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2"/>
  </p:notesMasterIdLst>
  <p:sldIdLst>
    <p:sldId id="501" r:id="rId2"/>
    <p:sldId id="1315" r:id="rId3"/>
    <p:sldId id="772" r:id="rId4"/>
    <p:sldId id="322" r:id="rId5"/>
    <p:sldId id="1317" r:id="rId6"/>
    <p:sldId id="1314" r:id="rId7"/>
    <p:sldId id="1176" r:id="rId8"/>
    <p:sldId id="1290" r:id="rId9"/>
    <p:sldId id="773" r:id="rId10"/>
    <p:sldId id="69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5F51"/>
    <a:srgbClr val="87AEA7"/>
    <a:srgbClr val="D98868"/>
    <a:srgbClr val="D18049"/>
    <a:srgbClr val="D1DCE1"/>
    <a:srgbClr val="22261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4026E3-6547-5148-A855-9023F4D8E080}" v="1440" dt="2021-11-28T16:59:45.561"/>
    <p1510:client id="{890BB1A4-0DDC-08DA-EB77-F4F944CB840F}" v="392" dt="2021-11-28T17:05:03.025"/>
    <p1510:client id="{BDA74F80-15BC-44FE-9786-B81AF6354096}" v="236" dt="2021-11-28T14:53:24.729"/>
    <p1510:client id="{C8386F17-C36A-19CA-E579-AEBE1780E7C6}" v="10" dt="2021-11-28T14:56:16.3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F0389A-9FC8-4B44-ABF8-3935DE3057A7}" type="datetimeFigureOut">
              <a:rPr lang="en-US" smtClean="0"/>
              <a:t>11/29/2021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7543C6-5137-2546-9304-733E694B1DDE}" type="slidenum">
              <a:rPr lang="en-US" smtClean="0"/>
              <a:t>‹#›</a:t>
            </a:fld>
            <a:endParaRPr lang="en-US"/>
          </a:p>
        </p:txBody>
      </p:sp>
    </p:spTree>
    <p:extLst>
      <p:ext uri="{BB962C8B-B14F-4D97-AF65-F5344CB8AC3E}">
        <p14:creationId xmlns:p14="http://schemas.microsoft.com/office/powerpoint/2010/main" val="37786294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7543C6-5137-2546-9304-733E694B1DDE}" type="slidenum">
              <a:rPr lang="en-US" smtClean="0"/>
              <a:t>5</a:t>
            </a:fld>
            <a:endParaRPr lang="en-US"/>
          </a:p>
        </p:txBody>
      </p:sp>
    </p:spTree>
    <p:extLst>
      <p:ext uri="{BB962C8B-B14F-4D97-AF65-F5344CB8AC3E}">
        <p14:creationId xmlns:p14="http://schemas.microsoft.com/office/powerpoint/2010/main" val="81953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7543C6-5137-2546-9304-733E694B1DDE}" type="slidenum">
              <a:rPr lang="en-US" smtClean="0"/>
              <a:t>7</a:t>
            </a:fld>
            <a:endParaRPr lang="en-US"/>
          </a:p>
        </p:txBody>
      </p:sp>
    </p:spTree>
    <p:extLst>
      <p:ext uri="{BB962C8B-B14F-4D97-AF65-F5344CB8AC3E}">
        <p14:creationId xmlns:p14="http://schemas.microsoft.com/office/powerpoint/2010/main" val="1131673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F944BA9C-20C7-7549-911A-5558C8661F82}" type="datetimeFigureOut">
              <a:rPr lang="en-FI" smtClean="0"/>
              <a:t>11/29/2021</a:t>
            </a:fld>
            <a:endParaRPr lang="en-FI"/>
          </a:p>
        </p:txBody>
      </p:sp>
      <p:sp>
        <p:nvSpPr>
          <p:cNvPr id="5" name="Footer Placeholder 4"/>
          <p:cNvSpPr>
            <a:spLocks noGrp="1"/>
          </p:cNvSpPr>
          <p:nvPr>
            <p:ph type="ftr" sz="quarter" idx="11"/>
          </p:nvPr>
        </p:nvSpPr>
        <p:spPr/>
        <p:txBody>
          <a:bodyPr/>
          <a:lstStyle/>
          <a:p>
            <a:endParaRPr lang="en-FI"/>
          </a:p>
        </p:txBody>
      </p:sp>
      <p:sp>
        <p:nvSpPr>
          <p:cNvPr id="6" name="Slide Number Placeholder 5"/>
          <p:cNvSpPr>
            <a:spLocks noGrp="1"/>
          </p:cNvSpPr>
          <p:nvPr>
            <p:ph type="sldNum" sz="quarter" idx="12"/>
          </p:nvPr>
        </p:nvSpPr>
        <p:spPr/>
        <p:txBody>
          <a:bodyPr/>
          <a:lstStyle/>
          <a:p>
            <a:fld id="{B20641BF-4D99-3241-9092-3FB5059D66C9}" type="slidenum">
              <a:rPr lang="en-FI" smtClean="0"/>
              <a:t>‹#›</a:t>
            </a:fld>
            <a:endParaRPr lang="en-FI"/>
          </a:p>
        </p:txBody>
      </p:sp>
    </p:spTree>
    <p:extLst>
      <p:ext uri="{BB962C8B-B14F-4D97-AF65-F5344CB8AC3E}">
        <p14:creationId xmlns:p14="http://schemas.microsoft.com/office/powerpoint/2010/main" val="3547616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F944BA9C-20C7-7549-911A-5558C8661F82}" type="datetimeFigureOut">
              <a:rPr lang="en-FI" smtClean="0"/>
              <a:t>11/29/2021</a:t>
            </a:fld>
            <a:endParaRPr lang="en-FI"/>
          </a:p>
        </p:txBody>
      </p:sp>
      <p:sp>
        <p:nvSpPr>
          <p:cNvPr id="5" name="Footer Placeholder 4"/>
          <p:cNvSpPr>
            <a:spLocks noGrp="1"/>
          </p:cNvSpPr>
          <p:nvPr>
            <p:ph type="ftr" sz="quarter" idx="11"/>
          </p:nvPr>
        </p:nvSpPr>
        <p:spPr/>
        <p:txBody>
          <a:bodyPr/>
          <a:lstStyle/>
          <a:p>
            <a:endParaRPr lang="en-FI"/>
          </a:p>
        </p:txBody>
      </p:sp>
      <p:sp>
        <p:nvSpPr>
          <p:cNvPr id="6" name="Slide Number Placeholder 5"/>
          <p:cNvSpPr>
            <a:spLocks noGrp="1"/>
          </p:cNvSpPr>
          <p:nvPr>
            <p:ph type="sldNum" sz="quarter" idx="12"/>
          </p:nvPr>
        </p:nvSpPr>
        <p:spPr/>
        <p:txBody>
          <a:bodyPr/>
          <a:lstStyle/>
          <a:p>
            <a:fld id="{B20641BF-4D99-3241-9092-3FB5059D66C9}" type="slidenum">
              <a:rPr lang="en-FI" smtClean="0"/>
              <a:t>‹#›</a:t>
            </a:fld>
            <a:endParaRPr lang="en-FI"/>
          </a:p>
        </p:txBody>
      </p:sp>
    </p:spTree>
    <p:extLst>
      <p:ext uri="{BB962C8B-B14F-4D97-AF65-F5344CB8AC3E}">
        <p14:creationId xmlns:p14="http://schemas.microsoft.com/office/powerpoint/2010/main" val="3212079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F944BA9C-20C7-7549-911A-5558C8661F82}" type="datetimeFigureOut">
              <a:rPr lang="en-FI" smtClean="0"/>
              <a:t>11/29/2021</a:t>
            </a:fld>
            <a:endParaRPr lang="en-FI"/>
          </a:p>
        </p:txBody>
      </p:sp>
      <p:sp>
        <p:nvSpPr>
          <p:cNvPr id="5" name="Footer Placeholder 4"/>
          <p:cNvSpPr>
            <a:spLocks noGrp="1"/>
          </p:cNvSpPr>
          <p:nvPr>
            <p:ph type="ftr" sz="quarter" idx="11"/>
          </p:nvPr>
        </p:nvSpPr>
        <p:spPr/>
        <p:txBody>
          <a:bodyPr/>
          <a:lstStyle/>
          <a:p>
            <a:endParaRPr lang="en-FI"/>
          </a:p>
        </p:txBody>
      </p:sp>
      <p:sp>
        <p:nvSpPr>
          <p:cNvPr id="6" name="Slide Number Placeholder 5"/>
          <p:cNvSpPr>
            <a:spLocks noGrp="1"/>
          </p:cNvSpPr>
          <p:nvPr>
            <p:ph type="sldNum" sz="quarter" idx="12"/>
          </p:nvPr>
        </p:nvSpPr>
        <p:spPr/>
        <p:txBody>
          <a:bodyPr/>
          <a:lstStyle/>
          <a:p>
            <a:fld id="{B20641BF-4D99-3241-9092-3FB5059D66C9}" type="slidenum">
              <a:rPr lang="en-FI" smtClean="0"/>
              <a:t>‹#›</a:t>
            </a:fld>
            <a:endParaRPr lang="en-FI"/>
          </a:p>
        </p:txBody>
      </p:sp>
    </p:spTree>
    <p:extLst>
      <p:ext uri="{BB962C8B-B14F-4D97-AF65-F5344CB8AC3E}">
        <p14:creationId xmlns:p14="http://schemas.microsoft.com/office/powerpoint/2010/main" val="18510990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a:t>Click here to edit subtitle</a:t>
            </a:r>
          </a:p>
        </p:txBody>
      </p:sp>
    </p:spTree>
    <p:extLst>
      <p:ext uri="{BB962C8B-B14F-4D97-AF65-F5344CB8AC3E}">
        <p14:creationId xmlns:p14="http://schemas.microsoft.com/office/powerpoint/2010/main" val="27895600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F944BA9C-20C7-7549-911A-5558C8661F82}" type="datetimeFigureOut">
              <a:rPr lang="en-FI" smtClean="0"/>
              <a:t>11/29/2021</a:t>
            </a:fld>
            <a:endParaRPr lang="en-FI"/>
          </a:p>
        </p:txBody>
      </p:sp>
      <p:sp>
        <p:nvSpPr>
          <p:cNvPr id="5" name="Footer Placeholder 4"/>
          <p:cNvSpPr>
            <a:spLocks noGrp="1"/>
          </p:cNvSpPr>
          <p:nvPr>
            <p:ph type="ftr" sz="quarter" idx="11"/>
          </p:nvPr>
        </p:nvSpPr>
        <p:spPr/>
        <p:txBody>
          <a:bodyPr/>
          <a:lstStyle/>
          <a:p>
            <a:endParaRPr lang="en-FI"/>
          </a:p>
        </p:txBody>
      </p:sp>
      <p:sp>
        <p:nvSpPr>
          <p:cNvPr id="6" name="Slide Number Placeholder 5"/>
          <p:cNvSpPr>
            <a:spLocks noGrp="1"/>
          </p:cNvSpPr>
          <p:nvPr>
            <p:ph type="sldNum" sz="quarter" idx="12"/>
          </p:nvPr>
        </p:nvSpPr>
        <p:spPr/>
        <p:txBody>
          <a:bodyPr/>
          <a:lstStyle/>
          <a:p>
            <a:fld id="{B20641BF-4D99-3241-9092-3FB5059D66C9}" type="slidenum">
              <a:rPr lang="en-FI" smtClean="0"/>
              <a:t>‹#›</a:t>
            </a:fld>
            <a:endParaRPr lang="en-FI"/>
          </a:p>
        </p:txBody>
      </p:sp>
    </p:spTree>
    <p:extLst>
      <p:ext uri="{BB962C8B-B14F-4D97-AF65-F5344CB8AC3E}">
        <p14:creationId xmlns:p14="http://schemas.microsoft.com/office/powerpoint/2010/main" val="3321683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F944BA9C-20C7-7549-911A-5558C8661F82}" type="datetimeFigureOut">
              <a:rPr lang="en-FI" smtClean="0"/>
              <a:t>11/29/2021</a:t>
            </a:fld>
            <a:endParaRPr lang="en-FI"/>
          </a:p>
        </p:txBody>
      </p:sp>
      <p:sp>
        <p:nvSpPr>
          <p:cNvPr id="5" name="Footer Placeholder 4"/>
          <p:cNvSpPr>
            <a:spLocks noGrp="1"/>
          </p:cNvSpPr>
          <p:nvPr>
            <p:ph type="ftr" sz="quarter" idx="11"/>
          </p:nvPr>
        </p:nvSpPr>
        <p:spPr/>
        <p:txBody>
          <a:bodyPr/>
          <a:lstStyle/>
          <a:p>
            <a:endParaRPr lang="en-FI"/>
          </a:p>
        </p:txBody>
      </p:sp>
      <p:sp>
        <p:nvSpPr>
          <p:cNvPr id="6" name="Slide Number Placeholder 5"/>
          <p:cNvSpPr>
            <a:spLocks noGrp="1"/>
          </p:cNvSpPr>
          <p:nvPr>
            <p:ph type="sldNum" sz="quarter" idx="12"/>
          </p:nvPr>
        </p:nvSpPr>
        <p:spPr/>
        <p:txBody>
          <a:bodyPr/>
          <a:lstStyle/>
          <a:p>
            <a:fld id="{B20641BF-4D99-3241-9092-3FB5059D66C9}" type="slidenum">
              <a:rPr lang="en-FI" smtClean="0"/>
              <a:t>‹#›</a:t>
            </a:fld>
            <a:endParaRPr lang="en-FI"/>
          </a:p>
        </p:txBody>
      </p:sp>
    </p:spTree>
    <p:extLst>
      <p:ext uri="{BB962C8B-B14F-4D97-AF65-F5344CB8AC3E}">
        <p14:creationId xmlns:p14="http://schemas.microsoft.com/office/powerpoint/2010/main" val="1364358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F944BA9C-20C7-7549-911A-5558C8661F82}" type="datetimeFigureOut">
              <a:rPr lang="en-FI" smtClean="0"/>
              <a:t>11/29/2021</a:t>
            </a:fld>
            <a:endParaRPr lang="en-FI"/>
          </a:p>
        </p:txBody>
      </p:sp>
      <p:sp>
        <p:nvSpPr>
          <p:cNvPr id="6" name="Footer Placeholder 5"/>
          <p:cNvSpPr>
            <a:spLocks noGrp="1"/>
          </p:cNvSpPr>
          <p:nvPr>
            <p:ph type="ftr" sz="quarter" idx="11"/>
          </p:nvPr>
        </p:nvSpPr>
        <p:spPr/>
        <p:txBody>
          <a:bodyPr/>
          <a:lstStyle/>
          <a:p>
            <a:endParaRPr lang="en-FI"/>
          </a:p>
        </p:txBody>
      </p:sp>
      <p:sp>
        <p:nvSpPr>
          <p:cNvPr id="7" name="Slide Number Placeholder 6"/>
          <p:cNvSpPr>
            <a:spLocks noGrp="1"/>
          </p:cNvSpPr>
          <p:nvPr>
            <p:ph type="sldNum" sz="quarter" idx="12"/>
          </p:nvPr>
        </p:nvSpPr>
        <p:spPr/>
        <p:txBody>
          <a:bodyPr/>
          <a:lstStyle/>
          <a:p>
            <a:fld id="{B20641BF-4D99-3241-9092-3FB5059D66C9}" type="slidenum">
              <a:rPr lang="en-FI" smtClean="0"/>
              <a:t>‹#›</a:t>
            </a:fld>
            <a:endParaRPr lang="en-FI"/>
          </a:p>
        </p:txBody>
      </p:sp>
    </p:spTree>
    <p:extLst>
      <p:ext uri="{BB962C8B-B14F-4D97-AF65-F5344CB8AC3E}">
        <p14:creationId xmlns:p14="http://schemas.microsoft.com/office/powerpoint/2010/main" val="3264139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F944BA9C-20C7-7549-911A-5558C8661F82}" type="datetimeFigureOut">
              <a:rPr lang="en-FI" smtClean="0"/>
              <a:t>11/29/2021</a:t>
            </a:fld>
            <a:endParaRPr lang="en-FI"/>
          </a:p>
        </p:txBody>
      </p:sp>
      <p:sp>
        <p:nvSpPr>
          <p:cNvPr id="8" name="Footer Placeholder 7"/>
          <p:cNvSpPr>
            <a:spLocks noGrp="1"/>
          </p:cNvSpPr>
          <p:nvPr>
            <p:ph type="ftr" sz="quarter" idx="11"/>
          </p:nvPr>
        </p:nvSpPr>
        <p:spPr/>
        <p:txBody>
          <a:bodyPr/>
          <a:lstStyle/>
          <a:p>
            <a:endParaRPr lang="en-FI"/>
          </a:p>
        </p:txBody>
      </p:sp>
      <p:sp>
        <p:nvSpPr>
          <p:cNvPr id="9" name="Slide Number Placeholder 8"/>
          <p:cNvSpPr>
            <a:spLocks noGrp="1"/>
          </p:cNvSpPr>
          <p:nvPr>
            <p:ph type="sldNum" sz="quarter" idx="12"/>
          </p:nvPr>
        </p:nvSpPr>
        <p:spPr/>
        <p:txBody>
          <a:bodyPr/>
          <a:lstStyle/>
          <a:p>
            <a:fld id="{B20641BF-4D99-3241-9092-3FB5059D66C9}" type="slidenum">
              <a:rPr lang="en-FI" smtClean="0"/>
              <a:t>‹#›</a:t>
            </a:fld>
            <a:endParaRPr lang="en-FI"/>
          </a:p>
        </p:txBody>
      </p:sp>
    </p:spTree>
    <p:extLst>
      <p:ext uri="{BB962C8B-B14F-4D97-AF65-F5344CB8AC3E}">
        <p14:creationId xmlns:p14="http://schemas.microsoft.com/office/powerpoint/2010/main" val="158064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F944BA9C-20C7-7549-911A-5558C8661F82}" type="datetimeFigureOut">
              <a:rPr lang="en-FI" smtClean="0"/>
              <a:t>11/29/2021</a:t>
            </a:fld>
            <a:endParaRPr lang="en-FI"/>
          </a:p>
        </p:txBody>
      </p:sp>
      <p:sp>
        <p:nvSpPr>
          <p:cNvPr id="4" name="Footer Placeholder 3"/>
          <p:cNvSpPr>
            <a:spLocks noGrp="1"/>
          </p:cNvSpPr>
          <p:nvPr>
            <p:ph type="ftr" sz="quarter" idx="11"/>
          </p:nvPr>
        </p:nvSpPr>
        <p:spPr/>
        <p:txBody>
          <a:bodyPr/>
          <a:lstStyle/>
          <a:p>
            <a:endParaRPr lang="en-FI"/>
          </a:p>
        </p:txBody>
      </p:sp>
      <p:sp>
        <p:nvSpPr>
          <p:cNvPr id="5" name="Slide Number Placeholder 4"/>
          <p:cNvSpPr>
            <a:spLocks noGrp="1"/>
          </p:cNvSpPr>
          <p:nvPr>
            <p:ph type="sldNum" sz="quarter" idx="12"/>
          </p:nvPr>
        </p:nvSpPr>
        <p:spPr/>
        <p:txBody>
          <a:bodyPr/>
          <a:lstStyle/>
          <a:p>
            <a:fld id="{B20641BF-4D99-3241-9092-3FB5059D66C9}" type="slidenum">
              <a:rPr lang="en-FI" smtClean="0"/>
              <a:t>‹#›</a:t>
            </a:fld>
            <a:endParaRPr lang="en-FI"/>
          </a:p>
        </p:txBody>
      </p:sp>
    </p:spTree>
    <p:extLst>
      <p:ext uri="{BB962C8B-B14F-4D97-AF65-F5344CB8AC3E}">
        <p14:creationId xmlns:p14="http://schemas.microsoft.com/office/powerpoint/2010/main" val="1188168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944BA9C-20C7-7549-911A-5558C8661F82}" type="datetimeFigureOut">
              <a:rPr lang="en-FI" smtClean="0"/>
              <a:t>11/29/2021</a:t>
            </a:fld>
            <a:endParaRPr lang="en-FI"/>
          </a:p>
        </p:txBody>
      </p:sp>
      <p:sp>
        <p:nvSpPr>
          <p:cNvPr id="3" name="Footer Placeholder 2"/>
          <p:cNvSpPr>
            <a:spLocks noGrp="1"/>
          </p:cNvSpPr>
          <p:nvPr>
            <p:ph type="ftr" sz="quarter" idx="11"/>
          </p:nvPr>
        </p:nvSpPr>
        <p:spPr/>
        <p:txBody>
          <a:bodyPr/>
          <a:lstStyle/>
          <a:p>
            <a:endParaRPr lang="en-FI"/>
          </a:p>
        </p:txBody>
      </p:sp>
      <p:sp>
        <p:nvSpPr>
          <p:cNvPr id="4" name="Slide Number Placeholder 3"/>
          <p:cNvSpPr>
            <a:spLocks noGrp="1"/>
          </p:cNvSpPr>
          <p:nvPr>
            <p:ph type="sldNum" sz="quarter" idx="12"/>
          </p:nvPr>
        </p:nvSpPr>
        <p:spPr/>
        <p:txBody>
          <a:bodyPr/>
          <a:lstStyle/>
          <a:p>
            <a:fld id="{B20641BF-4D99-3241-9092-3FB5059D66C9}" type="slidenum">
              <a:rPr lang="en-FI" smtClean="0"/>
              <a:t>‹#›</a:t>
            </a:fld>
            <a:endParaRPr lang="en-FI"/>
          </a:p>
        </p:txBody>
      </p:sp>
    </p:spTree>
    <p:extLst>
      <p:ext uri="{BB962C8B-B14F-4D97-AF65-F5344CB8AC3E}">
        <p14:creationId xmlns:p14="http://schemas.microsoft.com/office/powerpoint/2010/main" val="3675445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F944BA9C-20C7-7549-911A-5558C8661F82}" type="datetimeFigureOut">
              <a:rPr lang="en-FI" smtClean="0"/>
              <a:t>11/29/2021</a:t>
            </a:fld>
            <a:endParaRPr lang="en-FI"/>
          </a:p>
        </p:txBody>
      </p:sp>
      <p:sp>
        <p:nvSpPr>
          <p:cNvPr id="6" name="Footer Placeholder 5"/>
          <p:cNvSpPr>
            <a:spLocks noGrp="1"/>
          </p:cNvSpPr>
          <p:nvPr>
            <p:ph type="ftr" sz="quarter" idx="11"/>
          </p:nvPr>
        </p:nvSpPr>
        <p:spPr/>
        <p:txBody>
          <a:bodyPr/>
          <a:lstStyle/>
          <a:p>
            <a:endParaRPr lang="en-FI"/>
          </a:p>
        </p:txBody>
      </p:sp>
      <p:sp>
        <p:nvSpPr>
          <p:cNvPr id="7" name="Slide Number Placeholder 6"/>
          <p:cNvSpPr>
            <a:spLocks noGrp="1"/>
          </p:cNvSpPr>
          <p:nvPr>
            <p:ph type="sldNum" sz="quarter" idx="12"/>
          </p:nvPr>
        </p:nvSpPr>
        <p:spPr/>
        <p:txBody>
          <a:bodyPr/>
          <a:lstStyle/>
          <a:p>
            <a:fld id="{B20641BF-4D99-3241-9092-3FB5059D66C9}" type="slidenum">
              <a:rPr lang="en-FI" smtClean="0"/>
              <a:t>‹#›</a:t>
            </a:fld>
            <a:endParaRPr lang="en-FI"/>
          </a:p>
        </p:txBody>
      </p:sp>
    </p:spTree>
    <p:extLst>
      <p:ext uri="{BB962C8B-B14F-4D97-AF65-F5344CB8AC3E}">
        <p14:creationId xmlns:p14="http://schemas.microsoft.com/office/powerpoint/2010/main" val="22635384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F944BA9C-20C7-7549-911A-5558C8661F82}" type="datetimeFigureOut">
              <a:rPr lang="en-FI" smtClean="0"/>
              <a:t>11/29/2021</a:t>
            </a:fld>
            <a:endParaRPr lang="en-FI"/>
          </a:p>
        </p:txBody>
      </p:sp>
      <p:sp>
        <p:nvSpPr>
          <p:cNvPr id="6" name="Footer Placeholder 5"/>
          <p:cNvSpPr>
            <a:spLocks noGrp="1"/>
          </p:cNvSpPr>
          <p:nvPr>
            <p:ph type="ftr" sz="quarter" idx="11"/>
          </p:nvPr>
        </p:nvSpPr>
        <p:spPr/>
        <p:txBody>
          <a:bodyPr/>
          <a:lstStyle/>
          <a:p>
            <a:endParaRPr lang="en-FI"/>
          </a:p>
        </p:txBody>
      </p:sp>
      <p:sp>
        <p:nvSpPr>
          <p:cNvPr id="7" name="Slide Number Placeholder 6"/>
          <p:cNvSpPr>
            <a:spLocks noGrp="1"/>
          </p:cNvSpPr>
          <p:nvPr>
            <p:ph type="sldNum" sz="quarter" idx="12"/>
          </p:nvPr>
        </p:nvSpPr>
        <p:spPr/>
        <p:txBody>
          <a:bodyPr/>
          <a:lstStyle/>
          <a:p>
            <a:fld id="{B20641BF-4D99-3241-9092-3FB5059D66C9}" type="slidenum">
              <a:rPr lang="en-FI" smtClean="0"/>
              <a:t>‹#›</a:t>
            </a:fld>
            <a:endParaRPr lang="en-FI"/>
          </a:p>
        </p:txBody>
      </p:sp>
    </p:spTree>
    <p:extLst>
      <p:ext uri="{BB962C8B-B14F-4D97-AF65-F5344CB8AC3E}">
        <p14:creationId xmlns:p14="http://schemas.microsoft.com/office/powerpoint/2010/main" val="12688629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44BA9C-20C7-7549-911A-5558C8661F82}" type="datetimeFigureOut">
              <a:rPr lang="en-FI" smtClean="0"/>
              <a:t>11/29/2021</a:t>
            </a:fld>
            <a:endParaRPr lang="en-FI"/>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FI"/>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0641BF-4D99-3241-9092-3FB5059D66C9}" type="slidenum">
              <a:rPr lang="en-FI" smtClean="0"/>
              <a:t>‹#›</a:t>
            </a:fld>
            <a:endParaRPr lang="en-FI"/>
          </a:p>
        </p:txBody>
      </p:sp>
    </p:spTree>
    <p:extLst>
      <p:ext uri="{BB962C8B-B14F-4D97-AF65-F5344CB8AC3E}">
        <p14:creationId xmlns:p14="http://schemas.microsoft.com/office/powerpoint/2010/main" val="5889388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7" Type="http://schemas.openxmlformats.org/officeDocument/2006/relationships/image" Target="../media/image6.emf"/><Relationship Id="rId2" Type="http://schemas.openxmlformats.org/officeDocument/2006/relationships/image" Target="../media/image1.emf"/><Relationship Id="rId1" Type="http://schemas.openxmlformats.org/officeDocument/2006/relationships/slideLayout" Target="../slideLayouts/slideLayout12.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hyperlink" Target="https://share.streamlit.io/aayushkucheria/reaktor-communicating-climate-change/main/world_map.py" TargetMode="External"/><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01200" y="2766219"/>
            <a:ext cx="6190800" cy="1325563"/>
          </a:xfrm>
          <a:ln>
            <a:noFill/>
          </a:ln>
        </p:spPr>
        <p:txBody>
          <a:bodyPr>
            <a:normAutofit fontScale="90000"/>
          </a:bodyPr>
          <a:lstStyle/>
          <a:p>
            <a:pPr algn="r">
              <a:lnSpc>
                <a:spcPct val="100000"/>
              </a:lnSpc>
            </a:pPr>
            <a:r>
              <a:rPr lang="en-US" sz="3600" u="sng">
                <a:latin typeface="Avenir Light" panose="020B0402020203020204" pitchFamily="34" charset="77"/>
              </a:rPr>
              <a:t>Communicating Climate Change</a:t>
            </a:r>
            <a:br>
              <a:rPr lang="en-US">
                <a:latin typeface="Avenir Light" panose="020B0402020203020204" pitchFamily="34" charset="77"/>
              </a:rPr>
            </a:br>
            <a:r>
              <a:rPr lang="en-US">
                <a:latin typeface="Avenir Light" panose="020B0402020203020204" pitchFamily="34" charset="77"/>
              </a:rPr>
              <a:t>	</a:t>
            </a:r>
            <a:r>
              <a:rPr lang="en-US" sz="1800">
                <a:solidFill>
                  <a:schemeClr val="tx2"/>
                </a:solidFill>
                <a:latin typeface="Avenir Light" panose="020B0402020203020204" pitchFamily="34" charset="77"/>
              </a:rPr>
              <a:t>Exploring the data behind the temperature rise</a:t>
            </a:r>
          </a:p>
        </p:txBody>
      </p:sp>
      <p:sp>
        <p:nvSpPr>
          <p:cNvPr id="44" name="Freeform 43">
            <a:extLst>
              <a:ext uri="{FF2B5EF4-FFF2-40B4-BE49-F238E27FC236}">
                <a16:creationId xmlns:a16="http://schemas.microsoft.com/office/drawing/2014/main" id="{D29B9D71-63B6-CF40-8756-CF2D03B32E63}"/>
              </a:ext>
            </a:extLst>
          </p:cNvPr>
          <p:cNvSpPr>
            <a:spLocks noChangeAspect="1"/>
          </p:cNvSpPr>
          <p:nvPr/>
        </p:nvSpPr>
        <p:spPr>
          <a:xfrm>
            <a:off x="-98578" y="564605"/>
            <a:ext cx="2089563" cy="1138120"/>
          </a:xfrm>
          <a:custGeom>
            <a:avLst/>
            <a:gdLst>
              <a:gd name="connsiteX0" fmla="*/ 615355 w 1512168"/>
              <a:gd name="connsiteY0" fmla="*/ 0 h 823631"/>
              <a:gd name="connsiteX1" fmla="*/ 946487 w 1512168"/>
              <a:gd name="connsiteY1" fmla="*/ 176061 h 823631"/>
              <a:gd name="connsiteX2" fmla="*/ 971165 w 1512168"/>
              <a:gd name="connsiteY2" fmla="*/ 221528 h 823631"/>
              <a:gd name="connsiteX3" fmla="*/ 1012673 w 1512168"/>
              <a:gd name="connsiteY3" fmla="*/ 198998 h 823631"/>
              <a:gd name="connsiteX4" fmla="*/ 1112273 w 1512168"/>
              <a:gd name="connsiteY4" fmla="*/ 178890 h 823631"/>
              <a:gd name="connsiteX5" fmla="*/ 1368153 w 1512168"/>
              <a:gd name="connsiteY5" fmla="*/ 434770 h 823631"/>
              <a:gd name="connsiteX6" fmla="*/ 1359228 w 1512168"/>
              <a:gd name="connsiteY6" fmla="*/ 478978 h 823631"/>
              <a:gd name="connsiteX7" fmla="*/ 1405590 w 1512168"/>
              <a:gd name="connsiteY7" fmla="*/ 488338 h 823631"/>
              <a:gd name="connsiteX8" fmla="*/ 1512168 w 1512168"/>
              <a:gd name="connsiteY8" fmla="*/ 649128 h 823631"/>
              <a:gd name="connsiteX9" fmla="*/ 1337665 w 1512168"/>
              <a:gd name="connsiteY9" fmla="*/ 823631 h 823631"/>
              <a:gd name="connsiteX10" fmla="*/ 246511 w 1512168"/>
              <a:gd name="connsiteY10" fmla="*/ 823631 h 823631"/>
              <a:gd name="connsiteX11" fmla="*/ 241041 w 1512168"/>
              <a:gd name="connsiteY11" fmla="*/ 822527 h 823631"/>
              <a:gd name="connsiteX12" fmla="*/ 230088 w 1512168"/>
              <a:gd name="connsiteY12" fmla="*/ 823631 h 823631"/>
              <a:gd name="connsiteX13" fmla="*/ 0 w 1512168"/>
              <a:gd name="connsiteY13" fmla="*/ 593543 h 823631"/>
              <a:gd name="connsiteX14" fmla="*/ 183717 w 1512168"/>
              <a:gd name="connsiteY14" fmla="*/ 368130 h 823631"/>
              <a:gd name="connsiteX15" fmla="*/ 219533 w 1512168"/>
              <a:gd name="connsiteY15" fmla="*/ 364519 h 823631"/>
              <a:gd name="connsiteX16" fmla="*/ 224137 w 1512168"/>
              <a:gd name="connsiteY16" fmla="*/ 318852 h 823631"/>
              <a:gd name="connsiteX17" fmla="*/ 615355 w 1512168"/>
              <a:gd name="connsiteY17" fmla="*/ 0 h 82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12168" h="823631">
                <a:moveTo>
                  <a:pt x="615355" y="0"/>
                </a:moveTo>
                <a:cubicBezTo>
                  <a:pt x="753195" y="0"/>
                  <a:pt x="874724" y="69839"/>
                  <a:pt x="946487" y="176061"/>
                </a:cubicBezTo>
                <a:lnTo>
                  <a:pt x="971165" y="221528"/>
                </a:lnTo>
                <a:lnTo>
                  <a:pt x="1012673" y="198998"/>
                </a:lnTo>
                <a:cubicBezTo>
                  <a:pt x="1043286" y="186050"/>
                  <a:pt x="1076944" y="178890"/>
                  <a:pt x="1112273" y="178890"/>
                </a:cubicBezTo>
                <a:cubicBezTo>
                  <a:pt x="1253592" y="178890"/>
                  <a:pt x="1368153" y="293451"/>
                  <a:pt x="1368153" y="434770"/>
                </a:cubicBezTo>
                <a:lnTo>
                  <a:pt x="1359228" y="478978"/>
                </a:lnTo>
                <a:lnTo>
                  <a:pt x="1405590" y="488338"/>
                </a:lnTo>
                <a:cubicBezTo>
                  <a:pt x="1468221" y="514830"/>
                  <a:pt x="1512168" y="576847"/>
                  <a:pt x="1512168" y="649128"/>
                </a:cubicBezTo>
                <a:cubicBezTo>
                  <a:pt x="1512168" y="745503"/>
                  <a:pt x="1434040" y="823631"/>
                  <a:pt x="1337665" y="823631"/>
                </a:cubicBezTo>
                <a:lnTo>
                  <a:pt x="246511" y="823631"/>
                </a:lnTo>
                <a:lnTo>
                  <a:pt x="241041" y="822527"/>
                </a:lnTo>
                <a:lnTo>
                  <a:pt x="230088" y="823631"/>
                </a:lnTo>
                <a:cubicBezTo>
                  <a:pt x="103014" y="823631"/>
                  <a:pt x="0" y="720617"/>
                  <a:pt x="0" y="593543"/>
                </a:cubicBezTo>
                <a:cubicBezTo>
                  <a:pt x="0" y="482353"/>
                  <a:pt x="78870" y="389585"/>
                  <a:pt x="183717" y="368130"/>
                </a:cubicBezTo>
                <a:lnTo>
                  <a:pt x="219533" y="364519"/>
                </a:lnTo>
                <a:lnTo>
                  <a:pt x="224137" y="318852"/>
                </a:lnTo>
                <a:cubicBezTo>
                  <a:pt x="261373" y="136884"/>
                  <a:pt x="422379" y="0"/>
                  <a:pt x="615355" y="0"/>
                </a:cubicBezTo>
                <a:close/>
              </a:path>
            </a:pathLst>
          </a:custGeom>
          <a:solidFill>
            <a:srgbClr val="7F7F7F">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sp>
        <p:nvSpPr>
          <p:cNvPr id="45" name="Oval 50">
            <a:extLst>
              <a:ext uri="{FF2B5EF4-FFF2-40B4-BE49-F238E27FC236}">
                <a16:creationId xmlns:a16="http://schemas.microsoft.com/office/drawing/2014/main" id="{17BB8234-AEA4-C144-9C8F-3BA7A5835C03}"/>
              </a:ext>
            </a:extLst>
          </p:cNvPr>
          <p:cNvSpPr>
            <a:spLocks noChangeArrowheads="1"/>
          </p:cNvSpPr>
          <p:nvPr/>
        </p:nvSpPr>
        <p:spPr bwMode="auto">
          <a:xfrm>
            <a:off x="1707114" y="3308619"/>
            <a:ext cx="1483719" cy="1510041"/>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grpSp>
        <p:nvGrpSpPr>
          <p:cNvPr id="46" name="Group 45">
            <a:extLst>
              <a:ext uri="{FF2B5EF4-FFF2-40B4-BE49-F238E27FC236}">
                <a16:creationId xmlns:a16="http://schemas.microsoft.com/office/drawing/2014/main" id="{FA0D01D4-B0FD-6748-B46B-8E11FEAF141B}"/>
              </a:ext>
            </a:extLst>
          </p:cNvPr>
          <p:cNvGrpSpPr/>
          <p:nvPr/>
        </p:nvGrpSpPr>
        <p:grpSpPr>
          <a:xfrm>
            <a:off x="140647" y="1158113"/>
            <a:ext cx="5699972" cy="3633955"/>
            <a:chOff x="576161" y="539158"/>
            <a:chExt cx="4106366" cy="2112446"/>
          </a:xfrm>
          <a:gradFill>
            <a:gsLst>
              <a:gs pos="0">
                <a:schemeClr val="accent4">
                  <a:lumMod val="75000"/>
                </a:schemeClr>
              </a:gs>
              <a:gs pos="100000">
                <a:schemeClr val="accent2"/>
              </a:gs>
            </a:gsLst>
            <a:lin ang="16200000" scaled="0"/>
          </a:gradFill>
        </p:grpSpPr>
        <p:sp>
          <p:nvSpPr>
            <p:cNvPr id="50" name="Oval 47">
              <a:extLst>
                <a:ext uri="{FF2B5EF4-FFF2-40B4-BE49-F238E27FC236}">
                  <a16:creationId xmlns:a16="http://schemas.microsoft.com/office/drawing/2014/main" id="{BA2BA4AD-FE24-A94C-9361-FD19E4B8774E}"/>
                </a:ext>
              </a:extLst>
            </p:cNvPr>
            <p:cNvSpPr>
              <a:spLocks noChangeArrowheads="1"/>
            </p:cNvSpPr>
            <p:nvPr/>
          </p:nvSpPr>
          <p:spPr bwMode="auto">
            <a:xfrm>
              <a:off x="2137141" y="539158"/>
              <a:ext cx="1506737" cy="1371132"/>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1" name="Oval 48">
              <a:extLst>
                <a:ext uri="{FF2B5EF4-FFF2-40B4-BE49-F238E27FC236}">
                  <a16:creationId xmlns:a16="http://schemas.microsoft.com/office/drawing/2014/main" id="{F4FC9CA0-87F4-D64E-929E-A380EC2CC355}"/>
                </a:ext>
              </a:extLst>
            </p:cNvPr>
            <p:cNvSpPr>
              <a:spLocks noChangeArrowheads="1"/>
            </p:cNvSpPr>
            <p:nvPr/>
          </p:nvSpPr>
          <p:spPr bwMode="auto">
            <a:xfrm>
              <a:off x="2296854" y="1367865"/>
              <a:ext cx="1392225" cy="1274700"/>
            </a:xfrm>
            <a:prstGeom prst="ellipse">
              <a:avLst/>
            </a:prstGeom>
            <a:solidFill>
              <a:schemeClr val="tx2"/>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2" name="Oval 49">
              <a:extLst>
                <a:ext uri="{FF2B5EF4-FFF2-40B4-BE49-F238E27FC236}">
                  <a16:creationId xmlns:a16="http://schemas.microsoft.com/office/drawing/2014/main" id="{42293645-2C63-724B-A122-AF355F277262}"/>
                </a:ext>
              </a:extLst>
            </p:cNvPr>
            <p:cNvSpPr>
              <a:spLocks noChangeArrowheads="1"/>
            </p:cNvSpPr>
            <p:nvPr/>
          </p:nvSpPr>
          <p:spPr bwMode="auto">
            <a:xfrm>
              <a:off x="576161" y="1376904"/>
              <a:ext cx="1401266" cy="1274700"/>
            </a:xfrm>
            <a:prstGeom prst="ellipse">
              <a:avLst/>
            </a:prstGeom>
            <a:solidFill>
              <a:schemeClr val="tx2"/>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3" name="Oval 49">
              <a:extLst>
                <a:ext uri="{FF2B5EF4-FFF2-40B4-BE49-F238E27FC236}">
                  <a16:creationId xmlns:a16="http://schemas.microsoft.com/office/drawing/2014/main" id="{DF825EDD-58FF-D749-965E-3CEB27949432}"/>
                </a:ext>
              </a:extLst>
            </p:cNvPr>
            <p:cNvSpPr>
              <a:spLocks noChangeArrowheads="1"/>
            </p:cNvSpPr>
            <p:nvPr/>
          </p:nvSpPr>
          <p:spPr bwMode="auto">
            <a:xfrm>
              <a:off x="3281261" y="910179"/>
              <a:ext cx="1401266" cy="1274700"/>
            </a:xfrm>
            <a:prstGeom prst="ellipse">
              <a:avLst/>
            </a:prstGeom>
            <a:solidFill>
              <a:srgbClr val="87AEA7"/>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4" name="Oval 49">
              <a:extLst>
                <a:ext uri="{FF2B5EF4-FFF2-40B4-BE49-F238E27FC236}">
                  <a16:creationId xmlns:a16="http://schemas.microsoft.com/office/drawing/2014/main" id="{5D9F16B4-73DA-4446-94B1-8FD10CC064BF}"/>
                </a:ext>
              </a:extLst>
            </p:cNvPr>
            <p:cNvSpPr>
              <a:spLocks noChangeArrowheads="1"/>
            </p:cNvSpPr>
            <p:nvPr/>
          </p:nvSpPr>
          <p:spPr bwMode="auto">
            <a:xfrm>
              <a:off x="971600" y="627534"/>
              <a:ext cx="1834502" cy="1671645"/>
            </a:xfrm>
            <a:prstGeom prst="ellipse">
              <a:avLst/>
            </a:prstGeom>
            <a:solidFill>
              <a:srgbClr val="87AEA7"/>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grpSp>
      <p:sp>
        <p:nvSpPr>
          <p:cNvPr id="55" name="Oval 50">
            <a:extLst>
              <a:ext uri="{FF2B5EF4-FFF2-40B4-BE49-F238E27FC236}">
                <a16:creationId xmlns:a16="http://schemas.microsoft.com/office/drawing/2014/main" id="{59D6B684-DFB2-9E4A-B34E-C25EC9A09639}"/>
              </a:ext>
            </a:extLst>
          </p:cNvPr>
          <p:cNvSpPr>
            <a:spLocks noChangeArrowheads="1"/>
          </p:cNvSpPr>
          <p:nvPr/>
        </p:nvSpPr>
        <p:spPr bwMode="auto">
          <a:xfrm>
            <a:off x="342710" y="2042157"/>
            <a:ext cx="1788317" cy="2001232"/>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7" name="Oval 51">
            <a:extLst>
              <a:ext uri="{FF2B5EF4-FFF2-40B4-BE49-F238E27FC236}">
                <a16:creationId xmlns:a16="http://schemas.microsoft.com/office/drawing/2014/main" id="{C3108CE3-9FAB-B740-8025-AC040055A03E}"/>
              </a:ext>
            </a:extLst>
          </p:cNvPr>
          <p:cNvSpPr>
            <a:spLocks noChangeArrowheads="1"/>
          </p:cNvSpPr>
          <p:nvPr/>
        </p:nvSpPr>
        <p:spPr bwMode="auto">
          <a:xfrm>
            <a:off x="1772484" y="692697"/>
            <a:ext cx="1746736" cy="1883507"/>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8" name="Oval 52">
            <a:extLst>
              <a:ext uri="{FF2B5EF4-FFF2-40B4-BE49-F238E27FC236}">
                <a16:creationId xmlns:a16="http://schemas.microsoft.com/office/drawing/2014/main" id="{67F679E5-3977-A448-B992-9D11D00793CD}"/>
              </a:ext>
            </a:extLst>
          </p:cNvPr>
          <p:cNvSpPr>
            <a:spLocks noChangeArrowheads="1"/>
          </p:cNvSpPr>
          <p:nvPr/>
        </p:nvSpPr>
        <p:spPr bwMode="auto">
          <a:xfrm>
            <a:off x="4486732" y="3684086"/>
            <a:ext cx="1123224" cy="1140512"/>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5" name="Oval 53">
            <a:extLst>
              <a:ext uri="{FF2B5EF4-FFF2-40B4-BE49-F238E27FC236}">
                <a16:creationId xmlns:a16="http://schemas.microsoft.com/office/drawing/2014/main" id="{33DBCB26-7B2B-B945-BD4D-49DB7946A742}"/>
              </a:ext>
            </a:extLst>
          </p:cNvPr>
          <p:cNvSpPr>
            <a:spLocks noChangeArrowheads="1"/>
          </p:cNvSpPr>
          <p:nvPr/>
        </p:nvSpPr>
        <p:spPr bwMode="auto">
          <a:xfrm>
            <a:off x="1707826" y="1915962"/>
            <a:ext cx="1554340" cy="1493061"/>
          </a:xfrm>
          <a:prstGeom prst="ellipse">
            <a:avLst/>
          </a:prstGeom>
          <a:gradFill>
            <a:gsLst>
              <a:gs pos="0">
                <a:srgbClr val="D1DCE1"/>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6" name="Oval 54">
            <a:extLst>
              <a:ext uri="{FF2B5EF4-FFF2-40B4-BE49-F238E27FC236}">
                <a16:creationId xmlns:a16="http://schemas.microsoft.com/office/drawing/2014/main" id="{D3F6A1A8-6164-E948-921B-91701EDB300A}"/>
              </a:ext>
            </a:extLst>
          </p:cNvPr>
          <p:cNvSpPr>
            <a:spLocks noChangeArrowheads="1"/>
          </p:cNvSpPr>
          <p:nvPr/>
        </p:nvSpPr>
        <p:spPr bwMode="auto">
          <a:xfrm>
            <a:off x="245074" y="3441425"/>
            <a:ext cx="1164966" cy="1122265"/>
          </a:xfrm>
          <a:prstGeom prst="ellipse">
            <a:avLst/>
          </a:prstGeom>
          <a:gradFill>
            <a:gsLst>
              <a:gs pos="0">
                <a:srgbClr val="D1DCE1"/>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7" name="Oval 51">
            <a:extLst>
              <a:ext uri="{FF2B5EF4-FFF2-40B4-BE49-F238E27FC236}">
                <a16:creationId xmlns:a16="http://schemas.microsoft.com/office/drawing/2014/main" id="{EF324B3C-4ACC-0D47-93C1-3626BC38A6C7}"/>
              </a:ext>
            </a:extLst>
          </p:cNvPr>
          <p:cNvSpPr>
            <a:spLocks noChangeArrowheads="1"/>
          </p:cNvSpPr>
          <p:nvPr/>
        </p:nvSpPr>
        <p:spPr bwMode="auto">
          <a:xfrm>
            <a:off x="3002218" y="922826"/>
            <a:ext cx="2071893" cy="2185224"/>
          </a:xfrm>
          <a:prstGeom prst="ellipse">
            <a:avLst/>
          </a:prstGeom>
          <a:gradFill>
            <a:gsLst>
              <a:gs pos="0">
                <a:schemeClr val="tx2"/>
              </a:gs>
              <a:gs pos="100000">
                <a:srgbClr val="87AEA7"/>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8" name="Oval 50">
            <a:extLst>
              <a:ext uri="{FF2B5EF4-FFF2-40B4-BE49-F238E27FC236}">
                <a16:creationId xmlns:a16="http://schemas.microsoft.com/office/drawing/2014/main" id="{4339E5E5-AF9A-134E-B9DA-AC1FE88ACEE2}"/>
              </a:ext>
            </a:extLst>
          </p:cNvPr>
          <p:cNvSpPr>
            <a:spLocks noChangeArrowheads="1"/>
          </p:cNvSpPr>
          <p:nvPr/>
        </p:nvSpPr>
        <p:spPr bwMode="auto">
          <a:xfrm>
            <a:off x="4561367" y="2690517"/>
            <a:ext cx="1483719" cy="1510041"/>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9" name="Oval 51">
            <a:extLst>
              <a:ext uri="{FF2B5EF4-FFF2-40B4-BE49-F238E27FC236}">
                <a16:creationId xmlns:a16="http://schemas.microsoft.com/office/drawing/2014/main" id="{AF91D6E6-9980-FA40-A607-26F570939529}"/>
              </a:ext>
            </a:extLst>
          </p:cNvPr>
          <p:cNvSpPr>
            <a:spLocks noChangeArrowheads="1"/>
          </p:cNvSpPr>
          <p:nvPr/>
        </p:nvSpPr>
        <p:spPr bwMode="auto">
          <a:xfrm>
            <a:off x="2880164" y="2874669"/>
            <a:ext cx="1970415" cy="1949928"/>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pPr algn="just"/>
            <a:endParaRPr lang="en-US" sz="3200">
              <a:latin typeface="Avenir Light" panose="020B0402020203020204" pitchFamily="34" charset="77"/>
            </a:endParaRPr>
          </a:p>
        </p:txBody>
      </p:sp>
      <p:sp>
        <p:nvSpPr>
          <p:cNvPr id="70" name="Freeform 56">
            <a:extLst>
              <a:ext uri="{FF2B5EF4-FFF2-40B4-BE49-F238E27FC236}">
                <a16:creationId xmlns:a16="http://schemas.microsoft.com/office/drawing/2014/main" id="{20E4AE6D-272A-804E-B41D-4060DA0B4A82}"/>
              </a:ext>
            </a:extLst>
          </p:cNvPr>
          <p:cNvSpPr>
            <a:spLocks/>
          </p:cNvSpPr>
          <p:nvPr/>
        </p:nvSpPr>
        <p:spPr bwMode="auto">
          <a:xfrm>
            <a:off x="1277853" y="2397571"/>
            <a:ext cx="2911805" cy="4466250"/>
          </a:xfrm>
          <a:custGeom>
            <a:avLst/>
            <a:gdLst>
              <a:gd name="T0" fmla="*/ 161 w 195"/>
              <a:gd name="T1" fmla="*/ 278 h 278"/>
              <a:gd name="T2" fmla="*/ 127 w 195"/>
              <a:gd name="T3" fmla="*/ 153 h 278"/>
              <a:gd name="T4" fmla="*/ 193 w 195"/>
              <a:gd name="T5" fmla="*/ 83 h 278"/>
              <a:gd name="T6" fmla="*/ 193 w 195"/>
              <a:gd name="T7" fmla="*/ 82 h 278"/>
              <a:gd name="T8" fmla="*/ 125 w 195"/>
              <a:gd name="T9" fmla="*/ 130 h 278"/>
              <a:gd name="T10" fmla="*/ 153 w 195"/>
              <a:gd name="T11" fmla="*/ 37 h 278"/>
              <a:gd name="T12" fmla="*/ 152 w 195"/>
              <a:gd name="T13" fmla="*/ 36 h 278"/>
              <a:gd name="T14" fmla="*/ 115 w 195"/>
              <a:gd name="T15" fmla="*/ 116 h 278"/>
              <a:gd name="T16" fmla="*/ 56 w 195"/>
              <a:gd name="T17" fmla="*/ 0 h 278"/>
              <a:gd name="T18" fmla="*/ 56 w 195"/>
              <a:gd name="T19" fmla="*/ 1 h 278"/>
              <a:gd name="T20" fmla="*/ 112 w 195"/>
              <a:gd name="T21" fmla="*/ 151 h 278"/>
              <a:gd name="T22" fmla="*/ 1 w 195"/>
              <a:gd name="T23" fmla="*/ 45 h 278"/>
              <a:gd name="T24" fmla="*/ 1 w 195"/>
              <a:gd name="T25" fmla="*/ 46 h 278"/>
              <a:gd name="T26" fmla="*/ 111 w 195"/>
              <a:gd name="T27" fmla="*/ 175 h 278"/>
              <a:gd name="T28" fmla="*/ 74 w 195"/>
              <a:gd name="T29" fmla="*/ 278 h 278"/>
              <a:gd name="T30" fmla="*/ 161 w 195"/>
              <a:gd name="T31"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5" h="278">
                <a:moveTo>
                  <a:pt x="161" y="278"/>
                </a:moveTo>
                <a:cubicBezTo>
                  <a:pt x="137" y="257"/>
                  <a:pt x="123" y="181"/>
                  <a:pt x="127" y="153"/>
                </a:cubicBezTo>
                <a:cubicBezTo>
                  <a:pt x="131" y="124"/>
                  <a:pt x="167" y="94"/>
                  <a:pt x="193" y="83"/>
                </a:cubicBezTo>
                <a:cubicBezTo>
                  <a:pt x="195" y="82"/>
                  <a:pt x="195" y="81"/>
                  <a:pt x="193" y="82"/>
                </a:cubicBezTo>
                <a:cubicBezTo>
                  <a:pt x="192" y="82"/>
                  <a:pt x="144" y="103"/>
                  <a:pt x="125" y="130"/>
                </a:cubicBezTo>
                <a:cubicBezTo>
                  <a:pt x="119" y="88"/>
                  <a:pt x="141" y="54"/>
                  <a:pt x="153" y="37"/>
                </a:cubicBezTo>
                <a:cubicBezTo>
                  <a:pt x="154" y="36"/>
                  <a:pt x="153" y="35"/>
                  <a:pt x="152" y="36"/>
                </a:cubicBezTo>
                <a:cubicBezTo>
                  <a:pt x="144" y="45"/>
                  <a:pt x="120" y="76"/>
                  <a:pt x="115" y="116"/>
                </a:cubicBezTo>
                <a:cubicBezTo>
                  <a:pt x="111" y="79"/>
                  <a:pt x="78" y="22"/>
                  <a:pt x="56" y="0"/>
                </a:cubicBezTo>
                <a:cubicBezTo>
                  <a:pt x="56" y="0"/>
                  <a:pt x="55" y="1"/>
                  <a:pt x="56" y="1"/>
                </a:cubicBezTo>
                <a:cubicBezTo>
                  <a:pt x="74" y="19"/>
                  <a:pt x="116" y="91"/>
                  <a:pt x="112" y="151"/>
                </a:cubicBezTo>
                <a:cubicBezTo>
                  <a:pt x="95" y="116"/>
                  <a:pt x="55" y="74"/>
                  <a:pt x="1" y="45"/>
                </a:cubicBezTo>
                <a:cubicBezTo>
                  <a:pt x="0" y="45"/>
                  <a:pt x="0" y="46"/>
                  <a:pt x="1" y="46"/>
                </a:cubicBezTo>
                <a:cubicBezTo>
                  <a:pt x="40" y="67"/>
                  <a:pt x="102" y="123"/>
                  <a:pt x="111" y="175"/>
                </a:cubicBezTo>
                <a:cubicBezTo>
                  <a:pt x="115" y="202"/>
                  <a:pt x="103" y="252"/>
                  <a:pt x="74" y="278"/>
                </a:cubicBezTo>
                <a:lnTo>
                  <a:pt x="161" y="278"/>
                </a:lnTo>
                <a:close/>
              </a:path>
            </a:pathLst>
          </a:custGeom>
          <a:solidFill>
            <a:srgbClr val="7F7F7F"/>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1" name="Freeform 70">
            <a:extLst>
              <a:ext uri="{FF2B5EF4-FFF2-40B4-BE49-F238E27FC236}">
                <a16:creationId xmlns:a16="http://schemas.microsoft.com/office/drawing/2014/main" id="{D86A0977-2D43-D44B-BA72-B3BEA7FCDD88}"/>
              </a:ext>
            </a:extLst>
          </p:cNvPr>
          <p:cNvSpPr>
            <a:spLocks noChangeAspect="1"/>
          </p:cNvSpPr>
          <p:nvPr/>
        </p:nvSpPr>
        <p:spPr>
          <a:xfrm>
            <a:off x="5004226" y="344049"/>
            <a:ext cx="1672785" cy="911113"/>
          </a:xfrm>
          <a:custGeom>
            <a:avLst/>
            <a:gdLst>
              <a:gd name="connsiteX0" fmla="*/ 615355 w 1512168"/>
              <a:gd name="connsiteY0" fmla="*/ 0 h 823631"/>
              <a:gd name="connsiteX1" fmla="*/ 946487 w 1512168"/>
              <a:gd name="connsiteY1" fmla="*/ 176061 h 823631"/>
              <a:gd name="connsiteX2" fmla="*/ 971165 w 1512168"/>
              <a:gd name="connsiteY2" fmla="*/ 221528 h 823631"/>
              <a:gd name="connsiteX3" fmla="*/ 1012673 w 1512168"/>
              <a:gd name="connsiteY3" fmla="*/ 198998 h 823631"/>
              <a:gd name="connsiteX4" fmla="*/ 1112273 w 1512168"/>
              <a:gd name="connsiteY4" fmla="*/ 178890 h 823631"/>
              <a:gd name="connsiteX5" fmla="*/ 1368153 w 1512168"/>
              <a:gd name="connsiteY5" fmla="*/ 434770 h 823631"/>
              <a:gd name="connsiteX6" fmla="*/ 1359228 w 1512168"/>
              <a:gd name="connsiteY6" fmla="*/ 478978 h 823631"/>
              <a:gd name="connsiteX7" fmla="*/ 1405590 w 1512168"/>
              <a:gd name="connsiteY7" fmla="*/ 488338 h 823631"/>
              <a:gd name="connsiteX8" fmla="*/ 1512168 w 1512168"/>
              <a:gd name="connsiteY8" fmla="*/ 649128 h 823631"/>
              <a:gd name="connsiteX9" fmla="*/ 1337665 w 1512168"/>
              <a:gd name="connsiteY9" fmla="*/ 823631 h 823631"/>
              <a:gd name="connsiteX10" fmla="*/ 246511 w 1512168"/>
              <a:gd name="connsiteY10" fmla="*/ 823631 h 823631"/>
              <a:gd name="connsiteX11" fmla="*/ 241041 w 1512168"/>
              <a:gd name="connsiteY11" fmla="*/ 822527 h 823631"/>
              <a:gd name="connsiteX12" fmla="*/ 230088 w 1512168"/>
              <a:gd name="connsiteY12" fmla="*/ 823631 h 823631"/>
              <a:gd name="connsiteX13" fmla="*/ 0 w 1512168"/>
              <a:gd name="connsiteY13" fmla="*/ 593543 h 823631"/>
              <a:gd name="connsiteX14" fmla="*/ 183717 w 1512168"/>
              <a:gd name="connsiteY14" fmla="*/ 368130 h 823631"/>
              <a:gd name="connsiteX15" fmla="*/ 219533 w 1512168"/>
              <a:gd name="connsiteY15" fmla="*/ 364519 h 823631"/>
              <a:gd name="connsiteX16" fmla="*/ 224137 w 1512168"/>
              <a:gd name="connsiteY16" fmla="*/ 318852 h 823631"/>
              <a:gd name="connsiteX17" fmla="*/ 615355 w 1512168"/>
              <a:gd name="connsiteY17" fmla="*/ 0 h 82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12168" h="823631">
                <a:moveTo>
                  <a:pt x="615355" y="0"/>
                </a:moveTo>
                <a:cubicBezTo>
                  <a:pt x="753195" y="0"/>
                  <a:pt x="874724" y="69839"/>
                  <a:pt x="946487" y="176061"/>
                </a:cubicBezTo>
                <a:lnTo>
                  <a:pt x="971165" y="221528"/>
                </a:lnTo>
                <a:lnTo>
                  <a:pt x="1012673" y="198998"/>
                </a:lnTo>
                <a:cubicBezTo>
                  <a:pt x="1043286" y="186050"/>
                  <a:pt x="1076944" y="178890"/>
                  <a:pt x="1112273" y="178890"/>
                </a:cubicBezTo>
                <a:cubicBezTo>
                  <a:pt x="1253592" y="178890"/>
                  <a:pt x="1368153" y="293451"/>
                  <a:pt x="1368153" y="434770"/>
                </a:cubicBezTo>
                <a:lnTo>
                  <a:pt x="1359228" y="478978"/>
                </a:lnTo>
                <a:lnTo>
                  <a:pt x="1405590" y="488338"/>
                </a:lnTo>
                <a:cubicBezTo>
                  <a:pt x="1468221" y="514830"/>
                  <a:pt x="1512168" y="576847"/>
                  <a:pt x="1512168" y="649128"/>
                </a:cubicBezTo>
                <a:cubicBezTo>
                  <a:pt x="1512168" y="745503"/>
                  <a:pt x="1434040" y="823631"/>
                  <a:pt x="1337665" y="823631"/>
                </a:cubicBezTo>
                <a:lnTo>
                  <a:pt x="246511" y="823631"/>
                </a:lnTo>
                <a:lnTo>
                  <a:pt x="241041" y="822527"/>
                </a:lnTo>
                <a:lnTo>
                  <a:pt x="230088" y="823631"/>
                </a:lnTo>
                <a:cubicBezTo>
                  <a:pt x="103014" y="823631"/>
                  <a:pt x="0" y="720617"/>
                  <a:pt x="0" y="593543"/>
                </a:cubicBezTo>
                <a:cubicBezTo>
                  <a:pt x="0" y="482353"/>
                  <a:pt x="78870" y="389585"/>
                  <a:pt x="183717" y="368130"/>
                </a:cubicBezTo>
                <a:lnTo>
                  <a:pt x="219533" y="364519"/>
                </a:lnTo>
                <a:lnTo>
                  <a:pt x="224137" y="318852"/>
                </a:lnTo>
                <a:cubicBezTo>
                  <a:pt x="261373" y="136884"/>
                  <a:pt x="422379" y="0"/>
                  <a:pt x="615355" y="0"/>
                </a:cubicBezTo>
                <a:close/>
              </a:path>
            </a:pathLst>
          </a:custGeom>
          <a:solidFill>
            <a:srgbClr val="7F7F7F">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sp>
        <p:nvSpPr>
          <p:cNvPr id="3" name="TextBox 2">
            <a:extLst>
              <a:ext uri="{FF2B5EF4-FFF2-40B4-BE49-F238E27FC236}">
                <a16:creationId xmlns:a16="http://schemas.microsoft.com/office/drawing/2014/main" id="{49066FD3-4EBC-DE4D-B3E2-C398DEF2BD94}"/>
              </a:ext>
            </a:extLst>
          </p:cNvPr>
          <p:cNvSpPr txBox="1"/>
          <p:nvPr/>
        </p:nvSpPr>
        <p:spPr>
          <a:xfrm>
            <a:off x="10462054" y="5257562"/>
            <a:ext cx="1729946" cy="1600438"/>
          </a:xfrm>
          <a:prstGeom prst="rect">
            <a:avLst/>
          </a:prstGeom>
          <a:noFill/>
        </p:spPr>
        <p:txBody>
          <a:bodyPr wrap="square" rtlCol="0">
            <a:spAutoFit/>
          </a:bodyPr>
          <a:lstStyle/>
          <a:p>
            <a:r>
              <a:rPr lang="en-US" sz="1400" u="sng">
                <a:latin typeface="Avenir Light" panose="020B0402020203020204" pitchFamily="34" charset="77"/>
              </a:rPr>
              <a:t>Group 1 - </a:t>
            </a:r>
            <a:r>
              <a:rPr lang="en-US" sz="1400" u="sng" err="1">
                <a:latin typeface="Avenir Light" panose="020B0402020203020204" pitchFamily="34" charset="77"/>
              </a:rPr>
              <a:t>Reaktor</a:t>
            </a:r>
            <a:endParaRPr lang="en-US" sz="1400" u="sng">
              <a:latin typeface="Avenir Light" panose="020B0402020203020204" pitchFamily="34" charset="77"/>
            </a:endParaRPr>
          </a:p>
          <a:p>
            <a:r>
              <a:rPr lang="en-US" sz="1400" err="1">
                <a:latin typeface="Avenir Light" panose="020B0402020203020204" pitchFamily="34" charset="77"/>
              </a:rPr>
              <a:t>Kucheria</a:t>
            </a:r>
            <a:r>
              <a:rPr lang="en-US" sz="1400">
                <a:latin typeface="Avenir Light" panose="020B0402020203020204" pitchFamily="34" charset="77"/>
              </a:rPr>
              <a:t> Aayush	</a:t>
            </a:r>
            <a:endParaRPr lang="en-FI" sz="1400">
              <a:latin typeface="Avenir Light" panose="020B0402020203020204" pitchFamily="34" charset="77"/>
            </a:endParaRPr>
          </a:p>
          <a:p>
            <a:r>
              <a:rPr lang="en-US" sz="1400">
                <a:latin typeface="Avenir Light" panose="020B0402020203020204" pitchFamily="34" charset="77"/>
              </a:rPr>
              <a:t>Nguyen </a:t>
            </a:r>
            <a:r>
              <a:rPr lang="en-US" sz="1400" err="1">
                <a:latin typeface="Avenir Light" panose="020B0402020203020204" pitchFamily="34" charset="77"/>
              </a:rPr>
              <a:t>Khue</a:t>
            </a:r>
            <a:endParaRPr lang="en-FI" sz="1400">
              <a:latin typeface="Avenir Light" panose="020B0402020203020204" pitchFamily="34" charset="77"/>
            </a:endParaRPr>
          </a:p>
          <a:p>
            <a:r>
              <a:rPr lang="en-US" sz="1400">
                <a:latin typeface="Avenir Light" panose="020B0402020203020204" pitchFamily="34" charset="77"/>
              </a:rPr>
              <a:t>Niva Verna 	</a:t>
            </a:r>
            <a:endParaRPr lang="en-FI" sz="1400">
              <a:latin typeface="Avenir Light" panose="020B0402020203020204" pitchFamily="34" charset="77"/>
            </a:endParaRPr>
          </a:p>
          <a:p>
            <a:r>
              <a:rPr lang="en-US" sz="1400">
                <a:latin typeface="Avenir Light" panose="020B0402020203020204" pitchFamily="34" charset="77"/>
              </a:rPr>
              <a:t>My Bui</a:t>
            </a:r>
            <a:endParaRPr lang="en-FI" sz="1400">
              <a:latin typeface="Avenir Light" panose="020B0402020203020204" pitchFamily="34" charset="77"/>
            </a:endParaRPr>
          </a:p>
          <a:p>
            <a:r>
              <a:rPr lang="en-US" sz="1400">
                <a:latin typeface="Avenir Light" panose="020B0402020203020204" pitchFamily="34" charset="77"/>
              </a:rPr>
              <a:t>Sauer Hanne</a:t>
            </a:r>
            <a:endParaRPr lang="en-FI" sz="1400">
              <a:latin typeface="Avenir Light" panose="020B0402020203020204" pitchFamily="34" charset="77"/>
            </a:endParaRPr>
          </a:p>
          <a:p>
            <a:r>
              <a:rPr lang="en-US" sz="1400" err="1">
                <a:latin typeface="Avenir Light" panose="020B0402020203020204" pitchFamily="34" charset="77"/>
              </a:rPr>
              <a:t>Wojnicki</a:t>
            </a:r>
            <a:r>
              <a:rPr lang="en-US" sz="1400">
                <a:latin typeface="Avenir Light" panose="020B0402020203020204" pitchFamily="34" charset="77"/>
              </a:rPr>
              <a:t> </a:t>
            </a:r>
            <a:r>
              <a:rPr lang="en-US" sz="1400" err="1">
                <a:latin typeface="Avenir Light" panose="020B0402020203020204" pitchFamily="34" charset="77"/>
              </a:rPr>
              <a:t>Mikolaj</a:t>
            </a:r>
            <a:endParaRPr lang="en-FI" sz="1400">
              <a:latin typeface="Avenir Light" panose="020B0402020203020204" pitchFamily="34" charset="77"/>
            </a:endParaRPr>
          </a:p>
        </p:txBody>
      </p:sp>
    </p:spTree>
    <p:extLst>
      <p:ext uri="{BB962C8B-B14F-4D97-AF65-F5344CB8AC3E}">
        <p14:creationId xmlns:p14="http://schemas.microsoft.com/office/powerpoint/2010/main" val="1098336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wipe(down)">
                                      <p:cBhvr>
                                        <p:cTn id="7" dur="500"/>
                                        <p:tgtEl>
                                          <p:spTgt spid="70"/>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500"/>
                                        <p:tgtEl>
                                          <p:spTgt spid="45"/>
                                        </p:tgtEl>
                                      </p:cBhvr>
                                    </p:animEffect>
                                  </p:childTnLst>
                                </p:cTn>
                              </p:par>
                              <p:par>
                                <p:cTn id="11" presetID="10" presetClass="entr" presetSubtype="0" fill="hold" nodeType="withEffect">
                                  <p:stCondLst>
                                    <p:cond delay="20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500"/>
                                        <p:tgtEl>
                                          <p:spTgt spid="46"/>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55"/>
                                        </p:tgtEl>
                                        <p:attrNameLst>
                                          <p:attrName>style.visibility</p:attrName>
                                        </p:attrNameLst>
                                      </p:cBhvr>
                                      <p:to>
                                        <p:strVal val="visible"/>
                                      </p:to>
                                    </p:set>
                                    <p:animEffect transition="in" filter="fade">
                                      <p:cBhvr>
                                        <p:cTn id="16" dur="500"/>
                                        <p:tgtEl>
                                          <p:spTgt spid="55"/>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57"/>
                                        </p:tgtEl>
                                        <p:attrNameLst>
                                          <p:attrName>style.visibility</p:attrName>
                                        </p:attrNameLst>
                                      </p:cBhvr>
                                      <p:to>
                                        <p:strVal val="visible"/>
                                      </p:to>
                                    </p:set>
                                    <p:animEffect transition="in" filter="fade">
                                      <p:cBhvr>
                                        <p:cTn id="19" dur="500"/>
                                        <p:tgtEl>
                                          <p:spTgt spid="57"/>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58"/>
                                        </p:tgtEl>
                                        <p:attrNameLst>
                                          <p:attrName>style.visibility</p:attrName>
                                        </p:attrNameLst>
                                      </p:cBhvr>
                                      <p:to>
                                        <p:strVal val="visible"/>
                                      </p:to>
                                    </p:set>
                                    <p:animEffect transition="in" filter="fade">
                                      <p:cBhvr>
                                        <p:cTn id="22" dur="500"/>
                                        <p:tgtEl>
                                          <p:spTgt spid="58"/>
                                        </p:tgtEl>
                                      </p:cBhvr>
                                    </p:animEffect>
                                  </p:childTnLst>
                                </p:cTn>
                              </p:par>
                              <p:par>
                                <p:cTn id="23" presetID="10" presetClass="entr" presetSubtype="0" fill="hold" grpId="0" nodeType="withEffect">
                                  <p:stCondLst>
                                    <p:cond delay="600"/>
                                  </p:stCondLst>
                                  <p:childTnLst>
                                    <p:set>
                                      <p:cBhvr>
                                        <p:cTn id="24" dur="1" fill="hold">
                                          <p:stCondLst>
                                            <p:cond delay="0"/>
                                          </p:stCondLst>
                                        </p:cTn>
                                        <p:tgtEl>
                                          <p:spTgt spid="65"/>
                                        </p:tgtEl>
                                        <p:attrNameLst>
                                          <p:attrName>style.visibility</p:attrName>
                                        </p:attrNameLst>
                                      </p:cBhvr>
                                      <p:to>
                                        <p:strVal val="visible"/>
                                      </p:to>
                                    </p:set>
                                    <p:animEffect transition="in" filter="fade">
                                      <p:cBhvr>
                                        <p:cTn id="25" dur="500"/>
                                        <p:tgtEl>
                                          <p:spTgt spid="65"/>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66"/>
                                        </p:tgtEl>
                                        <p:attrNameLst>
                                          <p:attrName>style.visibility</p:attrName>
                                        </p:attrNameLst>
                                      </p:cBhvr>
                                      <p:to>
                                        <p:strVal val="visible"/>
                                      </p:to>
                                    </p:set>
                                    <p:animEffect transition="in" filter="fade">
                                      <p:cBhvr>
                                        <p:cTn id="28" dur="500"/>
                                        <p:tgtEl>
                                          <p:spTgt spid="66"/>
                                        </p:tgtEl>
                                      </p:cBhvr>
                                    </p:animEffect>
                                  </p:childTnLst>
                                </p:cTn>
                              </p:par>
                              <p:par>
                                <p:cTn id="29" presetID="10" presetClass="entr" presetSubtype="0" fill="hold" grpId="0" nodeType="withEffect">
                                  <p:stCondLst>
                                    <p:cond delay="800"/>
                                  </p:stCondLst>
                                  <p:childTnLst>
                                    <p:set>
                                      <p:cBhvr>
                                        <p:cTn id="30" dur="1" fill="hold">
                                          <p:stCondLst>
                                            <p:cond delay="0"/>
                                          </p:stCondLst>
                                        </p:cTn>
                                        <p:tgtEl>
                                          <p:spTgt spid="67"/>
                                        </p:tgtEl>
                                        <p:attrNameLst>
                                          <p:attrName>style.visibility</p:attrName>
                                        </p:attrNameLst>
                                      </p:cBhvr>
                                      <p:to>
                                        <p:strVal val="visible"/>
                                      </p:to>
                                    </p:set>
                                    <p:animEffect transition="in" filter="fade">
                                      <p:cBhvr>
                                        <p:cTn id="31" dur="500"/>
                                        <p:tgtEl>
                                          <p:spTgt spid="67"/>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68"/>
                                        </p:tgtEl>
                                        <p:attrNameLst>
                                          <p:attrName>style.visibility</p:attrName>
                                        </p:attrNameLst>
                                      </p:cBhvr>
                                      <p:to>
                                        <p:strVal val="visible"/>
                                      </p:to>
                                    </p:set>
                                    <p:animEffect transition="in" filter="fade">
                                      <p:cBhvr>
                                        <p:cTn id="34" dur="500"/>
                                        <p:tgtEl>
                                          <p:spTgt spid="68"/>
                                        </p:tgtEl>
                                      </p:cBhvr>
                                    </p:animEffect>
                                  </p:childTnLst>
                                </p:cTn>
                              </p:par>
                              <p:par>
                                <p:cTn id="35" presetID="10" presetClass="entr" presetSubtype="0" fill="hold" grpId="0" nodeType="withEffect">
                                  <p:stCondLst>
                                    <p:cond delay="10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500"/>
                                        <p:tgtEl>
                                          <p:spTgt spid="69"/>
                                        </p:tgtEl>
                                      </p:cBhvr>
                                    </p:animEffect>
                                  </p:childTnLst>
                                </p:cTn>
                              </p:par>
                              <p:par>
                                <p:cTn id="38" presetID="10" presetClass="entr" presetSubtype="0" fill="hold" grpId="1" nodeType="with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fade">
                                      <p:cBhvr>
                                        <p:cTn id="40" dur="500"/>
                                        <p:tgtEl>
                                          <p:spTgt spid="44"/>
                                        </p:tgtEl>
                                      </p:cBhvr>
                                    </p:animEffect>
                                  </p:childTnLst>
                                </p:cTn>
                              </p:par>
                              <p:par>
                                <p:cTn id="41" presetID="63" presetClass="path" presetSubtype="0" decel="57143" fill="hold" grpId="0" nodeType="withEffect">
                                  <p:stCondLst>
                                    <p:cond delay="0"/>
                                  </p:stCondLst>
                                  <p:childTnLst>
                                    <p:animMotion origin="layout" path="M -4.16667E-6 2.22222E-6 L 0.3017 2.22222E-6 " pathEditMode="relative" rAng="0" ptsTypes="AA">
                                      <p:cBhvr>
                                        <p:cTn id="42" dur="3500" spd="-100000" fill="hold"/>
                                        <p:tgtEl>
                                          <p:spTgt spid="44"/>
                                        </p:tgtEl>
                                        <p:attrNameLst>
                                          <p:attrName>ppt_x</p:attrName>
                                          <p:attrName>ppt_y</p:attrName>
                                        </p:attrNameLst>
                                      </p:cBhvr>
                                      <p:rCtr x="15078" y="0"/>
                                    </p:animMotion>
                                  </p:childTnLst>
                                </p:cTn>
                              </p:par>
                              <p:par>
                                <p:cTn id="43" presetID="10" presetClass="entr" presetSubtype="0" fill="hold" grpId="1" nodeType="withEffect">
                                  <p:stCondLst>
                                    <p:cond delay="0"/>
                                  </p:stCondLst>
                                  <p:childTnLst>
                                    <p:set>
                                      <p:cBhvr>
                                        <p:cTn id="44" dur="1" fill="hold">
                                          <p:stCondLst>
                                            <p:cond delay="0"/>
                                          </p:stCondLst>
                                        </p:cTn>
                                        <p:tgtEl>
                                          <p:spTgt spid="71"/>
                                        </p:tgtEl>
                                        <p:attrNameLst>
                                          <p:attrName>style.visibility</p:attrName>
                                        </p:attrNameLst>
                                      </p:cBhvr>
                                      <p:to>
                                        <p:strVal val="visible"/>
                                      </p:to>
                                    </p:set>
                                    <p:animEffect transition="in" filter="fade">
                                      <p:cBhvr>
                                        <p:cTn id="45" dur="500"/>
                                        <p:tgtEl>
                                          <p:spTgt spid="71"/>
                                        </p:tgtEl>
                                      </p:cBhvr>
                                    </p:animEffect>
                                  </p:childTnLst>
                                </p:cTn>
                              </p:par>
                              <p:par>
                                <p:cTn id="46" presetID="63" presetClass="path" presetSubtype="0" decel="57143" fill="hold" grpId="0" nodeType="withEffect">
                                  <p:stCondLst>
                                    <p:cond delay="0"/>
                                  </p:stCondLst>
                                  <p:childTnLst>
                                    <p:animMotion origin="layout" path="M 3.54167E-6 3.33333E-6 L 0.42382 3.33333E-6 " pathEditMode="relative" rAng="0" ptsTypes="AA">
                                      <p:cBhvr>
                                        <p:cTn id="47" dur="3500" spd="-100000" fill="hold"/>
                                        <p:tgtEl>
                                          <p:spTgt spid="71"/>
                                        </p:tgtEl>
                                        <p:attrNameLst>
                                          <p:attrName>ppt_x</p:attrName>
                                          <p:attrName>ppt_y</p:attrName>
                                        </p:attrNameLst>
                                      </p:cBhvr>
                                      <p:rCtr x="2118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4" grpId="1" animBg="1"/>
      <p:bldP spid="45" grpId="0" animBg="1"/>
      <p:bldP spid="55" grpId="0" animBg="1"/>
      <p:bldP spid="57" grpId="0" animBg="1"/>
      <p:bldP spid="58" grpId="0" animBg="1"/>
      <p:bldP spid="65" grpId="0" animBg="1"/>
      <p:bldP spid="66" grpId="0" animBg="1"/>
      <p:bldP spid="67" grpId="0" animBg="1"/>
      <p:bldP spid="68" grpId="0" animBg="1"/>
      <p:bldP spid="69" grpId="0" animBg="1"/>
      <p:bldP spid="70" grpId="0" animBg="1"/>
      <p:bldP spid="71" grpId="0" animBg="1"/>
      <p:bldP spid="71"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p:cNvGrpSpPr/>
          <p:nvPr/>
        </p:nvGrpSpPr>
        <p:grpSpPr>
          <a:xfrm>
            <a:off x="4428814" y="560459"/>
            <a:ext cx="3553717" cy="3553717"/>
            <a:chOff x="3170172" y="418973"/>
            <a:chExt cx="2668031" cy="2668031"/>
          </a:xfrm>
        </p:grpSpPr>
        <p:sp>
          <p:nvSpPr>
            <p:cNvPr id="33" name="Oval 32"/>
            <p:cNvSpPr/>
            <p:nvPr/>
          </p:nvSpPr>
          <p:spPr>
            <a:xfrm>
              <a:off x="3170172" y="418973"/>
              <a:ext cx="2668031" cy="2668031"/>
            </a:xfrm>
            <a:prstGeom prst="ellipse">
              <a:avLst/>
            </a:prstGeom>
            <a:solidFill>
              <a:schemeClr val="bg1">
                <a:lumMod val="50000"/>
                <a:alpha val="1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grpSp>
          <p:nvGrpSpPr>
            <p:cNvPr id="25" name="Group 24"/>
            <p:cNvGrpSpPr/>
            <p:nvPr/>
          </p:nvGrpSpPr>
          <p:grpSpPr>
            <a:xfrm>
              <a:off x="3559919" y="761387"/>
              <a:ext cx="2169474" cy="2215738"/>
              <a:chOff x="3578894" y="1188309"/>
              <a:chExt cx="2357065" cy="2407330"/>
            </a:xfrm>
          </p:grpSpPr>
          <p:sp>
            <p:nvSpPr>
              <p:cNvPr id="8" name="Arc 7"/>
              <p:cNvSpPr/>
              <p:nvPr/>
            </p:nvSpPr>
            <p:spPr>
              <a:xfrm rot="7200000">
                <a:off x="3578894" y="1251915"/>
                <a:ext cx="2041163" cy="2041163"/>
              </a:xfrm>
              <a:prstGeom prst="arc">
                <a:avLst>
                  <a:gd name="adj1" fmla="val 13037108"/>
                  <a:gd name="adj2" fmla="val 20341672"/>
                </a:avLst>
              </a:prstGeom>
              <a:ln w="307975">
                <a:gradFill flip="none" rotWithShape="1">
                  <a:gsLst>
                    <a:gs pos="58000">
                      <a:srgbClr val="87AEA7"/>
                    </a:gs>
                    <a:gs pos="93000">
                      <a:schemeClr val="accent4">
                        <a:lumMod val="50000"/>
                      </a:schemeClr>
                    </a:gs>
                  </a:gsLst>
                  <a:lin ang="90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latin typeface="Avenir Light" panose="020B0402020203020204" pitchFamily="34" charset="77"/>
                </a:endParaRPr>
              </a:p>
            </p:txBody>
          </p:sp>
          <p:sp>
            <p:nvSpPr>
              <p:cNvPr id="7" name="Arc 6"/>
              <p:cNvSpPr/>
              <p:nvPr/>
            </p:nvSpPr>
            <p:spPr>
              <a:xfrm>
                <a:off x="3578894" y="1251915"/>
                <a:ext cx="2041163" cy="2041163"/>
              </a:xfrm>
              <a:prstGeom prst="arc">
                <a:avLst>
                  <a:gd name="adj1" fmla="val 13124794"/>
                  <a:gd name="adj2" fmla="val 20319424"/>
                </a:avLst>
              </a:prstGeom>
              <a:ln w="307975">
                <a:gradFill flip="none" rotWithShape="1">
                  <a:gsLst>
                    <a:gs pos="58000">
                      <a:schemeClr val="tx2"/>
                    </a:gs>
                    <a:gs pos="93000">
                      <a:schemeClr val="accent1">
                        <a:lumMod val="50000"/>
                      </a:schemeClr>
                    </a:gs>
                  </a:gsLst>
                  <a:lin ang="90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latin typeface="Avenir Light" panose="020B0402020203020204" pitchFamily="34" charset="77"/>
                </a:endParaRPr>
              </a:p>
            </p:txBody>
          </p:sp>
          <p:sp>
            <p:nvSpPr>
              <p:cNvPr id="9" name="Arc 8"/>
              <p:cNvSpPr/>
              <p:nvPr/>
            </p:nvSpPr>
            <p:spPr>
              <a:xfrm rot="14400000">
                <a:off x="3578894" y="1251915"/>
                <a:ext cx="2041163" cy="2041163"/>
              </a:xfrm>
              <a:prstGeom prst="arc">
                <a:avLst>
                  <a:gd name="adj1" fmla="val 13009644"/>
                  <a:gd name="adj2" fmla="val 20438234"/>
                </a:avLst>
              </a:prstGeom>
              <a:ln w="307975">
                <a:gradFill flip="none" rotWithShape="1">
                  <a:gsLst>
                    <a:gs pos="58000">
                      <a:srgbClr val="D1DCE1"/>
                    </a:gs>
                    <a:gs pos="93000">
                      <a:srgbClr val="D1DCE1"/>
                    </a:gs>
                  </a:gsLst>
                  <a:lin ang="90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latin typeface="Avenir Light" panose="020B0402020203020204" pitchFamily="34" charset="77"/>
                </a:endParaRPr>
              </a:p>
            </p:txBody>
          </p:sp>
          <p:sp>
            <p:nvSpPr>
              <p:cNvPr id="11" name="Isosceles Triangle 10"/>
              <p:cNvSpPr/>
              <p:nvPr/>
            </p:nvSpPr>
            <p:spPr>
              <a:xfrm rot="9936452">
                <a:off x="5181733" y="1772462"/>
                <a:ext cx="754226" cy="496035"/>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sp>
            <p:nvSpPr>
              <p:cNvPr id="12" name="Isosceles Triangle 11"/>
              <p:cNvSpPr/>
              <p:nvPr/>
            </p:nvSpPr>
            <p:spPr>
              <a:xfrm rot="2734381">
                <a:off x="3532432" y="1317404"/>
                <a:ext cx="754226" cy="496035"/>
              </a:xfrm>
              <a:prstGeom prst="triangle">
                <a:avLst/>
              </a:prstGeom>
              <a:solidFill>
                <a:srgbClr val="D1DCE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sp>
            <p:nvSpPr>
              <p:cNvPr id="14" name="Isosceles Triangle 13"/>
              <p:cNvSpPr/>
              <p:nvPr/>
            </p:nvSpPr>
            <p:spPr>
              <a:xfrm rot="17179612">
                <a:off x="3959244" y="2970508"/>
                <a:ext cx="754226" cy="496035"/>
              </a:xfrm>
              <a:prstGeom prst="triangle">
                <a:avLst/>
              </a:prstGeom>
              <a:solidFill>
                <a:srgbClr val="87AEA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grpSp>
      </p:grpSp>
      <p:sp>
        <p:nvSpPr>
          <p:cNvPr id="18" name="TextBox 17"/>
          <p:cNvSpPr txBox="1"/>
          <p:nvPr/>
        </p:nvSpPr>
        <p:spPr>
          <a:xfrm>
            <a:off x="841704" y="4894301"/>
            <a:ext cx="3318909" cy="451342"/>
          </a:xfrm>
          <a:prstGeom prst="rect">
            <a:avLst/>
          </a:prstGeom>
          <a:solidFill>
            <a:schemeClr val="tx2"/>
          </a:solidFill>
        </p:spPr>
        <p:txBody>
          <a:bodyPr wrap="square" lIns="121920" tIns="60960" rIns="121920" bIns="60960" rtlCol="0" anchor="b" anchorCtr="0">
            <a:spAutoFit/>
          </a:bodyPr>
          <a:lstStyle/>
          <a:p>
            <a:r>
              <a:rPr lang="en-US" sz="2133">
                <a:solidFill>
                  <a:schemeClr val="bg1"/>
                </a:solidFill>
                <a:latin typeface="Avenir Light" panose="020B0402020203020204" pitchFamily="34" charset="77"/>
              </a:rPr>
              <a:t>1. Step</a:t>
            </a:r>
          </a:p>
        </p:txBody>
      </p:sp>
      <p:sp>
        <p:nvSpPr>
          <p:cNvPr id="19" name="TextBox 18"/>
          <p:cNvSpPr txBox="1"/>
          <p:nvPr/>
        </p:nvSpPr>
        <p:spPr>
          <a:xfrm>
            <a:off x="843502" y="5345642"/>
            <a:ext cx="3318909" cy="800412"/>
          </a:xfrm>
          <a:prstGeom prst="rect">
            <a:avLst/>
          </a:prstGeom>
          <a:solidFill>
            <a:schemeClr val="tx2">
              <a:alpha val="20000"/>
            </a:schemeClr>
          </a:solidFill>
        </p:spPr>
        <p:txBody>
          <a:bodyPr wrap="square" lIns="121920" tIns="60960" rIns="121920" bIns="60960" rtlCol="0">
            <a:spAutoFit/>
          </a:bodyPr>
          <a:lstStyle/>
          <a:p>
            <a:r>
              <a:rPr lang="en-US" sz="1467">
                <a:latin typeface="Avenir Light" panose="020B0402020203020204" pitchFamily="34" charset="77"/>
              </a:rPr>
              <a:t>Each group member will investigate a data source and go through the data keeping the usage of it mind</a:t>
            </a:r>
          </a:p>
        </p:txBody>
      </p:sp>
      <p:sp>
        <p:nvSpPr>
          <p:cNvPr id="20" name="TextBox 19"/>
          <p:cNvSpPr txBox="1"/>
          <p:nvPr/>
        </p:nvSpPr>
        <p:spPr>
          <a:xfrm>
            <a:off x="4540050" y="4894299"/>
            <a:ext cx="3318909" cy="451342"/>
          </a:xfrm>
          <a:prstGeom prst="rect">
            <a:avLst/>
          </a:prstGeom>
          <a:solidFill>
            <a:srgbClr val="87AEA7"/>
          </a:solidFill>
        </p:spPr>
        <p:txBody>
          <a:bodyPr wrap="square" lIns="121920" tIns="60960" rIns="121920" bIns="60960" rtlCol="0" anchor="b" anchorCtr="0">
            <a:spAutoFit/>
          </a:bodyPr>
          <a:lstStyle/>
          <a:p>
            <a:r>
              <a:rPr lang="en-US" sz="2133">
                <a:solidFill>
                  <a:schemeClr val="bg1"/>
                </a:solidFill>
                <a:latin typeface="Avenir Light" panose="020B0402020203020204" pitchFamily="34" charset="77"/>
              </a:rPr>
              <a:t>2. Step</a:t>
            </a:r>
          </a:p>
        </p:txBody>
      </p:sp>
      <p:sp>
        <p:nvSpPr>
          <p:cNvPr id="21" name="TextBox 20"/>
          <p:cNvSpPr txBox="1"/>
          <p:nvPr/>
        </p:nvSpPr>
        <p:spPr>
          <a:xfrm>
            <a:off x="4540050" y="5345641"/>
            <a:ext cx="3318909" cy="1026178"/>
          </a:xfrm>
          <a:prstGeom prst="rect">
            <a:avLst/>
          </a:prstGeom>
          <a:solidFill>
            <a:srgbClr val="87AEA7">
              <a:alpha val="20000"/>
            </a:srgbClr>
          </a:solidFill>
        </p:spPr>
        <p:txBody>
          <a:bodyPr wrap="square" lIns="121920" tIns="60960" rIns="121920" bIns="60960" rtlCol="0">
            <a:spAutoFit/>
          </a:bodyPr>
          <a:lstStyle/>
          <a:p>
            <a:r>
              <a:rPr lang="en-US" sz="1467">
                <a:latin typeface="Avenir Light" panose="020B0402020203020204" pitchFamily="34" charset="77"/>
              </a:rPr>
              <a:t>On Wednesday the 29th of September, the group will go through the findings of each team member</a:t>
            </a:r>
          </a:p>
        </p:txBody>
      </p:sp>
      <p:sp>
        <p:nvSpPr>
          <p:cNvPr id="22" name="TextBox 21"/>
          <p:cNvSpPr txBox="1"/>
          <p:nvPr/>
        </p:nvSpPr>
        <p:spPr>
          <a:xfrm>
            <a:off x="8238394" y="4894301"/>
            <a:ext cx="3318909" cy="451342"/>
          </a:xfrm>
          <a:prstGeom prst="rect">
            <a:avLst/>
          </a:prstGeom>
          <a:solidFill>
            <a:srgbClr val="D1DCE1"/>
          </a:solidFill>
        </p:spPr>
        <p:txBody>
          <a:bodyPr wrap="square" lIns="121920" tIns="60960" rIns="121920" bIns="60960" rtlCol="0" anchor="b" anchorCtr="0">
            <a:spAutoFit/>
          </a:bodyPr>
          <a:lstStyle/>
          <a:p>
            <a:r>
              <a:rPr lang="en-US" sz="2133">
                <a:solidFill>
                  <a:schemeClr val="bg1"/>
                </a:solidFill>
                <a:latin typeface="Avenir Light" panose="020B0402020203020204" pitchFamily="34" charset="77"/>
              </a:rPr>
              <a:t>3. Step</a:t>
            </a:r>
          </a:p>
        </p:txBody>
      </p:sp>
      <p:sp>
        <p:nvSpPr>
          <p:cNvPr id="23" name="TextBox 22"/>
          <p:cNvSpPr txBox="1"/>
          <p:nvPr/>
        </p:nvSpPr>
        <p:spPr>
          <a:xfrm>
            <a:off x="8240192" y="5345642"/>
            <a:ext cx="3318909" cy="574644"/>
          </a:xfrm>
          <a:prstGeom prst="rect">
            <a:avLst/>
          </a:prstGeom>
          <a:solidFill>
            <a:srgbClr val="D1DCE1">
              <a:alpha val="20000"/>
            </a:srgbClr>
          </a:solidFill>
        </p:spPr>
        <p:txBody>
          <a:bodyPr wrap="square" lIns="121920" tIns="60960" rIns="121920" bIns="60960" rtlCol="0">
            <a:spAutoFit/>
          </a:bodyPr>
          <a:lstStyle/>
          <a:p>
            <a:r>
              <a:rPr lang="en-US" sz="1467">
                <a:latin typeface="Avenir Light" panose="020B0402020203020204" pitchFamily="34" charset="77"/>
              </a:rPr>
              <a:t>Then the data will be preprocessed and cleaned if and when need. </a:t>
            </a:r>
          </a:p>
        </p:txBody>
      </p:sp>
      <p:cxnSp>
        <p:nvCxnSpPr>
          <p:cNvPr id="35" name="Elbow Connector 34"/>
          <p:cNvCxnSpPr>
            <a:stCxn id="18" idx="0"/>
            <a:endCxn id="22" idx="0"/>
          </p:cNvCxnSpPr>
          <p:nvPr/>
        </p:nvCxnSpPr>
        <p:spPr>
          <a:xfrm rot="5400000" flipH="1" flipV="1">
            <a:off x="6199504" y="1195956"/>
            <a:ext cx="12700" cy="7396690"/>
          </a:xfrm>
          <a:prstGeom prst="bentConnector3">
            <a:avLst>
              <a:gd name="adj1" fmla="val 1800000"/>
            </a:avLst>
          </a:prstGeom>
          <a:noFill/>
          <a:ln w="12700">
            <a:solidFill>
              <a:schemeClr val="bg1">
                <a:lumMod val="50000"/>
                <a:alpha val="45000"/>
              </a:schemeClr>
            </a:solidFill>
          </a:ln>
          <a:effectLst/>
        </p:spPr>
        <p:style>
          <a:lnRef idx="1">
            <a:schemeClr val="accent1"/>
          </a:lnRef>
          <a:fillRef idx="3">
            <a:schemeClr val="accent1"/>
          </a:fillRef>
          <a:effectRef idx="2">
            <a:schemeClr val="accent1"/>
          </a:effectRef>
          <a:fontRef idx="minor">
            <a:schemeClr val="lt1"/>
          </a:fontRef>
        </p:style>
      </p:cxnSp>
      <p:cxnSp>
        <p:nvCxnSpPr>
          <p:cNvPr id="46" name="Straight Connector 45"/>
          <p:cNvCxnSpPr>
            <a:stCxn id="33" idx="4"/>
            <a:endCxn id="20" idx="0"/>
          </p:cNvCxnSpPr>
          <p:nvPr/>
        </p:nvCxnSpPr>
        <p:spPr>
          <a:xfrm flipH="1">
            <a:off x="6199505" y="4114176"/>
            <a:ext cx="6168" cy="780123"/>
          </a:xfrm>
          <a:prstGeom prst="line">
            <a:avLst/>
          </a:prstGeom>
          <a:noFill/>
          <a:ln w="12700">
            <a:solidFill>
              <a:schemeClr val="bg1">
                <a:lumMod val="50000"/>
                <a:alpha val="45000"/>
              </a:schemeClr>
            </a:solidFill>
          </a:ln>
          <a:effectLst/>
        </p:spPr>
        <p:style>
          <a:lnRef idx="1">
            <a:schemeClr val="accent1"/>
          </a:lnRef>
          <a:fillRef idx="3">
            <a:schemeClr val="accent1"/>
          </a:fillRef>
          <a:effectRef idx="2">
            <a:schemeClr val="accent1"/>
          </a:effectRef>
          <a:fontRef idx="minor">
            <a:schemeClr val="lt1"/>
          </a:fontRef>
        </p:style>
      </p:cxnSp>
      <p:sp>
        <p:nvSpPr>
          <p:cNvPr id="47" name="Rectangle 46"/>
          <p:cNvSpPr/>
          <p:nvPr/>
        </p:nvSpPr>
        <p:spPr>
          <a:xfrm>
            <a:off x="5403243" y="2085581"/>
            <a:ext cx="1604859" cy="591700"/>
          </a:xfrm>
          <a:prstGeom prst="rect">
            <a:avLst/>
          </a:prstGeom>
        </p:spPr>
        <p:txBody>
          <a:bodyPr wrap="square" lIns="0" tIns="0" rIns="0" bIns="0">
            <a:spAutoFit/>
          </a:bodyPr>
          <a:lstStyle/>
          <a:p>
            <a:pPr algn="ctr">
              <a:lnSpc>
                <a:spcPct val="89000"/>
              </a:lnSpc>
            </a:pPr>
            <a:r>
              <a:rPr lang="en-US" sz="2133">
                <a:latin typeface="Avenir Light" panose="020B0402020203020204" pitchFamily="34" charset="77"/>
              </a:rPr>
              <a:t>Our ways of working</a:t>
            </a:r>
          </a:p>
        </p:txBody>
      </p:sp>
      <p:sp>
        <p:nvSpPr>
          <p:cNvPr id="55" name="Left Arrow Callout 54"/>
          <p:cNvSpPr/>
          <p:nvPr/>
        </p:nvSpPr>
        <p:spPr>
          <a:xfrm>
            <a:off x="8320279" y="598017"/>
            <a:ext cx="3238823" cy="3603038"/>
          </a:xfrm>
          <a:prstGeom prst="leftArrowCallout">
            <a:avLst>
              <a:gd name="adj1" fmla="val 25000"/>
              <a:gd name="adj2" fmla="val 18055"/>
              <a:gd name="adj3" fmla="val 16318"/>
              <a:gd name="adj4" fmla="val 87657"/>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lIns="243840" tIns="243840" rIns="243840" bIns="243840" rtlCol="0" anchor="ctr">
            <a:spAutoFit/>
          </a:bodyPr>
          <a:lstStyle/>
          <a:p>
            <a:pPr>
              <a:lnSpc>
                <a:spcPct val="89000"/>
              </a:lnSpc>
            </a:pPr>
            <a:r>
              <a:rPr lang="en-US" sz="2133">
                <a:solidFill>
                  <a:schemeClr val="tx1"/>
                </a:solidFill>
                <a:latin typeface="Avenir Light" panose="020B0402020203020204" pitchFamily="34" charset="77"/>
              </a:rPr>
              <a:t>Practices</a:t>
            </a:r>
          </a:p>
          <a:p>
            <a:pPr>
              <a:lnSpc>
                <a:spcPct val="89000"/>
              </a:lnSpc>
            </a:pPr>
            <a:r>
              <a:rPr lang="en-US" sz="1467" b="1">
                <a:solidFill>
                  <a:schemeClr val="tx1"/>
                </a:solidFill>
                <a:latin typeface="Avenir Light" panose="020B0402020203020204" pitchFamily="34" charset="77"/>
              </a:rPr>
              <a:t>Google Drive </a:t>
            </a:r>
            <a:r>
              <a:rPr lang="en-US" sz="1467">
                <a:solidFill>
                  <a:schemeClr val="tx1"/>
                </a:solidFill>
                <a:latin typeface="Avenir Light" panose="020B0402020203020204" pitchFamily="34" charset="77"/>
              </a:rPr>
              <a:t>and </a:t>
            </a:r>
            <a:r>
              <a:rPr lang="en-US" sz="1467" b="1">
                <a:solidFill>
                  <a:schemeClr val="tx1"/>
                </a:solidFill>
                <a:latin typeface="Avenir Light" panose="020B0402020203020204" pitchFamily="34" charset="77"/>
              </a:rPr>
              <a:t>GitHub</a:t>
            </a:r>
            <a:r>
              <a:rPr lang="en-US" sz="1467">
                <a:solidFill>
                  <a:schemeClr val="tx1"/>
                </a:solidFill>
                <a:latin typeface="Avenir Light" panose="020B0402020203020204" pitchFamily="34" charset="77"/>
              </a:rPr>
              <a:t> will be used for the code and sharing documents like notes, but also data. In addition, the team is looking into the option of using a </a:t>
            </a:r>
            <a:r>
              <a:rPr lang="en-US" sz="1467" b="1">
                <a:solidFill>
                  <a:schemeClr val="tx1"/>
                </a:solidFill>
                <a:latin typeface="Avenir Light" panose="020B0402020203020204" pitchFamily="34" charset="77"/>
              </a:rPr>
              <a:t>database</a:t>
            </a:r>
            <a:r>
              <a:rPr lang="en-US" sz="1467">
                <a:solidFill>
                  <a:schemeClr val="tx1"/>
                </a:solidFill>
                <a:latin typeface="Avenir Light" panose="020B0402020203020204" pitchFamily="34" charset="77"/>
              </a:rPr>
              <a:t> for storing the data. The predominantly time-series or relation data will be in csv and xlsx format. </a:t>
            </a:r>
            <a:r>
              <a:rPr lang="en-US" sz="1467" b="1">
                <a:solidFill>
                  <a:schemeClr val="tx1"/>
                </a:solidFill>
                <a:latin typeface="Avenir Light" panose="020B0402020203020204" pitchFamily="34" charset="77"/>
              </a:rPr>
              <a:t>Google </a:t>
            </a:r>
            <a:r>
              <a:rPr lang="en-US" sz="1467" b="1" err="1">
                <a:solidFill>
                  <a:schemeClr val="tx1"/>
                </a:solidFill>
                <a:latin typeface="Avenir Light" panose="020B0402020203020204" pitchFamily="34" charset="77"/>
              </a:rPr>
              <a:t>Colab</a:t>
            </a:r>
            <a:r>
              <a:rPr lang="en-US" sz="1467" b="1">
                <a:solidFill>
                  <a:schemeClr val="tx1"/>
                </a:solidFill>
                <a:latin typeface="Avenir Light" panose="020B0402020203020204" pitchFamily="34" charset="77"/>
              </a:rPr>
              <a:t> </a:t>
            </a:r>
            <a:r>
              <a:rPr lang="en-US" sz="1467">
                <a:solidFill>
                  <a:schemeClr val="tx1"/>
                </a:solidFill>
                <a:latin typeface="Avenir Light" panose="020B0402020203020204" pitchFamily="34" charset="77"/>
              </a:rPr>
              <a:t>will be used as the computing environment</a:t>
            </a:r>
          </a:p>
        </p:txBody>
      </p:sp>
      <p:sp>
        <p:nvSpPr>
          <p:cNvPr id="56" name="Left Arrow Callout 55"/>
          <p:cNvSpPr/>
          <p:nvPr/>
        </p:nvSpPr>
        <p:spPr>
          <a:xfrm flipH="1">
            <a:off x="841705" y="698492"/>
            <a:ext cx="3238823" cy="3402085"/>
          </a:xfrm>
          <a:prstGeom prst="leftArrowCallout">
            <a:avLst>
              <a:gd name="adj1" fmla="val 25000"/>
              <a:gd name="adj2" fmla="val 18055"/>
              <a:gd name="adj3" fmla="val 16318"/>
              <a:gd name="adj4" fmla="val 87657"/>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lIns="243840" tIns="243840" rIns="243840" bIns="243840" rtlCol="0" anchor="ctr">
            <a:spAutoFit/>
          </a:bodyPr>
          <a:lstStyle/>
          <a:p>
            <a:pPr>
              <a:lnSpc>
                <a:spcPct val="89000"/>
              </a:lnSpc>
            </a:pPr>
            <a:r>
              <a:rPr lang="en-US" sz="2133">
                <a:solidFill>
                  <a:schemeClr val="tx1"/>
                </a:solidFill>
                <a:latin typeface="Avenir Light" panose="020B0402020203020204" pitchFamily="34" charset="77"/>
              </a:rPr>
              <a:t>Communication</a:t>
            </a:r>
          </a:p>
          <a:p>
            <a:pPr>
              <a:lnSpc>
                <a:spcPct val="89000"/>
              </a:lnSpc>
            </a:pPr>
            <a:r>
              <a:rPr lang="en-US" sz="1467">
                <a:solidFill>
                  <a:schemeClr val="tx1"/>
                </a:solidFill>
                <a:latin typeface="Avenir Light" panose="020B0402020203020204" pitchFamily="34" charset="77"/>
              </a:rPr>
              <a:t>The main communication channel for the group will be </a:t>
            </a:r>
            <a:r>
              <a:rPr lang="en-US" sz="1467" b="1">
                <a:solidFill>
                  <a:schemeClr val="tx1"/>
                </a:solidFill>
                <a:latin typeface="Avenir Light" panose="020B0402020203020204" pitchFamily="34" charset="77"/>
              </a:rPr>
              <a:t>Telegram</a:t>
            </a:r>
            <a:r>
              <a:rPr lang="en-US" sz="1467">
                <a:solidFill>
                  <a:schemeClr val="tx1"/>
                </a:solidFill>
                <a:latin typeface="Avenir Light" panose="020B0402020203020204" pitchFamily="34" charset="77"/>
              </a:rPr>
              <a:t>. In addition, </a:t>
            </a:r>
            <a:r>
              <a:rPr lang="en-US" sz="1467" b="1">
                <a:solidFill>
                  <a:srgbClr val="222610"/>
                </a:solidFill>
                <a:latin typeface="Avenir Light" panose="020B0402020203020204" pitchFamily="34" charset="77"/>
              </a:rPr>
              <a:t>weekly meetings </a:t>
            </a:r>
            <a:r>
              <a:rPr lang="en-US" sz="1467">
                <a:solidFill>
                  <a:schemeClr val="tx1"/>
                </a:solidFill>
                <a:latin typeface="Avenir Light" panose="020B0402020203020204" pitchFamily="34" charset="77"/>
              </a:rPr>
              <a:t>will be held on Google Meets on Wednesdays. As for communication with </a:t>
            </a:r>
            <a:r>
              <a:rPr lang="en-US" sz="1467" err="1">
                <a:solidFill>
                  <a:schemeClr val="tx1"/>
                </a:solidFill>
                <a:latin typeface="Avenir Light" panose="020B0402020203020204" pitchFamily="34" charset="77"/>
              </a:rPr>
              <a:t>Reaktor</a:t>
            </a:r>
            <a:r>
              <a:rPr lang="en-US" sz="1467">
                <a:solidFill>
                  <a:schemeClr val="tx1"/>
                </a:solidFill>
                <a:latin typeface="Avenir Light" panose="020B0402020203020204" pitchFamily="34" charset="77"/>
              </a:rPr>
              <a:t>, the main communication will happen via </a:t>
            </a:r>
            <a:r>
              <a:rPr lang="en-US" sz="1467" b="1">
                <a:solidFill>
                  <a:schemeClr val="tx1"/>
                </a:solidFill>
                <a:latin typeface="Avenir Light" panose="020B0402020203020204" pitchFamily="34" charset="77"/>
              </a:rPr>
              <a:t>email</a:t>
            </a:r>
            <a:r>
              <a:rPr lang="en-US" sz="1467">
                <a:solidFill>
                  <a:schemeClr val="tx1"/>
                </a:solidFill>
                <a:latin typeface="Avenir Light" panose="020B0402020203020204" pitchFamily="34" charset="77"/>
              </a:rPr>
              <a:t>. The aim is that </a:t>
            </a:r>
            <a:r>
              <a:rPr lang="en-US" sz="1467" err="1">
                <a:solidFill>
                  <a:schemeClr val="tx1"/>
                </a:solidFill>
                <a:latin typeface="Avenir Light" panose="020B0402020203020204" pitchFamily="34" charset="77"/>
              </a:rPr>
              <a:t>Reaktor</a:t>
            </a:r>
            <a:r>
              <a:rPr lang="en-US" sz="1467">
                <a:solidFill>
                  <a:schemeClr val="tx1"/>
                </a:solidFill>
                <a:latin typeface="Avenir Light" panose="020B0402020203020204" pitchFamily="34" charset="77"/>
              </a:rPr>
              <a:t> will join the team during the autumn frequently.</a:t>
            </a:r>
          </a:p>
        </p:txBody>
      </p:sp>
      <p:sp>
        <p:nvSpPr>
          <p:cNvPr id="2" name="Rectangle 1">
            <a:extLst>
              <a:ext uri="{FF2B5EF4-FFF2-40B4-BE49-F238E27FC236}">
                <a16:creationId xmlns:a16="http://schemas.microsoft.com/office/drawing/2014/main" id="{3586CFCD-A0A2-6240-B73C-28A4C5D2E2AC}"/>
              </a:ext>
            </a:extLst>
          </p:cNvPr>
          <p:cNvSpPr/>
          <p:nvPr/>
        </p:nvSpPr>
        <p:spPr>
          <a:xfrm>
            <a:off x="10745879" y="-12526"/>
            <a:ext cx="1446121" cy="347517"/>
          </a:xfrm>
          <a:prstGeom prst="rect">
            <a:avLst/>
          </a:prstGeom>
          <a:solidFill>
            <a:srgbClr val="445F5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Avenir Light" panose="020B0402020203020204" pitchFamily="34" charset="77"/>
              </a:rPr>
              <a:t>Back-up</a:t>
            </a:r>
          </a:p>
        </p:txBody>
      </p:sp>
    </p:spTree>
    <p:extLst>
      <p:ext uri="{BB962C8B-B14F-4D97-AF65-F5344CB8AC3E}">
        <p14:creationId xmlns:p14="http://schemas.microsoft.com/office/powerpoint/2010/main" val="2578486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par>
                                <p:cTn id="8" presetID="10" presetClass="entr" presetSubtype="0" fill="hold"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5"/>
                                        </p:tgtEl>
                                        <p:attrNameLst>
                                          <p:attrName>style.visibility</p:attrName>
                                        </p:attrNameLst>
                                      </p:cBhvr>
                                      <p:to>
                                        <p:strVal val="visible"/>
                                      </p:to>
                                    </p:set>
                                    <p:animEffect transition="in" filter="fade">
                                      <p:cBhvr>
                                        <p:cTn id="18" dur="500"/>
                                        <p:tgtEl>
                                          <p:spTgt spid="55"/>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up)">
                                      <p:cBhvr>
                                        <p:cTn id="23" dur="500"/>
                                        <p:tgtEl>
                                          <p:spTgt spid="35"/>
                                        </p:tgtEl>
                                      </p:cBhvr>
                                    </p:animEffect>
                                  </p:childTnLst>
                                </p:cTn>
                              </p:par>
                              <p:par>
                                <p:cTn id="24" presetID="22" presetClass="entr" presetSubtype="1" fill="hold" nodeType="withEffect">
                                  <p:stCondLst>
                                    <p:cond delay="100"/>
                                  </p:stCondLst>
                                  <p:childTnLst>
                                    <p:set>
                                      <p:cBhvr>
                                        <p:cTn id="25" dur="1" fill="hold">
                                          <p:stCondLst>
                                            <p:cond delay="0"/>
                                          </p:stCondLst>
                                        </p:cTn>
                                        <p:tgtEl>
                                          <p:spTgt spid="46"/>
                                        </p:tgtEl>
                                        <p:attrNameLst>
                                          <p:attrName>style.visibility</p:attrName>
                                        </p:attrNameLst>
                                      </p:cBhvr>
                                      <p:to>
                                        <p:strVal val="visible"/>
                                      </p:to>
                                    </p:set>
                                    <p:animEffect transition="in" filter="wipe(up)">
                                      <p:cBhvr>
                                        <p:cTn id="26" dur="500"/>
                                        <p:tgtEl>
                                          <p:spTgt spid="46"/>
                                        </p:tgtEl>
                                      </p:cBhvr>
                                    </p:animEffect>
                                  </p:childTnLst>
                                </p:cTn>
                              </p:par>
                            </p:childTnLst>
                          </p:cTn>
                        </p:par>
                        <p:par>
                          <p:cTn id="27" fill="hold">
                            <p:stCondLst>
                              <p:cond delay="600"/>
                            </p:stCondLst>
                            <p:childTnLst>
                              <p:par>
                                <p:cTn id="28" presetID="10" presetClass="entr" presetSubtype="0"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0" presetClass="entr" presetSubtype="0" fill="hold" grpId="0" nodeType="withEffect">
                                  <p:stCondLst>
                                    <p:cond delay="20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par>
                                <p:cTn id="37" presetID="10" presetClass="entr" presetSubtype="0" fill="hold" grpId="0" nodeType="withEffect">
                                  <p:stCondLst>
                                    <p:cond delay="20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par>
                                <p:cTn id="40" presetID="10" presetClass="entr" presetSubtype="0" fill="hold" grpId="0" nodeType="withEffect">
                                  <p:stCondLst>
                                    <p:cond delay="40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childTnLst>
                                </p:cTn>
                              </p:par>
                              <p:par>
                                <p:cTn id="43" presetID="10" presetClass="entr" presetSubtype="0" fill="hold" grpId="0" nodeType="withEffect">
                                  <p:stCondLst>
                                    <p:cond delay="40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P spid="47" grpId="0"/>
      <p:bldP spid="55" grpId="0" animBg="1"/>
      <p:bldP spid="5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864774" y="-27383"/>
            <a:ext cx="13186835" cy="6565900"/>
            <a:chOff x="-237" y="72"/>
            <a:chExt cx="6230" cy="3102"/>
          </a:xfrm>
          <a:solidFill>
            <a:schemeClr val="tx1">
              <a:alpha val="15000"/>
            </a:schemeClr>
          </a:solidFill>
        </p:grpSpPr>
        <p:sp>
          <p:nvSpPr>
            <p:cNvPr id="5" name="Freeform 5"/>
            <p:cNvSpPr>
              <a:spLocks/>
            </p:cNvSpPr>
            <p:nvPr/>
          </p:nvSpPr>
          <p:spPr bwMode="auto">
            <a:xfrm>
              <a:off x="3414" y="2292"/>
              <a:ext cx="147" cy="285"/>
            </a:xfrm>
            <a:custGeom>
              <a:avLst/>
              <a:gdLst>
                <a:gd name="T0" fmla="*/ 69 w 83"/>
                <a:gd name="T1" fmla="*/ 0 h 161"/>
                <a:gd name="T2" fmla="*/ 32 w 83"/>
                <a:gd name="T3" fmla="*/ 38 h 161"/>
                <a:gd name="T4" fmla="*/ 19 w 83"/>
                <a:gd name="T5" fmla="*/ 89 h 161"/>
                <a:gd name="T6" fmla="*/ 52 w 83"/>
                <a:gd name="T7" fmla="*/ 123 h 161"/>
                <a:gd name="T8" fmla="*/ 78 w 83"/>
                <a:gd name="T9" fmla="*/ 36 h 161"/>
                <a:gd name="T10" fmla="*/ 83 w 83"/>
                <a:gd name="T11" fmla="*/ 38 h 161"/>
                <a:gd name="T12" fmla="*/ 69 w 83"/>
                <a:gd name="T13" fmla="*/ 0 h 161"/>
              </a:gdLst>
              <a:ahLst/>
              <a:cxnLst>
                <a:cxn ang="0">
                  <a:pos x="T0" y="T1"/>
                </a:cxn>
                <a:cxn ang="0">
                  <a:pos x="T2" y="T3"/>
                </a:cxn>
                <a:cxn ang="0">
                  <a:pos x="T4" y="T5"/>
                </a:cxn>
                <a:cxn ang="0">
                  <a:pos x="T6" y="T7"/>
                </a:cxn>
                <a:cxn ang="0">
                  <a:pos x="T8" y="T9"/>
                </a:cxn>
                <a:cxn ang="0">
                  <a:pos x="T10" y="T11"/>
                </a:cxn>
                <a:cxn ang="0">
                  <a:pos x="T12" y="T13"/>
                </a:cxn>
              </a:cxnLst>
              <a:rect l="0" t="0" r="r" b="b"/>
              <a:pathLst>
                <a:path w="83" h="161">
                  <a:moveTo>
                    <a:pt x="69" y="0"/>
                  </a:moveTo>
                  <a:cubicBezTo>
                    <a:pt x="68" y="18"/>
                    <a:pt x="47" y="32"/>
                    <a:pt x="32" y="38"/>
                  </a:cubicBezTo>
                  <a:cubicBezTo>
                    <a:pt x="11" y="47"/>
                    <a:pt x="30" y="72"/>
                    <a:pt x="19" y="89"/>
                  </a:cubicBezTo>
                  <a:cubicBezTo>
                    <a:pt x="0" y="101"/>
                    <a:pt x="24" y="161"/>
                    <a:pt x="52" y="123"/>
                  </a:cubicBezTo>
                  <a:cubicBezTo>
                    <a:pt x="67" y="103"/>
                    <a:pt x="78" y="61"/>
                    <a:pt x="78" y="36"/>
                  </a:cubicBezTo>
                  <a:cubicBezTo>
                    <a:pt x="79" y="37"/>
                    <a:pt x="81" y="37"/>
                    <a:pt x="83" y="38"/>
                  </a:cubicBezTo>
                  <a:cubicBezTo>
                    <a:pt x="83" y="25"/>
                    <a:pt x="81" y="7"/>
                    <a:pt x="69"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 name="Freeform 6"/>
            <p:cNvSpPr>
              <a:spLocks/>
            </p:cNvSpPr>
            <p:nvPr/>
          </p:nvSpPr>
          <p:spPr bwMode="auto">
            <a:xfrm>
              <a:off x="4070" y="1903"/>
              <a:ext cx="37" cy="78"/>
            </a:xfrm>
            <a:custGeom>
              <a:avLst/>
              <a:gdLst>
                <a:gd name="T0" fmla="*/ 3 w 21"/>
                <a:gd name="T1" fmla="*/ 31 h 44"/>
                <a:gd name="T2" fmla="*/ 21 w 21"/>
                <a:gd name="T3" fmla="*/ 23 h 44"/>
                <a:gd name="T4" fmla="*/ 7 w 21"/>
                <a:gd name="T5" fmla="*/ 0 h 44"/>
                <a:gd name="T6" fmla="*/ 3 w 21"/>
                <a:gd name="T7" fmla="*/ 31 h 44"/>
              </a:gdLst>
              <a:ahLst/>
              <a:cxnLst>
                <a:cxn ang="0">
                  <a:pos x="T0" y="T1"/>
                </a:cxn>
                <a:cxn ang="0">
                  <a:pos x="T2" y="T3"/>
                </a:cxn>
                <a:cxn ang="0">
                  <a:pos x="T4" y="T5"/>
                </a:cxn>
                <a:cxn ang="0">
                  <a:pos x="T6" y="T7"/>
                </a:cxn>
              </a:cxnLst>
              <a:rect l="0" t="0" r="r" b="b"/>
              <a:pathLst>
                <a:path w="21" h="44">
                  <a:moveTo>
                    <a:pt x="3" y="31"/>
                  </a:moveTo>
                  <a:cubicBezTo>
                    <a:pt x="7" y="44"/>
                    <a:pt x="20" y="32"/>
                    <a:pt x="21" y="23"/>
                  </a:cubicBezTo>
                  <a:cubicBezTo>
                    <a:pt x="19" y="14"/>
                    <a:pt x="13" y="6"/>
                    <a:pt x="7" y="0"/>
                  </a:cubicBezTo>
                  <a:cubicBezTo>
                    <a:pt x="5" y="9"/>
                    <a:pt x="0" y="22"/>
                    <a:pt x="3" y="3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 name="Freeform 7"/>
            <p:cNvSpPr>
              <a:spLocks/>
            </p:cNvSpPr>
            <p:nvPr/>
          </p:nvSpPr>
          <p:spPr bwMode="auto">
            <a:xfrm>
              <a:off x="4345" y="1974"/>
              <a:ext cx="223" cy="201"/>
            </a:xfrm>
            <a:custGeom>
              <a:avLst/>
              <a:gdLst>
                <a:gd name="T0" fmla="*/ 83 w 126"/>
                <a:gd name="T1" fmla="*/ 58 h 113"/>
                <a:gd name="T2" fmla="*/ 48 w 126"/>
                <a:gd name="T3" fmla="*/ 27 h 113"/>
                <a:gd name="T4" fmla="*/ 29 w 126"/>
                <a:gd name="T5" fmla="*/ 8 h 113"/>
                <a:gd name="T6" fmla="*/ 0 w 126"/>
                <a:gd name="T7" fmla="*/ 0 h 113"/>
                <a:gd name="T8" fmla="*/ 26 w 126"/>
                <a:gd name="T9" fmla="*/ 32 h 113"/>
                <a:gd name="T10" fmla="*/ 47 w 126"/>
                <a:gd name="T11" fmla="*/ 58 h 113"/>
                <a:gd name="T12" fmla="*/ 94 w 126"/>
                <a:gd name="T13" fmla="*/ 113 h 113"/>
                <a:gd name="T14" fmla="*/ 83 w 126"/>
                <a:gd name="T15" fmla="*/ 58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113">
                  <a:moveTo>
                    <a:pt x="83" y="58"/>
                  </a:moveTo>
                  <a:cubicBezTo>
                    <a:pt x="76" y="47"/>
                    <a:pt x="63" y="39"/>
                    <a:pt x="48" y="27"/>
                  </a:cubicBezTo>
                  <a:cubicBezTo>
                    <a:pt x="43" y="22"/>
                    <a:pt x="34" y="11"/>
                    <a:pt x="29" y="8"/>
                  </a:cubicBezTo>
                  <a:cubicBezTo>
                    <a:pt x="19" y="3"/>
                    <a:pt x="10" y="4"/>
                    <a:pt x="0" y="0"/>
                  </a:cubicBezTo>
                  <a:cubicBezTo>
                    <a:pt x="2" y="10"/>
                    <a:pt x="18" y="27"/>
                    <a:pt x="26" y="32"/>
                  </a:cubicBezTo>
                  <a:cubicBezTo>
                    <a:pt x="37" y="39"/>
                    <a:pt x="38" y="52"/>
                    <a:pt x="47" y="58"/>
                  </a:cubicBezTo>
                  <a:cubicBezTo>
                    <a:pt x="55" y="69"/>
                    <a:pt x="78" y="113"/>
                    <a:pt x="94" y="113"/>
                  </a:cubicBezTo>
                  <a:cubicBezTo>
                    <a:pt x="126" y="113"/>
                    <a:pt x="88" y="65"/>
                    <a:pt x="83" y="5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 name="Freeform 8"/>
            <p:cNvSpPr>
              <a:spLocks/>
            </p:cNvSpPr>
            <p:nvPr/>
          </p:nvSpPr>
          <p:spPr bwMode="auto">
            <a:xfrm>
              <a:off x="4582" y="1949"/>
              <a:ext cx="179" cy="210"/>
            </a:xfrm>
            <a:custGeom>
              <a:avLst/>
              <a:gdLst>
                <a:gd name="T0" fmla="*/ 18 w 101"/>
                <a:gd name="T1" fmla="*/ 97 h 118"/>
                <a:gd name="T2" fmla="*/ 30 w 101"/>
                <a:gd name="T3" fmla="*/ 102 h 118"/>
                <a:gd name="T4" fmla="*/ 75 w 101"/>
                <a:gd name="T5" fmla="*/ 96 h 118"/>
                <a:gd name="T6" fmla="*/ 99 w 101"/>
                <a:gd name="T7" fmla="*/ 57 h 118"/>
                <a:gd name="T8" fmla="*/ 101 w 101"/>
                <a:gd name="T9" fmla="*/ 18 h 118"/>
                <a:gd name="T10" fmla="*/ 81 w 101"/>
                <a:gd name="T11" fmla="*/ 0 h 118"/>
                <a:gd name="T12" fmla="*/ 51 w 101"/>
                <a:gd name="T13" fmla="*/ 25 h 118"/>
                <a:gd name="T14" fmla="*/ 18 w 101"/>
                <a:gd name="T15" fmla="*/ 55 h 118"/>
                <a:gd name="T16" fmla="*/ 11 w 101"/>
                <a:gd name="T17" fmla="*/ 78 h 118"/>
                <a:gd name="T18" fmla="*/ 18 w 101"/>
                <a:gd name="T19" fmla="*/ 9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18">
                  <a:moveTo>
                    <a:pt x="18" y="97"/>
                  </a:moveTo>
                  <a:cubicBezTo>
                    <a:pt x="27" y="100"/>
                    <a:pt x="26" y="95"/>
                    <a:pt x="30" y="102"/>
                  </a:cubicBezTo>
                  <a:cubicBezTo>
                    <a:pt x="47" y="100"/>
                    <a:pt x="68" y="118"/>
                    <a:pt x="75" y="96"/>
                  </a:cubicBezTo>
                  <a:cubicBezTo>
                    <a:pt x="79" y="84"/>
                    <a:pt x="82" y="60"/>
                    <a:pt x="99" y="57"/>
                  </a:cubicBezTo>
                  <a:cubicBezTo>
                    <a:pt x="73" y="42"/>
                    <a:pt x="89" y="28"/>
                    <a:pt x="101" y="18"/>
                  </a:cubicBezTo>
                  <a:cubicBezTo>
                    <a:pt x="93" y="14"/>
                    <a:pt x="85" y="8"/>
                    <a:pt x="81" y="0"/>
                  </a:cubicBezTo>
                  <a:cubicBezTo>
                    <a:pt x="70" y="6"/>
                    <a:pt x="61" y="18"/>
                    <a:pt x="51" y="25"/>
                  </a:cubicBezTo>
                  <a:cubicBezTo>
                    <a:pt x="39" y="34"/>
                    <a:pt x="30" y="47"/>
                    <a:pt x="18" y="55"/>
                  </a:cubicBezTo>
                  <a:cubicBezTo>
                    <a:pt x="0" y="66"/>
                    <a:pt x="2" y="59"/>
                    <a:pt x="11" y="78"/>
                  </a:cubicBezTo>
                  <a:cubicBezTo>
                    <a:pt x="14" y="84"/>
                    <a:pt x="11" y="94"/>
                    <a:pt x="18" y="9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 name="Freeform 9"/>
            <p:cNvSpPr>
              <a:spLocks/>
            </p:cNvSpPr>
            <p:nvPr/>
          </p:nvSpPr>
          <p:spPr bwMode="auto">
            <a:xfrm>
              <a:off x="4754" y="2034"/>
              <a:ext cx="112" cy="137"/>
            </a:xfrm>
            <a:custGeom>
              <a:avLst/>
              <a:gdLst>
                <a:gd name="T0" fmla="*/ 29 w 63"/>
                <a:gd name="T1" fmla="*/ 17 h 77"/>
                <a:gd name="T2" fmla="*/ 63 w 63"/>
                <a:gd name="T3" fmla="*/ 4 h 77"/>
                <a:gd name="T4" fmla="*/ 11 w 63"/>
                <a:gd name="T5" fmla="*/ 20 h 77"/>
                <a:gd name="T6" fmla="*/ 13 w 63"/>
                <a:gd name="T7" fmla="*/ 77 h 77"/>
                <a:gd name="T8" fmla="*/ 23 w 63"/>
                <a:gd name="T9" fmla="*/ 48 h 77"/>
                <a:gd name="T10" fmla="*/ 27 w 63"/>
                <a:gd name="T11" fmla="*/ 69 h 77"/>
                <a:gd name="T12" fmla="*/ 27 w 63"/>
                <a:gd name="T13" fmla="*/ 39 h 77"/>
                <a:gd name="T14" fmla="*/ 45 w 63"/>
                <a:gd name="T15" fmla="*/ 26 h 77"/>
                <a:gd name="T16" fmla="*/ 25 w 63"/>
                <a:gd name="T17" fmla="*/ 31 h 77"/>
                <a:gd name="T18" fmla="*/ 29 w 63"/>
                <a:gd name="T19"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77">
                  <a:moveTo>
                    <a:pt x="29" y="17"/>
                  </a:moveTo>
                  <a:cubicBezTo>
                    <a:pt x="43" y="15"/>
                    <a:pt x="59" y="23"/>
                    <a:pt x="63" y="4"/>
                  </a:cubicBezTo>
                  <a:cubicBezTo>
                    <a:pt x="45" y="21"/>
                    <a:pt x="27" y="0"/>
                    <a:pt x="11" y="20"/>
                  </a:cubicBezTo>
                  <a:cubicBezTo>
                    <a:pt x="0" y="35"/>
                    <a:pt x="0" y="66"/>
                    <a:pt x="13" y="77"/>
                  </a:cubicBezTo>
                  <a:cubicBezTo>
                    <a:pt x="21" y="67"/>
                    <a:pt x="10" y="51"/>
                    <a:pt x="23" y="48"/>
                  </a:cubicBezTo>
                  <a:cubicBezTo>
                    <a:pt x="22" y="55"/>
                    <a:pt x="24" y="63"/>
                    <a:pt x="27" y="69"/>
                  </a:cubicBezTo>
                  <a:cubicBezTo>
                    <a:pt x="46" y="67"/>
                    <a:pt x="33" y="50"/>
                    <a:pt x="27" y="39"/>
                  </a:cubicBezTo>
                  <a:cubicBezTo>
                    <a:pt x="35" y="36"/>
                    <a:pt x="42" y="33"/>
                    <a:pt x="45" y="26"/>
                  </a:cubicBezTo>
                  <a:cubicBezTo>
                    <a:pt x="40" y="27"/>
                    <a:pt x="27" y="31"/>
                    <a:pt x="25" y="31"/>
                  </a:cubicBezTo>
                  <a:cubicBezTo>
                    <a:pt x="12" y="36"/>
                    <a:pt x="12" y="19"/>
                    <a:pt x="29" y="1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 name="Freeform 10"/>
            <p:cNvSpPr>
              <a:spLocks/>
            </p:cNvSpPr>
            <p:nvPr/>
          </p:nvSpPr>
          <p:spPr bwMode="auto">
            <a:xfrm>
              <a:off x="4524" y="2162"/>
              <a:ext cx="179" cy="62"/>
            </a:xfrm>
            <a:custGeom>
              <a:avLst/>
              <a:gdLst>
                <a:gd name="T0" fmla="*/ 101 w 101"/>
                <a:gd name="T1" fmla="*/ 31 h 35"/>
                <a:gd name="T2" fmla="*/ 69 w 101"/>
                <a:gd name="T3" fmla="*/ 20 h 35"/>
                <a:gd name="T4" fmla="*/ 76 w 101"/>
                <a:gd name="T5" fmla="*/ 18 h 35"/>
                <a:gd name="T6" fmla="*/ 58 w 101"/>
                <a:gd name="T7" fmla="*/ 14 h 35"/>
                <a:gd name="T8" fmla="*/ 35 w 101"/>
                <a:gd name="T9" fmla="*/ 16 h 35"/>
                <a:gd name="T10" fmla="*/ 0 w 101"/>
                <a:gd name="T11" fmla="*/ 15 h 35"/>
                <a:gd name="T12" fmla="*/ 97 w 101"/>
                <a:gd name="T13" fmla="*/ 35 h 35"/>
                <a:gd name="T14" fmla="*/ 101 w 101"/>
                <a:gd name="T15" fmla="*/ 31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35">
                  <a:moveTo>
                    <a:pt x="101" y="31"/>
                  </a:moveTo>
                  <a:cubicBezTo>
                    <a:pt x="90" y="27"/>
                    <a:pt x="80" y="25"/>
                    <a:pt x="69" y="20"/>
                  </a:cubicBezTo>
                  <a:cubicBezTo>
                    <a:pt x="72" y="19"/>
                    <a:pt x="74" y="19"/>
                    <a:pt x="76" y="18"/>
                  </a:cubicBezTo>
                  <a:cubicBezTo>
                    <a:pt x="70" y="19"/>
                    <a:pt x="64" y="17"/>
                    <a:pt x="58" y="14"/>
                  </a:cubicBezTo>
                  <a:cubicBezTo>
                    <a:pt x="51" y="12"/>
                    <a:pt x="42" y="16"/>
                    <a:pt x="35" y="16"/>
                  </a:cubicBezTo>
                  <a:cubicBezTo>
                    <a:pt x="19" y="14"/>
                    <a:pt x="14" y="0"/>
                    <a:pt x="0" y="15"/>
                  </a:cubicBezTo>
                  <a:cubicBezTo>
                    <a:pt x="26" y="31"/>
                    <a:pt x="72" y="33"/>
                    <a:pt x="97" y="35"/>
                  </a:cubicBezTo>
                  <a:cubicBezTo>
                    <a:pt x="98" y="34"/>
                    <a:pt x="99" y="33"/>
                    <a:pt x="101" y="3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 name="Freeform 11"/>
            <p:cNvSpPr>
              <a:spLocks/>
            </p:cNvSpPr>
            <p:nvPr/>
          </p:nvSpPr>
          <p:spPr bwMode="auto">
            <a:xfrm>
              <a:off x="4658" y="2194"/>
              <a:ext cx="11" cy="0"/>
            </a:xfrm>
            <a:custGeom>
              <a:avLst/>
              <a:gdLst>
                <a:gd name="T0" fmla="*/ 0 w 6"/>
                <a:gd name="T1" fmla="*/ 6 w 6"/>
                <a:gd name="T2" fmla="*/ 0 w 6"/>
              </a:gdLst>
              <a:ahLst/>
              <a:cxnLst>
                <a:cxn ang="0">
                  <a:pos x="T0" y="0"/>
                </a:cxn>
                <a:cxn ang="0">
                  <a:pos x="T1" y="0"/>
                </a:cxn>
                <a:cxn ang="0">
                  <a:pos x="T2" y="0"/>
                </a:cxn>
              </a:cxnLst>
              <a:rect l="0" t="0" r="r" b="b"/>
              <a:pathLst>
                <a:path w="6">
                  <a:moveTo>
                    <a:pt x="0" y="0"/>
                  </a:moveTo>
                  <a:cubicBezTo>
                    <a:pt x="2" y="0"/>
                    <a:pt x="4" y="0"/>
                    <a:pt x="6" y="0"/>
                  </a:cubicBezTo>
                  <a:cubicBezTo>
                    <a:pt x="4" y="0"/>
                    <a:pt x="2"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 name="Freeform 12"/>
            <p:cNvSpPr>
              <a:spLocks/>
            </p:cNvSpPr>
            <p:nvPr/>
          </p:nvSpPr>
          <p:spPr bwMode="auto">
            <a:xfrm>
              <a:off x="4775" y="2215"/>
              <a:ext cx="54" cy="15"/>
            </a:xfrm>
            <a:custGeom>
              <a:avLst/>
              <a:gdLst>
                <a:gd name="T0" fmla="*/ 20 w 30"/>
                <a:gd name="T1" fmla="*/ 7 h 8"/>
                <a:gd name="T2" fmla="*/ 30 w 30"/>
                <a:gd name="T3" fmla="*/ 0 h 8"/>
                <a:gd name="T4" fmla="*/ 0 w 30"/>
                <a:gd name="T5" fmla="*/ 4 h 8"/>
                <a:gd name="T6" fmla="*/ 20 w 30"/>
                <a:gd name="T7" fmla="*/ 7 h 8"/>
              </a:gdLst>
              <a:ahLst/>
              <a:cxnLst>
                <a:cxn ang="0">
                  <a:pos x="T0" y="T1"/>
                </a:cxn>
                <a:cxn ang="0">
                  <a:pos x="T2" y="T3"/>
                </a:cxn>
                <a:cxn ang="0">
                  <a:pos x="T4" y="T5"/>
                </a:cxn>
                <a:cxn ang="0">
                  <a:pos x="T6" y="T7"/>
                </a:cxn>
              </a:cxnLst>
              <a:rect l="0" t="0" r="r" b="b"/>
              <a:pathLst>
                <a:path w="30" h="8">
                  <a:moveTo>
                    <a:pt x="20" y="7"/>
                  </a:moveTo>
                  <a:cubicBezTo>
                    <a:pt x="23" y="5"/>
                    <a:pt x="27" y="3"/>
                    <a:pt x="30" y="0"/>
                  </a:cubicBezTo>
                  <a:cubicBezTo>
                    <a:pt x="19" y="6"/>
                    <a:pt x="10" y="0"/>
                    <a:pt x="0" y="4"/>
                  </a:cubicBezTo>
                  <a:cubicBezTo>
                    <a:pt x="6" y="7"/>
                    <a:pt x="13" y="8"/>
                    <a:pt x="20"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 name="Freeform 13"/>
            <p:cNvSpPr>
              <a:spLocks/>
            </p:cNvSpPr>
            <p:nvPr/>
          </p:nvSpPr>
          <p:spPr bwMode="auto">
            <a:xfrm>
              <a:off x="4722" y="2214"/>
              <a:ext cx="37" cy="16"/>
            </a:xfrm>
            <a:custGeom>
              <a:avLst/>
              <a:gdLst>
                <a:gd name="T0" fmla="*/ 0 w 21"/>
                <a:gd name="T1" fmla="*/ 7 h 9"/>
                <a:gd name="T2" fmla="*/ 21 w 21"/>
                <a:gd name="T3" fmla="*/ 8 h 9"/>
                <a:gd name="T4" fmla="*/ 0 w 21"/>
                <a:gd name="T5" fmla="*/ 7 h 9"/>
              </a:gdLst>
              <a:ahLst/>
              <a:cxnLst>
                <a:cxn ang="0">
                  <a:pos x="T0" y="T1"/>
                </a:cxn>
                <a:cxn ang="0">
                  <a:pos x="T2" y="T3"/>
                </a:cxn>
                <a:cxn ang="0">
                  <a:pos x="T4" y="T5"/>
                </a:cxn>
              </a:cxnLst>
              <a:rect l="0" t="0" r="r" b="b"/>
              <a:pathLst>
                <a:path w="21" h="9">
                  <a:moveTo>
                    <a:pt x="0" y="7"/>
                  </a:moveTo>
                  <a:cubicBezTo>
                    <a:pt x="7" y="9"/>
                    <a:pt x="13" y="8"/>
                    <a:pt x="21" y="8"/>
                  </a:cubicBezTo>
                  <a:cubicBezTo>
                    <a:pt x="17" y="0"/>
                    <a:pt x="9" y="4"/>
                    <a:pt x="0"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 name="Freeform 14"/>
            <p:cNvSpPr>
              <a:spLocks/>
            </p:cNvSpPr>
            <p:nvPr/>
          </p:nvSpPr>
          <p:spPr bwMode="auto">
            <a:xfrm>
              <a:off x="4761" y="2231"/>
              <a:ext cx="29" cy="23"/>
            </a:xfrm>
            <a:custGeom>
              <a:avLst/>
              <a:gdLst>
                <a:gd name="T0" fmla="*/ 0 w 16"/>
                <a:gd name="T1" fmla="*/ 4 h 13"/>
                <a:gd name="T2" fmla="*/ 11 w 16"/>
                <a:gd name="T3" fmla="*/ 13 h 13"/>
                <a:gd name="T4" fmla="*/ 0 w 16"/>
                <a:gd name="T5" fmla="*/ 4 h 13"/>
              </a:gdLst>
              <a:ahLst/>
              <a:cxnLst>
                <a:cxn ang="0">
                  <a:pos x="T0" y="T1"/>
                </a:cxn>
                <a:cxn ang="0">
                  <a:pos x="T2" y="T3"/>
                </a:cxn>
                <a:cxn ang="0">
                  <a:pos x="T4" y="T5"/>
                </a:cxn>
              </a:cxnLst>
              <a:rect l="0" t="0" r="r" b="b"/>
              <a:pathLst>
                <a:path w="16" h="13">
                  <a:moveTo>
                    <a:pt x="0" y="4"/>
                  </a:moveTo>
                  <a:cubicBezTo>
                    <a:pt x="7" y="5"/>
                    <a:pt x="7" y="10"/>
                    <a:pt x="11" y="13"/>
                  </a:cubicBezTo>
                  <a:cubicBezTo>
                    <a:pt x="16" y="6"/>
                    <a:pt x="10" y="0"/>
                    <a:pt x="0"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 name="Freeform 15"/>
            <p:cNvSpPr>
              <a:spLocks/>
            </p:cNvSpPr>
            <p:nvPr/>
          </p:nvSpPr>
          <p:spPr bwMode="auto">
            <a:xfrm>
              <a:off x="4706" y="2217"/>
              <a:ext cx="13" cy="11"/>
            </a:xfrm>
            <a:custGeom>
              <a:avLst/>
              <a:gdLst>
                <a:gd name="T0" fmla="*/ 4 w 7"/>
                <a:gd name="T1" fmla="*/ 6 h 6"/>
                <a:gd name="T2" fmla="*/ 7 w 7"/>
                <a:gd name="T3" fmla="*/ 3 h 6"/>
                <a:gd name="T4" fmla="*/ 1 w 7"/>
                <a:gd name="T5" fmla="*/ 0 h 6"/>
                <a:gd name="T6" fmla="*/ 4 w 7"/>
                <a:gd name="T7" fmla="*/ 6 h 6"/>
              </a:gdLst>
              <a:ahLst/>
              <a:cxnLst>
                <a:cxn ang="0">
                  <a:pos x="T0" y="T1"/>
                </a:cxn>
                <a:cxn ang="0">
                  <a:pos x="T2" y="T3"/>
                </a:cxn>
                <a:cxn ang="0">
                  <a:pos x="T4" y="T5"/>
                </a:cxn>
                <a:cxn ang="0">
                  <a:pos x="T6" y="T7"/>
                </a:cxn>
              </a:cxnLst>
              <a:rect l="0" t="0" r="r" b="b"/>
              <a:pathLst>
                <a:path w="7" h="6">
                  <a:moveTo>
                    <a:pt x="4" y="6"/>
                  </a:moveTo>
                  <a:cubicBezTo>
                    <a:pt x="5" y="5"/>
                    <a:pt x="6" y="4"/>
                    <a:pt x="7" y="3"/>
                  </a:cubicBezTo>
                  <a:cubicBezTo>
                    <a:pt x="5" y="1"/>
                    <a:pt x="2" y="1"/>
                    <a:pt x="1" y="0"/>
                  </a:cubicBezTo>
                  <a:cubicBezTo>
                    <a:pt x="2" y="2"/>
                    <a:pt x="0" y="4"/>
                    <a:pt x="4"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 name="Freeform 16"/>
            <p:cNvSpPr>
              <a:spLocks/>
            </p:cNvSpPr>
            <p:nvPr/>
          </p:nvSpPr>
          <p:spPr bwMode="auto">
            <a:xfrm>
              <a:off x="4836" y="2219"/>
              <a:ext cx="65" cy="35"/>
            </a:xfrm>
            <a:custGeom>
              <a:avLst/>
              <a:gdLst>
                <a:gd name="T0" fmla="*/ 16 w 37"/>
                <a:gd name="T1" fmla="*/ 10 h 20"/>
                <a:gd name="T2" fmla="*/ 37 w 37"/>
                <a:gd name="T3" fmla="*/ 2 h 20"/>
                <a:gd name="T4" fmla="*/ 4 w 37"/>
                <a:gd name="T5" fmla="*/ 20 h 20"/>
                <a:gd name="T6" fmla="*/ 16 w 37"/>
                <a:gd name="T7" fmla="*/ 10 h 20"/>
              </a:gdLst>
              <a:ahLst/>
              <a:cxnLst>
                <a:cxn ang="0">
                  <a:pos x="T0" y="T1"/>
                </a:cxn>
                <a:cxn ang="0">
                  <a:pos x="T2" y="T3"/>
                </a:cxn>
                <a:cxn ang="0">
                  <a:pos x="T4" y="T5"/>
                </a:cxn>
                <a:cxn ang="0">
                  <a:pos x="T6" y="T7"/>
                </a:cxn>
              </a:cxnLst>
              <a:rect l="0" t="0" r="r" b="b"/>
              <a:pathLst>
                <a:path w="37" h="20">
                  <a:moveTo>
                    <a:pt x="16" y="10"/>
                  </a:moveTo>
                  <a:cubicBezTo>
                    <a:pt x="24" y="10"/>
                    <a:pt x="31" y="7"/>
                    <a:pt x="37" y="2"/>
                  </a:cubicBezTo>
                  <a:cubicBezTo>
                    <a:pt x="25" y="0"/>
                    <a:pt x="0" y="7"/>
                    <a:pt x="4" y="20"/>
                  </a:cubicBezTo>
                  <a:cubicBezTo>
                    <a:pt x="11" y="19"/>
                    <a:pt x="14" y="15"/>
                    <a:pt x="16" y="1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 name="Freeform 17"/>
            <p:cNvSpPr>
              <a:spLocks/>
            </p:cNvSpPr>
            <p:nvPr/>
          </p:nvSpPr>
          <p:spPr bwMode="auto">
            <a:xfrm>
              <a:off x="5022" y="2169"/>
              <a:ext cx="9" cy="25"/>
            </a:xfrm>
            <a:custGeom>
              <a:avLst/>
              <a:gdLst>
                <a:gd name="T0" fmla="*/ 5 w 5"/>
                <a:gd name="T1" fmla="*/ 0 h 14"/>
                <a:gd name="T2" fmla="*/ 2 w 5"/>
                <a:gd name="T3" fmla="*/ 14 h 14"/>
                <a:gd name="T4" fmla="*/ 5 w 5"/>
                <a:gd name="T5" fmla="*/ 0 h 14"/>
              </a:gdLst>
              <a:ahLst/>
              <a:cxnLst>
                <a:cxn ang="0">
                  <a:pos x="T0" y="T1"/>
                </a:cxn>
                <a:cxn ang="0">
                  <a:pos x="T2" y="T3"/>
                </a:cxn>
                <a:cxn ang="0">
                  <a:pos x="T4" y="T5"/>
                </a:cxn>
              </a:cxnLst>
              <a:rect l="0" t="0" r="r" b="b"/>
              <a:pathLst>
                <a:path w="5" h="14">
                  <a:moveTo>
                    <a:pt x="5" y="0"/>
                  </a:moveTo>
                  <a:cubicBezTo>
                    <a:pt x="3" y="5"/>
                    <a:pt x="0" y="9"/>
                    <a:pt x="2" y="14"/>
                  </a:cubicBezTo>
                  <a:cubicBezTo>
                    <a:pt x="5" y="9"/>
                    <a:pt x="5" y="4"/>
                    <a:pt x="5"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8" name="Freeform 18"/>
            <p:cNvSpPr>
              <a:spLocks/>
            </p:cNvSpPr>
            <p:nvPr/>
          </p:nvSpPr>
          <p:spPr bwMode="auto">
            <a:xfrm>
              <a:off x="4882" y="2128"/>
              <a:ext cx="17" cy="13"/>
            </a:xfrm>
            <a:custGeom>
              <a:avLst/>
              <a:gdLst>
                <a:gd name="T0" fmla="*/ 7 w 10"/>
                <a:gd name="T1" fmla="*/ 7 h 7"/>
                <a:gd name="T2" fmla="*/ 10 w 10"/>
                <a:gd name="T3" fmla="*/ 2 h 7"/>
                <a:gd name="T4" fmla="*/ 0 w 10"/>
                <a:gd name="T5" fmla="*/ 0 h 7"/>
                <a:gd name="T6" fmla="*/ 7 w 10"/>
                <a:gd name="T7" fmla="*/ 7 h 7"/>
              </a:gdLst>
              <a:ahLst/>
              <a:cxnLst>
                <a:cxn ang="0">
                  <a:pos x="T0" y="T1"/>
                </a:cxn>
                <a:cxn ang="0">
                  <a:pos x="T2" y="T3"/>
                </a:cxn>
                <a:cxn ang="0">
                  <a:pos x="T4" y="T5"/>
                </a:cxn>
                <a:cxn ang="0">
                  <a:pos x="T6" y="T7"/>
                </a:cxn>
              </a:cxnLst>
              <a:rect l="0" t="0" r="r" b="b"/>
              <a:pathLst>
                <a:path w="10" h="7">
                  <a:moveTo>
                    <a:pt x="7" y="7"/>
                  </a:moveTo>
                  <a:cubicBezTo>
                    <a:pt x="8" y="5"/>
                    <a:pt x="9" y="4"/>
                    <a:pt x="10" y="2"/>
                  </a:cubicBezTo>
                  <a:cubicBezTo>
                    <a:pt x="7" y="2"/>
                    <a:pt x="4" y="1"/>
                    <a:pt x="0" y="0"/>
                  </a:cubicBezTo>
                  <a:cubicBezTo>
                    <a:pt x="2" y="2"/>
                    <a:pt x="5" y="5"/>
                    <a:pt x="7"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9" name="Freeform 19"/>
            <p:cNvSpPr>
              <a:spLocks/>
            </p:cNvSpPr>
            <p:nvPr/>
          </p:nvSpPr>
          <p:spPr bwMode="auto">
            <a:xfrm>
              <a:off x="4914" y="2121"/>
              <a:ext cx="51" cy="15"/>
            </a:xfrm>
            <a:custGeom>
              <a:avLst/>
              <a:gdLst>
                <a:gd name="T0" fmla="*/ 0 w 29"/>
                <a:gd name="T1" fmla="*/ 4 h 8"/>
                <a:gd name="T2" fmla="*/ 29 w 29"/>
                <a:gd name="T3" fmla="*/ 8 h 8"/>
                <a:gd name="T4" fmla="*/ 25 w 29"/>
                <a:gd name="T5" fmla="*/ 2 h 8"/>
                <a:gd name="T6" fmla="*/ 0 w 29"/>
                <a:gd name="T7" fmla="*/ 4 h 8"/>
              </a:gdLst>
              <a:ahLst/>
              <a:cxnLst>
                <a:cxn ang="0">
                  <a:pos x="T0" y="T1"/>
                </a:cxn>
                <a:cxn ang="0">
                  <a:pos x="T2" y="T3"/>
                </a:cxn>
                <a:cxn ang="0">
                  <a:pos x="T4" y="T5"/>
                </a:cxn>
                <a:cxn ang="0">
                  <a:pos x="T6" y="T7"/>
                </a:cxn>
              </a:cxnLst>
              <a:rect l="0" t="0" r="r" b="b"/>
              <a:pathLst>
                <a:path w="29" h="8">
                  <a:moveTo>
                    <a:pt x="0" y="4"/>
                  </a:moveTo>
                  <a:cubicBezTo>
                    <a:pt x="10" y="5"/>
                    <a:pt x="20" y="7"/>
                    <a:pt x="29" y="8"/>
                  </a:cubicBezTo>
                  <a:cubicBezTo>
                    <a:pt x="27" y="6"/>
                    <a:pt x="26" y="4"/>
                    <a:pt x="25" y="2"/>
                  </a:cubicBezTo>
                  <a:cubicBezTo>
                    <a:pt x="16" y="1"/>
                    <a:pt x="7" y="0"/>
                    <a:pt x="0"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0" name="Freeform 20"/>
            <p:cNvSpPr>
              <a:spLocks/>
            </p:cNvSpPr>
            <p:nvPr/>
          </p:nvSpPr>
          <p:spPr bwMode="auto">
            <a:xfrm>
              <a:off x="4912" y="2070"/>
              <a:ext cx="7" cy="11"/>
            </a:xfrm>
            <a:custGeom>
              <a:avLst/>
              <a:gdLst>
                <a:gd name="T0" fmla="*/ 4 w 4"/>
                <a:gd name="T1" fmla="*/ 6 h 6"/>
                <a:gd name="T2" fmla="*/ 1 w 4"/>
                <a:gd name="T3" fmla="*/ 0 h 6"/>
                <a:gd name="T4" fmla="*/ 0 w 4"/>
                <a:gd name="T5" fmla="*/ 0 h 6"/>
                <a:gd name="T6" fmla="*/ 4 w 4"/>
                <a:gd name="T7" fmla="*/ 6 h 6"/>
              </a:gdLst>
              <a:ahLst/>
              <a:cxnLst>
                <a:cxn ang="0">
                  <a:pos x="T0" y="T1"/>
                </a:cxn>
                <a:cxn ang="0">
                  <a:pos x="T2" y="T3"/>
                </a:cxn>
                <a:cxn ang="0">
                  <a:pos x="T4" y="T5"/>
                </a:cxn>
                <a:cxn ang="0">
                  <a:pos x="T6" y="T7"/>
                </a:cxn>
              </a:cxnLst>
              <a:rect l="0" t="0" r="r" b="b"/>
              <a:pathLst>
                <a:path w="4" h="6">
                  <a:moveTo>
                    <a:pt x="4" y="6"/>
                  </a:moveTo>
                  <a:cubicBezTo>
                    <a:pt x="3" y="4"/>
                    <a:pt x="2" y="2"/>
                    <a:pt x="1" y="0"/>
                  </a:cubicBezTo>
                  <a:cubicBezTo>
                    <a:pt x="1" y="0"/>
                    <a:pt x="0" y="0"/>
                    <a:pt x="0" y="0"/>
                  </a:cubicBezTo>
                  <a:cubicBezTo>
                    <a:pt x="2" y="2"/>
                    <a:pt x="3" y="4"/>
                    <a:pt x="4"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1" name="Freeform 21"/>
            <p:cNvSpPr>
              <a:spLocks/>
            </p:cNvSpPr>
            <p:nvPr/>
          </p:nvSpPr>
          <p:spPr bwMode="auto">
            <a:xfrm>
              <a:off x="4907" y="2031"/>
              <a:ext cx="21" cy="39"/>
            </a:xfrm>
            <a:custGeom>
              <a:avLst/>
              <a:gdLst>
                <a:gd name="T0" fmla="*/ 3 w 12"/>
                <a:gd name="T1" fmla="*/ 0 h 22"/>
                <a:gd name="T2" fmla="*/ 4 w 12"/>
                <a:gd name="T3" fmla="*/ 22 h 22"/>
                <a:gd name="T4" fmla="*/ 11 w 12"/>
                <a:gd name="T5" fmla="*/ 19 h 22"/>
                <a:gd name="T6" fmla="*/ 3 w 12"/>
                <a:gd name="T7" fmla="*/ 0 h 22"/>
              </a:gdLst>
              <a:ahLst/>
              <a:cxnLst>
                <a:cxn ang="0">
                  <a:pos x="T0" y="T1"/>
                </a:cxn>
                <a:cxn ang="0">
                  <a:pos x="T2" y="T3"/>
                </a:cxn>
                <a:cxn ang="0">
                  <a:pos x="T4" y="T5"/>
                </a:cxn>
                <a:cxn ang="0">
                  <a:pos x="T6" y="T7"/>
                </a:cxn>
              </a:cxnLst>
              <a:rect l="0" t="0" r="r" b="b"/>
              <a:pathLst>
                <a:path w="12" h="22">
                  <a:moveTo>
                    <a:pt x="3" y="0"/>
                  </a:moveTo>
                  <a:cubicBezTo>
                    <a:pt x="0" y="8"/>
                    <a:pt x="1" y="15"/>
                    <a:pt x="4" y="22"/>
                  </a:cubicBezTo>
                  <a:cubicBezTo>
                    <a:pt x="5" y="21"/>
                    <a:pt x="7" y="18"/>
                    <a:pt x="11" y="19"/>
                  </a:cubicBezTo>
                  <a:cubicBezTo>
                    <a:pt x="12" y="12"/>
                    <a:pt x="11" y="6"/>
                    <a:pt x="3"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2" name="Freeform 22"/>
            <p:cNvSpPr>
              <a:spLocks/>
            </p:cNvSpPr>
            <p:nvPr/>
          </p:nvSpPr>
          <p:spPr bwMode="auto">
            <a:xfrm>
              <a:off x="5275" y="2144"/>
              <a:ext cx="80" cy="41"/>
            </a:xfrm>
            <a:custGeom>
              <a:avLst/>
              <a:gdLst>
                <a:gd name="T0" fmla="*/ 0 w 45"/>
                <a:gd name="T1" fmla="*/ 14 h 23"/>
                <a:gd name="T2" fmla="*/ 10 w 45"/>
                <a:gd name="T3" fmla="*/ 21 h 23"/>
                <a:gd name="T4" fmla="*/ 36 w 45"/>
                <a:gd name="T5" fmla="*/ 0 h 23"/>
                <a:gd name="T6" fmla="*/ 0 w 45"/>
                <a:gd name="T7" fmla="*/ 14 h 23"/>
              </a:gdLst>
              <a:ahLst/>
              <a:cxnLst>
                <a:cxn ang="0">
                  <a:pos x="T0" y="T1"/>
                </a:cxn>
                <a:cxn ang="0">
                  <a:pos x="T2" y="T3"/>
                </a:cxn>
                <a:cxn ang="0">
                  <a:pos x="T4" y="T5"/>
                </a:cxn>
                <a:cxn ang="0">
                  <a:pos x="T6" y="T7"/>
                </a:cxn>
              </a:cxnLst>
              <a:rect l="0" t="0" r="r" b="b"/>
              <a:pathLst>
                <a:path w="45" h="23">
                  <a:moveTo>
                    <a:pt x="0" y="14"/>
                  </a:moveTo>
                  <a:cubicBezTo>
                    <a:pt x="4" y="16"/>
                    <a:pt x="7" y="19"/>
                    <a:pt x="10" y="21"/>
                  </a:cubicBezTo>
                  <a:cubicBezTo>
                    <a:pt x="14" y="23"/>
                    <a:pt x="45" y="17"/>
                    <a:pt x="36" y="0"/>
                  </a:cubicBezTo>
                  <a:cubicBezTo>
                    <a:pt x="30" y="13"/>
                    <a:pt x="13" y="14"/>
                    <a:pt x="0" y="1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3" name="Freeform 23"/>
            <p:cNvSpPr>
              <a:spLocks/>
            </p:cNvSpPr>
            <p:nvPr/>
          </p:nvSpPr>
          <p:spPr bwMode="auto">
            <a:xfrm>
              <a:off x="4963" y="2073"/>
              <a:ext cx="355" cy="217"/>
            </a:xfrm>
            <a:custGeom>
              <a:avLst/>
              <a:gdLst>
                <a:gd name="T0" fmla="*/ 74 w 200"/>
                <a:gd name="T1" fmla="*/ 14 h 122"/>
                <a:gd name="T2" fmla="*/ 47 w 200"/>
                <a:gd name="T3" fmla="*/ 31 h 122"/>
                <a:gd name="T4" fmla="*/ 27 w 200"/>
                <a:gd name="T5" fmla="*/ 5 h 122"/>
                <a:gd name="T6" fmla="*/ 0 w 200"/>
                <a:gd name="T7" fmla="*/ 10 h 122"/>
                <a:gd name="T8" fmla="*/ 30 w 200"/>
                <a:gd name="T9" fmla="*/ 21 h 122"/>
                <a:gd name="T10" fmla="*/ 13 w 200"/>
                <a:gd name="T11" fmla="*/ 27 h 122"/>
                <a:gd name="T12" fmla="*/ 29 w 200"/>
                <a:gd name="T13" fmla="*/ 34 h 122"/>
                <a:gd name="T14" fmla="*/ 71 w 200"/>
                <a:gd name="T15" fmla="*/ 79 h 122"/>
                <a:gd name="T16" fmla="*/ 102 w 200"/>
                <a:gd name="T17" fmla="*/ 87 h 122"/>
                <a:gd name="T18" fmla="*/ 123 w 200"/>
                <a:gd name="T19" fmla="*/ 90 h 122"/>
                <a:gd name="T20" fmla="*/ 133 w 200"/>
                <a:gd name="T21" fmla="*/ 75 h 122"/>
                <a:gd name="T22" fmla="*/ 200 w 200"/>
                <a:gd name="T23" fmla="*/ 99 h 122"/>
                <a:gd name="T24" fmla="*/ 163 w 200"/>
                <a:gd name="T25" fmla="*/ 68 h 122"/>
                <a:gd name="T26" fmla="*/ 100 w 200"/>
                <a:gd name="T27" fmla="*/ 23 h 122"/>
                <a:gd name="T28" fmla="*/ 74 w 200"/>
                <a:gd name="T29" fmla="*/ 1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0" h="122">
                  <a:moveTo>
                    <a:pt x="74" y="14"/>
                  </a:moveTo>
                  <a:cubicBezTo>
                    <a:pt x="66" y="10"/>
                    <a:pt x="53" y="31"/>
                    <a:pt x="47" y="31"/>
                  </a:cubicBezTo>
                  <a:cubicBezTo>
                    <a:pt x="33" y="29"/>
                    <a:pt x="36" y="10"/>
                    <a:pt x="27" y="5"/>
                  </a:cubicBezTo>
                  <a:cubicBezTo>
                    <a:pt x="17" y="0"/>
                    <a:pt x="8" y="4"/>
                    <a:pt x="0" y="10"/>
                  </a:cubicBezTo>
                  <a:cubicBezTo>
                    <a:pt x="9" y="18"/>
                    <a:pt x="18" y="25"/>
                    <a:pt x="30" y="21"/>
                  </a:cubicBezTo>
                  <a:cubicBezTo>
                    <a:pt x="24" y="23"/>
                    <a:pt x="19" y="26"/>
                    <a:pt x="13" y="27"/>
                  </a:cubicBezTo>
                  <a:cubicBezTo>
                    <a:pt x="17" y="35"/>
                    <a:pt x="22" y="43"/>
                    <a:pt x="29" y="34"/>
                  </a:cubicBezTo>
                  <a:cubicBezTo>
                    <a:pt x="33" y="40"/>
                    <a:pt x="105" y="61"/>
                    <a:pt x="71" y="79"/>
                  </a:cubicBezTo>
                  <a:cubicBezTo>
                    <a:pt x="81" y="82"/>
                    <a:pt x="93" y="85"/>
                    <a:pt x="102" y="87"/>
                  </a:cubicBezTo>
                  <a:cubicBezTo>
                    <a:pt x="109" y="89"/>
                    <a:pt x="115" y="92"/>
                    <a:pt x="123" y="90"/>
                  </a:cubicBezTo>
                  <a:cubicBezTo>
                    <a:pt x="126" y="89"/>
                    <a:pt x="126" y="77"/>
                    <a:pt x="133" y="75"/>
                  </a:cubicBezTo>
                  <a:cubicBezTo>
                    <a:pt x="151" y="69"/>
                    <a:pt x="185" y="122"/>
                    <a:pt x="200" y="99"/>
                  </a:cubicBezTo>
                  <a:cubicBezTo>
                    <a:pt x="182" y="95"/>
                    <a:pt x="175" y="81"/>
                    <a:pt x="163" y="68"/>
                  </a:cubicBezTo>
                  <a:cubicBezTo>
                    <a:pt x="183" y="53"/>
                    <a:pt x="111" y="31"/>
                    <a:pt x="100" y="23"/>
                  </a:cubicBezTo>
                  <a:cubicBezTo>
                    <a:pt x="99" y="24"/>
                    <a:pt x="83" y="18"/>
                    <a:pt x="74" y="1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4" name="Freeform 24"/>
            <p:cNvSpPr>
              <a:spLocks/>
            </p:cNvSpPr>
            <p:nvPr/>
          </p:nvSpPr>
          <p:spPr bwMode="auto">
            <a:xfrm>
              <a:off x="5323" y="2116"/>
              <a:ext cx="36" cy="36"/>
            </a:xfrm>
            <a:custGeom>
              <a:avLst/>
              <a:gdLst>
                <a:gd name="T0" fmla="*/ 0 w 20"/>
                <a:gd name="T1" fmla="*/ 0 h 20"/>
                <a:gd name="T2" fmla="*/ 18 w 20"/>
                <a:gd name="T3" fmla="*/ 20 h 20"/>
                <a:gd name="T4" fmla="*/ 0 w 20"/>
                <a:gd name="T5" fmla="*/ 0 h 20"/>
              </a:gdLst>
              <a:ahLst/>
              <a:cxnLst>
                <a:cxn ang="0">
                  <a:pos x="T0" y="T1"/>
                </a:cxn>
                <a:cxn ang="0">
                  <a:pos x="T2" y="T3"/>
                </a:cxn>
                <a:cxn ang="0">
                  <a:pos x="T4" y="T5"/>
                </a:cxn>
              </a:cxnLst>
              <a:rect l="0" t="0" r="r" b="b"/>
              <a:pathLst>
                <a:path w="20" h="20">
                  <a:moveTo>
                    <a:pt x="0" y="0"/>
                  </a:moveTo>
                  <a:cubicBezTo>
                    <a:pt x="8" y="5"/>
                    <a:pt x="15" y="12"/>
                    <a:pt x="18" y="20"/>
                  </a:cubicBezTo>
                  <a:cubicBezTo>
                    <a:pt x="20" y="14"/>
                    <a:pt x="9" y="5"/>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5" name="Freeform 25"/>
            <p:cNvSpPr>
              <a:spLocks/>
            </p:cNvSpPr>
            <p:nvPr/>
          </p:nvSpPr>
          <p:spPr bwMode="auto">
            <a:xfrm>
              <a:off x="5380" y="2169"/>
              <a:ext cx="18" cy="23"/>
            </a:xfrm>
            <a:custGeom>
              <a:avLst/>
              <a:gdLst>
                <a:gd name="T0" fmla="*/ 5 w 10"/>
                <a:gd name="T1" fmla="*/ 7 h 13"/>
                <a:gd name="T2" fmla="*/ 7 w 10"/>
                <a:gd name="T3" fmla="*/ 13 h 13"/>
                <a:gd name="T4" fmla="*/ 10 w 10"/>
                <a:gd name="T5" fmla="*/ 10 h 13"/>
                <a:gd name="T6" fmla="*/ 0 w 10"/>
                <a:gd name="T7" fmla="*/ 0 h 13"/>
                <a:gd name="T8" fmla="*/ 5 w 10"/>
                <a:gd name="T9" fmla="*/ 7 h 13"/>
              </a:gdLst>
              <a:ahLst/>
              <a:cxnLst>
                <a:cxn ang="0">
                  <a:pos x="T0" y="T1"/>
                </a:cxn>
                <a:cxn ang="0">
                  <a:pos x="T2" y="T3"/>
                </a:cxn>
                <a:cxn ang="0">
                  <a:pos x="T4" y="T5"/>
                </a:cxn>
                <a:cxn ang="0">
                  <a:pos x="T6" y="T7"/>
                </a:cxn>
                <a:cxn ang="0">
                  <a:pos x="T8" y="T9"/>
                </a:cxn>
              </a:cxnLst>
              <a:rect l="0" t="0" r="r" b="b"/>
              <a:pathLst>
                <a:path w="10" h="13">
                  <a:moveTo>
                    <a:pt x="5" y="7"/>
                  </a:moveTo>
                  <a:cubicBezTo>
                    <a:pt x="6" y="9"/>
                    <a:pt x="5" y="11"/>
                    <a:pt x="7" y="13"/>
                  </a:cubicBezTo>
                  <a:cubicBezTo>
                    <a:pt x="8" y="12"/>
                    <a:pt x="9" y="11"/>
                    <a:pt x="10" y="10"/>
                  </a:cubicBezTo>
                  <a:cubicBezTo>
                    <a:pt x="7" y="6"/>
                    <a:pt x="3" y="3"/>
                    <a:pt x="0" y="0"/>
                  </a:cubicBezTo>
                  <a:cubicBezTo>
                    <a:pt x="2" y="2"/>
                    <a:pt x="3" y="5"/>
                    <a:pt x="5"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6" name="Freeform 26"/>
            <p:cNvSpPr>
              <a:spLocks/>
            </p:cNvSpPr>
            <p:nvPr/>
          </p:nvSpPr>
          <p:spPr bwMode="auto">
            <a:xfrm>
              <a:off x="5508" y="2260"/>
              <a:ext cx="1" cy="2"/>
            </a:xfrm>
            <a:custGeom>
              <a:avLst/>
              <a:gdLst>
                <a:gd name="T0" fmla="*/ 0 w 1"/>
                <a:gd name="T1" fmla="*/ 0 h 1"/>
                <a:gd name="T2" fmla="*/ 0 w 1"/>
                <a:gd name="T3" fmla="*/ 0 h 1"/>
              </a:gdLst>
              <a:ahLst/>
              <a:cxnLst>
                <a:cxn ang="0">
                  <a:pos x="T0" y="T1"/>
                </a:cxn>
                <a:cxn ang="0">
                  <a:pos x="T2" y="T3"/>
                </a:cxn>
              </a:cxnLst>
              <a:rect l="0" t="0" r="r" b="b"/>
              <a:pathLst>
                <a:path w="1" h="1">
                  <a:moveTo>
                    <a:pt x="0" y="0"/>
                  </a:moveTo>
                  <a:cubicBezTo>
                    <a:pt x="1" y="1"/>
                    <a:pt x="1" y="1"/>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7" name="Freeform 27"/>
            <p:cNvSpPr>
              <a:spLocks/>
            </p:cNvSpPr>
            <p:nvPr/>
          </p:nvSpPr>
          <p:spPr bwMode="auto">
            <a:xfrm>
              <a:off x="5508" y="226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8" name="Freeform 28"/>
            <p:cNvSpPr>
              <a:spLocks/>
            </p:cNvSpPr>
            <p:nvPr/>
          </p:nvSpPr>
          <p:spPr bwMode="auto">
            <a:xfrm>
              <a:off x="5499" y="2251"/>
              <a:ext cx="9" cy="9"/>
            </a:xfrm>
            <a:custGeom>
              <a:avLst/>
              <a:gdLst>
                <a:gd name="T0" fmla="*/ 5 w 5"/>
                <a:gd name="T1" fmla="*/ 5 h 5"/>
                <a:gd name="T2" fmla="*/ 0 w 5"/>
                <a:gd name="T3" fmla="*/ 0 h 5"/>
                <a:gd name="T4" fmla="*/ 5 w 5"/>
                <a:gd name="T5" fmla="*/ 5 h 5"/>
              </a:gdLst>
              <a:ahLst/>
              <a:cxnLst>
                <a:cxn ang="0">
                  <a:pos x="T0" y="T1"/>
                </a:cxn>
                <a:cxn ang="0">
                  <a:pos x="T2" y="T3"/>
                </a:cxn>
                <a:cxn ang="0">
                  <a:pos x="T4" y="T5"/>
                </a:cxn>
              </a:cxnLst>
              <a:rect l="0" t="0" r="r" b="b"/>
              <a:pathLst>
                <a:path w="5" h="5">
                  <a:moveTo>
                    <a:pt x="5" y="5"/>
                  </a:moveTo>
                  <a:cubicBezTo>
                    <a:pt x="3" y="4"/>
                    <a:pt x="2" y="2"/>
                    <a:pt x="0" y="0"/>
                  </a:cubicBezTo>
                  <a:cubicBezTo>
                    <a:pt x="1" y="1"/>
                    <a:pt x="4" y="4"/>
                    <a:pt x="5"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9" name="Freeform 29"/>
            <p:cNvSpPr>
              <a:spLocks/>
            </p:cNvSpPr>
            <p:nvPr/>
          </p:nvSpPr>
          <p:spPr bwMode="auto">
            <a:xfrm>
              <a:off x="5472" y="2242"/>
              <a:ext cx="20" cy="7"/>
            </a:xfrm>
            <a:custGeom>
              <a:avLst/>
              <a:gdLst>
                <a:gd name="T0" fmla="*/ 11 w 11"/>
                <a:gd name="T1" fmla="*/ 4 h 4"/>
                <a:gd name="T2" fmla="*/ 0 w 11"/>
                <a:gd name="T3" fmla="*/ 0 h 4"/>
                <a:gd name="T4" fmla="*/ 11 w 11"/>
                <a:gd name="T5" fmla="*/ 4 h 4"/>
              </a:gdLst>
              <a:ahLst/>
              <a:cxnLst>
                <a:cxn ang="0">
                  <a:pos x="T0" y="T1"/>
                </a:cxn>
                <a:cxn ang="0">
                  <a:pos x="T2" y="T3"/>
                </a:cxn>
                <a:cxn ang="0">
                  <a:pos x="T4" y="T5"/>
                </a:cxn>
              </a:cxnLst>
              <a:rect l="0" t="0" r="r" b="b"/>
              <a:pathLst>
                <a:path w="11" h="4">
                  <a:moveTo>
                    <a:pt x="11" y="4"/>
                  </a:moveTo>
                  <a:cubicBezTo>
                    <a:pt x="7" y="3"/>
                    <a:pt x="3" y="1"/>
                    <a:pt x="0" y="0"/>
                  </a:cubicBezTo>
                  <a:cubicBezTo>
                    <a:pt x="3" y="2"/>
                    <a:pt x="8" y="3"/>
                    <a:pt x="11"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0" name="Freeform 30"/>
            <p:cNvSpPr>
              <a:spLocks/>
            </p:cNvSpPr>
            <p:nvPr/>
          </p:nvSpPr>
          <p:spPr bwMode="auto">
            <a:xfrm>
              <a:off x="5474" y="2217"/>
              <a:ext cx="18" cy="20"/>
            </a:xfrm>
            <a:custGeom>
              <a:avLst/>
              <a:gdLst>
                <a:gd name="T0" fmla="*/ 0 w 10"/>
                <a:gd name="T1" fmla="*/ 0 h 11"/>
                <a:gd name="T2" fmla="*/ 10 w 10"/>
                <a:gd name="T3" fmla="*/ 11 h 11"/>
                <a:gd name="T4" fmla="*/ 0 w 10"/>
                <a:gd name="T5" fmla="*/ 0 h 11"/>
              </a:gdLst>
              <a:ahLst/>
              <a:cxnLst>
                <a:cxn ang="0">
                  <a:pos x="T0" y="T1"/>
                </a:cxn>
                <a:cxn ang="0">
                  <a:pos x="T2" y="T3"/>
                </a:cxn>
                <a:cxn ang="0">
                  <a:pos x="T4" y="T5"/>
                </a:cxn>
              </a:cxnLst>
              <a:rect l="0" t="0" r="r" b="b"/>
              <a:pathLst>
                <a:path w="10" h="11">
                  <a:moveTo>
                    <a:pt x="0" y="0"/>
                  </a:moveTo>
                  <a:cubicBezTo>
                    <a:pt x="3" y="6"/>
                    <a:pt x="6" y="7"/>
                    <a:pt x="10" y="11"/>
                  </a:cubicBezTo>
                  <a:cubicBezTo>
                    <a:pt x="7" y="7"/>
                    <a:pt x="5" y="3"/>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1" name="Freeform 31"/>
            <p:cNvSpPr>
              <a:spLocks/>
            </p:cNvSpPr>
            <p:nvPr/>
          </p:nvSpPr>
          <p:spPr bwMode="auto">
            <a:xfrm>
              <a:off x="5440" y="2203"/>
              <a:ext cx="22" cy="12"/>
            </a:xfrm>
            <a:custGeom>
              <a:avLst/>
              <a:gdLst>
                <a:gd name="T0" fmla="*/ 12 w 12"/>
                <a:gd name="T1" fmla="*/ 7 h 7"/>
                <a:gd name="T2" fmla="*/ 0 w 12"/>
                <a:gd name="T3" fmla="*/ 0 h 7"/>
                <a:gd name="T4" fmla="*/ 12 w 12"/>
                <a:gd name="T5" fmla="*/ 7 h 7"/>
              </a:gdLst>
              <a:ahLst/>
              <a:cxnLst>
                <a:cxn ang="0">
                  <a:pos x="T0" y="T1"/>
                </a:cxn>
                <a:cxn ang="0">
                  <a:pos x="T2" y="T3"/>
                </a:cxn>
                <a:cxn ang="0">
                  <a:pos x="T4" y="T5"/>
                </a:cxn>
              </a:cxnLst>
              <a:rect l="0" t="0" r="r" b="b"/>
              <a:pathLst>
                <a:path w="12" h="7">
                  <a:moveTo>
                    <a:pt x="12" y="7"/>
                  </a:moveTo>
                  <a:cubicBezTo>
                    <a:pt x="8" y="4"/>
                    <a:pt x="4" y="2"/>
                    <a:pt x="0" y="0"/>
                  </a:cubicBezTo>
                  <a:cubicBezTo>
                    <a:pt x="1" y="1"/>
                    <a:pt x="6" y="7"/>
                    <a:pt x="12"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2" name="Freeform 32"/>
            <p:cNvSpPr>
              <a:spLocks/>
            </p:cNvSpPr>
            <p:nvPr/>
          </p:nvSpPr>
          <p:spPr bwMode="auto">
            <a:xfrm>
              <a:off x="5410" y="2187"/>
              <a:ext cx="14" cy="9"/>
            </a:xfrm>
            <a:custGeom>
              <a:avLst/>
              <a:gdLst>
                <a:gd name="T0" fmla="*/ 8 w 8"/>
                <a:gd name="T1" fmla="*/ 5 h 5"/>
                <a:gd name="T2" fmla="*/ 0 w 8"/>
                <a:gd name="T3" fmla="*/ 0 h 5"/>
                <a:gd name="T4" fmla="*/ 8 w 8"/>
                <a:gd name="T5" fmla="*/ 5 h 5"/>
              </a:gdLst>
              <a:ahLst/>
              <a:cxnLst>
                <a:cxn ang="0">
                  <a:pos x="T0" y="T1"/>
                </a:cxn>
                <a:cxn ang="0">
                  <a:pos x="T2" y="T3"/>
                </a:cxn>
                <a:cxn ang="0">
                  <a:pos x="T4" y="T5"/>
                </a:cxn>
              </a:cxnLst>
              <a:rect l="0" t="0" r="r" b="b"/>
              <a:pathLst>
                <a:path w="8" h="5">
                  <a:moveTo>
                    <a:pt x="8" y="5"/>
                  </a:moveTo>
                  <a:cubicBezTo>
                    <a:pt x="5" y="3"/>
                    <a:pt x="3" y="2"/>
                    <a:pt x="0" y="0"/>
                  </a:cubicBezTo>
                  <a:cubicBezTo>
                    <a:pt x="1" y="1"/>
                    <a:pt x="2" y="4"/>
                    <a:pt x="8"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3" name="Freeform 33"/>
            <p:cNvSpPr>
              <a:spLocks/>
            </p:cNvSpPr>
            <p:nvPr/>
          </p:nvSpPr>
          <p:spPr bwMode="auto">
            <a:xfrm>
              <a:off x="5199" y="2813"/>
              <a:ext cx="76" cy="91"/>
            </a:xfrm>
            <a:custGeom>
              <a:avLst/>
              <a:gdLst>
                <a:gd name="T0" fmla="*/ 19 w 43"/>
                <a:gd name="T1" fmla="*/ 11 h 51"/>
                <a:gd name="T2" fmla="*/ 0 w 43"/>
                <a:gd name="T3" fmla="*/ 11 h 51"/>
                <a:gd name="T4" fmla="*/ 26 w 43"/>
                <a:gd name="T5" fmla="*/ 41 h 51"/>
                <a:gd name="T6" fmla="*/ 19 w 43"/>
                <a:gd name="T7" fmla="*/ 11 h 51"/>
              </a:gdLst>
              <a:ahLst/>
              <a:cxnLst>
                <a:cxn ang="0">
                  <a:pos x="T0" y="T1"/>
                </a:cxn>
                <a:cxn ang="0">
                  <a:pos x="T2" y="T3"/>
                </a:cxn>
                <a:cxn ang="0">
                  <a:pos x="T4" y="T5"/>
                </a:cxn>
                <a:cxn ang="0">
                  <a:pos x="T6" y="T7"/>
                </a:cxn>
              </a:cxnLst>
              <a:rect l="0" t="0" r="r" b="b"/>
              <a:pathLst>
                <a:path w="43" h="51">
                  <a:moveTo>
                    <a:pt x="19" y="11"/>
                  </a:moveTo>
                  <a:cubicBezTo>
                    <a:pt x="13" y="9"/>
                    <a:pt x="6" y="9"/>
                    <a:pt x="0" y="11"/>
                  </a:cubicBezTo>
                  <a:cubicBezTo>
                    <a:pt x="2" y="21"/>
                    <a:pt x="13" y="51"/>
                    <a:pt x="26" y="41"/>
                  </a:cubicBezTo>
                  <a:cubicBezTo>
                    <a:pt x="40" y="30"/>
                    <a:pt x="43" y="0"/>
                    <a:pt x="19" y="1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4" name="Freeform 34"/>
            <p:cNvSpPr>
              <a:spLocks/>
            </p:cNvSpPr>
            <p:nvPr/>
          </p:nvSpPr>
          <p:spPr bwMode="auto">
            <a:xfrm>
              <a:off x="5252" y="2810"/>
              <a:ext cx="13" cy="11"/>
            </a:xfrm>
            <a:custGeom>
              <a:avLst/>
              <a:gdLst>
                <a:gd name="T0" fmla="*/ 6 w 7"/>
                <a:gd name="T1" fmla="*/ 6 h 6"/>
                <a:gd name="T2" fmla="*/ 7 w 7"/>
                <a:gd name="T3" fmla="*/ 0 h 6"/>
                <a:gd name="T4" fmla="*/ 6 w 7"/>
                <a:gd name="T5" fmla="*/ 6 h 6"/>
              </a:gdLst>
              <a:ahLst/>
              <a:cxnLst>
                <a:cxn ang="0">
                  <a:pos x="T0" y="T1"/>
                </a:cxn>
                <a:cxn ang="0">
                  <a:pos x="T2" y="T3"/>
                </a:cxn>
                <a:cxn ang="0">
                  <a:pos x="T4" y="T5"/>
                </a:cxn>
              </a:cxnLst>
              <a:rect l="0" t="0" r="r" b="b"/>
              <a:pathLst>
                <a:path w="7" h="6">
                  <a:moveTo>
                    <a:pt x="6" y="6"/>
                  </a:moveTo>
                  <a:cubicBezTo>
                    <a:pt x="7" y="4"/>
                    <a:pt x="7" y="2"/>
                    <a:pt x="7" y="0"/>
                  </a:cubicBezTo>
                  <a:cubicBezTo>
                    <a:pt x="5" y="3"/>
                    <a:pt x="0" y="0"/>
                    <a:pt x="6"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5" name="Freeform 35"/>
            <p:cNvSpPr>
              <a:spLocks/>
            </p:cNvSpPr>
            <p:nvPr/>
          </p:nvSpPr>
          <p:spPr bwMode="auto">
            <a:xfrm>
              <a:off x="4944" y="2274"/>
              <a:ext cx="25" cy="9"/>
            </a:xfrm>
            <a:custGeom>
              <a:avLst/>
              <a:gdLst>
                <a:gd name="T0" fmla="*/ 14 w 14"/>
                <a:gd name="T1" fmla="*/ 5 h 5"/>
                <a:gd name="T2" fmla="*/ 14 w 14"/>
                <a:gd name="T3" fmla="*/ 0 h 5"/>
                <a:gd name="T4" fmla="*/ 0 w 14"/>
                <a:gd name="T5" fmla="*/ 1 h 5"/>
                <a:gd name="T6" fmla="*/ 14 w 14"/>
                <a:gd name="T7" fmla="*/ 5 h 5"/>
              </a:gdLst>
              <a:ahLst/>
              <a:cxnLst>
                <a:cxn ang="0">
                  <a:pos x="T0" y="T1"/>
                </a:cxn>
                <a:cxn ang="0">
                  <a:pos x="T2" y="T3"/>
                </a:cxn>
                <a:cxn ang="0">
                  <a:pos x="T4" y="T5"/>
                </a:cxn>
                <a:cxn ang="0">
                  <a:pos x="T6" y="T7"/>
                </a:cxn>
              </a:cxnLst>
              <a:rect l="0" t="0" r="r" b="b"/>
              <a:pathLst>
                <a:path w="14" h="5">
                  <a:moveTo>
                    <a:pt x="14" y="5"/>
                  </a:moveTo>
                  <a:cubicBezTo>
                    <a:pt x="14" y="3"/>
                    <a:pt x="14" y="1"/>
                    <a:pt x="14" y="0"/>
                  </a:cubicBezTo>
                  <a:cubicBezTo>
                    <a:pt x="9" y="0"/>
                    <a:pt x="5" y="0"/>
                    <a:pt x="0" y="1"/>
                  </a:cubicBezTo>
                  <a:cubicBezTo>
                    <a:pt x="4" y="4"/>
                    <a:pt x="9" y="4"/>
                    <a:pt x="14"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6" name="Freeform 36"/>
            <p:cNvSpPr>
              <a:spLocks/>
            </p:cNvSpPr>
            <p:nvPr/>
          </p:nvSpPr>
          <p:spPr bwMode="auto">
            <a:xfrm>
              <a:off x="4648" y="2263"/>
              <a:ext cx="712" cy="549"/>
            </a:xfrm>
            <a:custGeom>
              <a:avLst/>
              <a:gdLst>
                <a:gd name="T0" fmla="*/ 376 w 402"/>
                <a:gd name="T1" fmla="*/ 131 h 309"/>
                <a:gd name="T2" fmla="*/ 371 w 402"/>
                <a:gd name="T3" fmla="*/ 118 h 309"/>
                <a:gd name="T4" fmla="*/ 360 w 402"/>
                <a:gd name="T5" fmla="*/ 114 h 309"/>
                <a:gd name="T6" fmla="*/ 346 w 402"/>
                <a:gd name="T7" fmla="*/ 93 h 309"/>
                <a:gd name="T8" fmla="*/ 329 w 402"/>
                <a:gd name="T9" fmla="*/ 78 h 309"/>
                <a:gd name="T10" fmla="*/ 307 w 402"/>
                <a:gd name="T11" fmla="*/ 37 h 309"/>
                <a:gd name="T12" fmla="*/ 293 w 402"/>
                <a:gd name="T13" fmla="*/ 0 h 309"/>
                <a:gd name="T14" fmla="*/ 265 w 402"/>
                <a:gd name="T15" fmla="*/ 70 h 309"/>
                <a:gd name="T16" fmla="*/ 234 w 402"/>
                <a:gd name="T17" fmla="*/ 19 h 309"/>
                <a:gd name="T18" fmla="*/ 187 w 402"/>
                <a:gd name="T19" fmla="*/ 5 h 309"/>
                <a:gd name="T20" fmla="*/ 193 w 402"/>
                <a:gd name="T21" fmla="*/ 13 h 309"/>
                <a:gd name="T22" fmla="*/ 161 w 402"/>
                <a:gd name="T23" fmla="*/ 44 h 309"/>
                <a:gd name="T24" fmla="*/ 148 w 402"/>
                <a:gd name="T25" fmla="*/ 45 h 309"/>
                <a:gd name="T26" fmla="*/ 112 w 402"/>
                <a:gd name="T27" fmla="*/ 59 h 309"/>
                <a:gd name="T28" fmla="*/ 105 w 402"/>
                <a:gd name="T29" fmla="*/ 56 h 309"/>
                <a:gd name="T30" fmla="*/ 101 w 402"/>
                <a:gd name="T31" fmla="*/ 66 h 309"/>
                <a:gd name="T32" fmla="*/ 96 w 402"/>
                <a:gd name="T33" fmla="*/ 59 h 309"/>
                <a:gd name="T34" fmla="*/ 50 w 402"/>
                <a:gd name="T35" fmla="*/ 97 h 309"/>
                <a:gd name="T36" fmla="*/ 9 w 402"/>
                <a:gd name="T37" fmla="*/ 114 h 309"/>
                <a:gd name="T38" fmla="*/ 9 w 402"/>
                <a:gd name="T39" fmla="*/ 160 h 309"/>
                <a:gd name="T40" fmla="*/ 6 w 402"/>
                <a:gd name="T41" fmla="*/ 156 h 309"/>
                <a:gd name="T42" fmla="*/ 27 w 402"/>
                <a:gd name="T43" fmla="*/ 223 h 309"/>
                <a:gd name="T44" fmla="*/ 38 w 402"/>
                <a:gd name="T45" fmla="*/ 254 h 309"/>
                <a:gd name="T46" fmla="*/ 75 w 402"/>
                <a:gd name="T47" fmla="*/ 244 h 309"/>
                <a:gd name="T48" fmla="*/ 158 w 402"/>
                <a:gd name="T49" fmla="*/ 218 h 309"/>
                <a:gd name="T50" fmla="*/ 222 w 402"/>
                <a:gd name="T51" fmla="*/ 253 h 309"/>
                <a:gd name="T52" fmla="*/ 244 w 402"/>
                <a:gd name="T53" fmla="*/ 230 h 309"/>
                <a:gd name="T54" fmla="*/ 234 w 402"/>
                <a:gd name="T55" fmla="*/ 254 h 309"/>
                <a:gd name="T56" fmla="*/ 238 w 402"/>
                <a:gd name="T57" fmla="*/ 257 h 309"/>
                <a:gd name="T58" fmla="*/ 247 w 402"/>
                <a:gd name="T59" fmla="*/ 246 h 309"/>
                <a:gd name="T60" fmla="*/ 249 w 402"/>
                <a:gd name="T61" fmla="*/ 260 h 309"/>
                <a:gd name="T62" fmla="*/ 260 w 402"/>
                <a:gd name="T63" fmla="*/ 259 h 309"/>
                <a:gd name="T64" fmla="*/ 310 w 402"/>
                <a:gd name="T65" fmla="*/ 292 h 309"/>
                <a:gd name="T66" fmla="*/ 329 w 402"/>
                <a:gd name="T67" fmla="*/ 299 h 309"/>
                <a:gd name="T68" fmla="*/ 339 w 402"/>
                <a:gd name="T69" fmla="*/ 290 h 309"/>
                <a:gd name="T70" fmla="*/ 366 w 402"/>
                <a:gd name="T71" fmla="*/ 275 h 309"/>
                <a:gd name="T72" fmla="*/ 394 w 402"/>
                <a:gd name="T73" fmla="*/ 213 h 309"/>
                <a:gd name="T74" fmla="*/ 390 w 402"/>
                <a:gd name="T75" fmla="*/ 146 h 309"/>
                <a:gd name="T76" fmla="*/ 376 w 402"/>
                <a:gd name="T77" fmla="*/ 13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2" h="309">
                  <a:moveTo>
                    <a:pt x="376" y="131"/>
                  </a:moveTo>
                  <a:cubicBezTo>
                    <a:pt x="372" y="127"/>
                    <a:pt x="374" y="122"/>
                    <a:pt x="371" y="118"/>
                  </a:cubicBezTo>
                  <a:cubicBezTo>
                    <a:pt x="369" y="115"/>
                    <a:pt x="362" y="117"/>
                    <a:pt x="360" y="114"/>
                  </a:cubicBezTo>
                  <a:cubicBezTo>
                    <a:pt x="354" y="107"/>
                    <a:pt x="352" y="100"/>
                    <a:pt x="346" y="93"/>
                  </a:cubicBezTo>
                  <a:cubicBezTo>
                    <a:pt x="340" y="87"/>
                    <a:pt x="332" y="87"/>
                    <a:pt x="329" y="78"/>
                  </a:cubicBezTo>
                  <a:cubicBezTo>
                    <a:pt x="324" y="64"/>
                    <a:pt x="322" y="42"/>
                    <a:pt x="307" y="37"/>
                  </a:cubicBezTo>
                  <a:cubicBezTo>
                    <a:pt x="300" y="34"/>
                    <a:pt x="295" y="8"/>
                    <a:pt x="293" y="0"/>
                  </a:cubicBezTo>
                  <a:cubicBezTo>
                    <a:pt x="282" y="7"/>
                    <a:pt x="284" y="81"/>
                    <a:pt x="265" y="70"/>
                  </a:cubicBezTo>
                  <a:cubicBezTo>
                    <a:pt x="247" y="59"/>
                    <a:pt x="202" y="42"/>
                    <a:pt x="234" y="19"/>
                  </a:cubicBezTo>
                  <a:cubicBezTo>
                    <a:pt x="229" y="12"/>
                    <a:pt x="199" y="10"/>
                    <a:pt x="187" y="5"/>
                  </a:cubicBezTo>
                  <a:cubicBezTo>
                    <a:pt x="189" y="8"/>
                    <a:pt x="191" y="11"/>
                    <a:pt x="193" y="13"/>
                  </a:cubicBezTo>
                  <a:cubicBezTo>
                    <a:pt x="174" y="18"/>
                    <a:pt x="163" y="22"/>
                    <a:pt x="161" y="44"/>
                  </a:cubicBezTo>
                  <a:cubicBezTo>
                    <a:pt x="159" y="44"/>
                    <a:pt x="150" y="45"/>
                    <a:pt x="148" y="45"/>
                  </a:cubicBezTo>
                  <a:cubicBezTo>
                    <a:pt x="144" y="17"/>
                    <a:pt x="116" y="44"/>
                    <a:pt x="112" y="59"/>
                  </a:cubicBezTo>
                  <a:cubicBezTo>
                    <a:pt x="110" y="58"/>
                    <a:pt x="107" y="57"/>
                    <a:pt x="105" y="56"/>
                  </a:cubicBezTo>
                  <a:cubicBezTo>
                    <a:pt x="104" y="59"/>
                    <a:pt x="102" y="63"/>
                    <a:pt x="101" y="66"/>
                  </a:cubicBezTo>
                  <a:cubicBezTo>
                    <a:pt x="99" y="64"/>
                    <a:pt x="98" y="62"/>
                    <a:pt x="96" y="59"/>
                  </a:cubicBezTo>
                  <a:cubicBezTo>
                    <a:pt x="86" y="85"/>
                    <a:pt x="77" y="89"/>
                    <a:pt x="50" y="97"/>
                  </a:cubicBezTo>
                  <a:cubicBezTo>
                    <a:pt x="39" y="100"/>
                    <a:pt x="14" y="116"/>
                    <a:pt x="9" y="114"/>
                  </a:cubicBezTo>
                  <a:cubicBezTo>
                    <a:pt x="0" y="128"/>
                    <a:pt x="7" y="145"/>
                    <a:pt x="9" y="160"/>
                  </a:cubicBezTo>
                  <a:cubicBezTo>
                    <a:pt x="8" y="159"/>
                    <a:pt x="7" y="157"/>
                    <a:pt x="6" y="156"/>
                  </a:cubicBezTo>
                  <a:cubicBezTo>
                    <a:pt x="3" y="175"/>
                    <a:pt x="24" y="203"/>
                    <a:pt x="27" y="223"/>
                  </a:cubicBezTo>
                  <a:cubicBezTo>
                    <a:pt x="30" y="239"/>
                    <a:pt x="11" y="249"/>
                    <a:pt x="38" y="254"/>
                  </a:cubicBezTo>
                  <a:cubicBezTo>
                    <a:pt x="52" y="256"/>
                    <a:pt x="62" y="248"/>
                    <a:pt x="75" y="244"/>
                  </a:cubicBezTo>
                  <a:cubicBezTo>
                    <a:pt x="103" y="237"/>
                    <a:pt x="129" y="232"/>
                    <a:pt x="158" y="218"/>
                  </a:cubicBezTo>
                  <a:cubicBezTo>
                    <a:pt x="189" y="203"/>
                    <a:pt x="209" y="232"/>
                    <a:pt x="222" y="253"/>
                  </a:cubicBezTo>
                  <a:cubicBezTo>
                    <a:pt x="233" y="248"/>
                    <a:pt x="237" y="238"/>
                    <a:pt x="244" y="230"/>
                  </a:cubicBezTo>
                  <a:cubicBezTo>
                    <a:pt x="245" y="239"/>
                    <a:pt x="242" y="248"/>
                    <a:pt x="234" y="254"/>
                  </a:cubicBezTo>
                  <a:cubicBezTo>
                    <a:pt x="235" y="255"/>
                    <a:pt x="237" y="256"/>
                    <a:pt x="238" y="257"/>
                  </a:cubicBezTo>
                  <a:cubicBezTo>
                    <a:pt x="241" y="252"/>
                    <a:pt x="246" y="252"/>
                    <a:pt x="247" y="246"/>
                  </a:cubicBezTo>
                  <a:cubicBezTo>
                    <a:pt x="247" y="251"/>
                    <a:pt x="250" y="254"/>
                    <a:pt x="249" y="260"/>
                  </a:cubicBezTo>
                  <a:cubicBezTo>
                    <a:pt x="252" y="259"/>
                    <a:pt x="256" y="261"/>
                    <a:pt x="260" y="259"/>
                  </a:cubicBezTo>
                  <a:cubicBezTo>
                    <a:pt x="268" y="280"/>
                    <a:pt x="282" y="309"/>
                    <a:pt x="310" y="292"/>
                  </a:cubicBezTo>
                  <a:cubicBezTo>
                    <a:pt x="315" y="289"/>
                    <a:pt x="323" y="296"/>
                    <a:pt x="329" y="299"/>
                  </a:cubicBezTo>
                  <a:cubicBezTo>
                    <a:pt x="333" y="301"/>
                    <a:pt x="334" y="293"/>
                    <a:pt x="339" y="290"/>
                  </a:cubicBezTo>
                  <a:cubicBezTo>
                    <a:pt x="349" y="285"/>
                    <a:pt x="360" y="284"/>
                    <a:pt x="366" y="275"/>
                  </a:cubicBezTo>
                  <a:cubicBezTo>
                    <a:pt x="368" y="251"/>
                    <a:pt x="386" y="234"/>
                    <a:pt x="394" y="213"/>
                  </a:cubicBezTo>
                  <a:cubicBezTo>
                    <a:pt x="401" y="194"/>
                    <a:pt x="402" y="164"/>
                    <a:pt x="390" y="146"/>
                  </a:cubicBezTo>
                  <a:cubicBezTo>
                    <a:pt x="388" y="142"/>
                    <a:pt x="381" y="136"/>
                    <a:pt x="376" y="13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7" name="Freeform 37"/>
            <p:cNvSpPr>
              <a:spLocks/>
            </p:cNvSpPr>
            <p:nvPr/>
          </p:nvSpPr>
          <p:spPr bwMode="auto">
            <a:xfrm>
              <a:off x="5596" y="2961"/>
              <a:ext cx="13" cy="10"/>
            </a:xfrm>
            <a:custGeom>
              <a:avLst/>
              <a:gdLst>
                <a:gd name="T0" fmla="*/ 0 w 7"/>
                <a:gd name="T1" fmla="*/ 6 h 6"/>
                <a:gd name="T2" fmla="*/ 7 w 7"/>
                <a:gd name="T3" fmla="*/ 0 h 6"/>
                <a:gd name="T4" fmla="*/ 0 w 7"/>
                <a:gd name="T5" fmla="*/ 0 h 6"/>
                <a:gd name="T6" fmla="*/ 0 w 7"/>
                <a:gd name="T7" fmla="*/ 6 h 6"/>
              </a:gdLst>
              <a:ahLst/>
              <a:cxnLst>
                <a:cxn ang="0">
                  <a:pos x="T0" y="T1"/>
                </a:cxn>
                <a:cxn ang="0">
                  <a:pos x="T2" y="T3"/>
                </a:cxn>
                <a:cxn ang="0">
                  <a:pos x="T4" y="T5"/>
                </a:cxn>
                <a:cxn ang="0">
                  <a:pos x="T6" y="T7"/>
                </a:cxn>
              </a:cxnLst>
              <a:rect l="0" t="0" r="r" b="b"/>
              <a:pathLst>
                <a:path w="7" h="6">
                  <a:moveTo>
                    <a:pt x="0" y="6"/>
                  </a:moveTo>
                  <a:cubicBezTo>
                    <a:pt x="2" y="4"/>
                    <a:pt x="4" y="2"/>
                    <a:pt x="7" y="0"/>
                  </a:cubicBezTo>
                  <a:cubicBezTo>
                    <a:pt x="4" y="0"/>
                    <a:pt x="2" y="0"/>
                    <a:pt x="0" y="0"/>
                  </a:cubicBezTo>
                  <a:cubicBezTo>
                    <a:pt x="0" y="2"/>
                    <a:pt x="0" y="4"/>
                    <a:pt x="0"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8" name="Freeform 38"/>
            <p:cNvSpPr>
              <a:spLocks/>
            </p:cNvSpPr>
            <p:nvPr/>
          </p:nvSpPr>
          <p:spPr bwMode="auto">
            <a:xfrm>
              <a:off x="5563" y="2828"/>
              <a:ext cx="172" cy="136"/>
            </a:xfrm>
            <a:custGeom>
              <a:avLst/>
              <a:gdLst>
                <a:gd name="T0" fmla="*/ 75 w 97"/>
                <a:gd name="T1" fmla="*/ 8 h 77"/>
                <a:gd name="T2" fmla="*/ 70 w 97"/>
                <a:gd name="T3" fmla="*/ 0 h 77"/>
                <a:gd name="T4" fmla="*/ 55 w 97"/>
                <a:gd name="T5" fmla="*/ 20 h 77"/>
                <a:gd name="T6" fmla="*/ 16 w 97"/>
                <a:gd name="T7" fmla="*/ 53 h 77"/>
                <a:gd name="T8" fmla="*/ 42 w 97"/>
                <a:gd name="T9" fmla="*/ 71 h 77"/>
                <a:gd name="T10" fmla="*/ 55 w 97"/>
                <a:gd name="T11" fmla="*/ 50 h 77"/>
                <a:gd name="T12" fmla="*/ 71 w 97"/>
                <a:gd name="T13" fmla="*/ 34 h 77"/>
                <a:gd name="T14" fmla="*/ 75 w 97"/>
                <a:gd name="T15" fmla="*/ 8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77">
                  <a:moveTo>
                    <a:pt x="75" y="8"/>
                  </a:moveTo>
                  <a:cubicBezTo>
                    <a:pt x="74" y="5"/>
                    <a:pt x="72" y="3"/>
                    <a:pt x="70" y="0"/>
                  </a:cubicBezTo>
                  <a:cubicBezTo>
                    <a:pt x="64" y="6"/>
                    <a:pt x="60" y="14"/>
                    <a:pt x="55" y="20"/>
                  </a:cubicBezTo>
                  <a:cubicBezTo>
                    <a:pt x="45" y="35"/>
                    <a:pt x="28" y="41"/>
                    <a:pt x="16" y="53"/>
                  </a:cubicBezTo>
                  <a:cubicBezTo>
                    <a:pt x="0" y="68"/>
                    <a:pt x="31" y="77"/>
                    <a:pt x="42" y="71"/>
                  </a:cubicBezTo>
                  <a:cubicBezTo>
                    <a:pt x="50" y="66"/>
                    <a:pt x="49" y="56"/>
                    <a:pt x="55" y="50"/>
                  </a:cubicBezTo>
                  <a:cubicBezTo>
                    <a:pt x="60" y="45"/>
                    <a:pt x="71" y="38"/>
                    <a:pt x="71" y="34"/>
                  </a:cubicBezTo>
                  <a:cubicBezTo>
                    <a:pt x="71" y="28"/>
                    <a:pt x="97" y="0"/>
                    <a:pt x="75" y="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9" name="Freeform 39"/>
            <p:cNvSpPr>
              <a:spLocks/>
            </p:cNvSpPr>
            <p:nvPr/>
          </p:nvSpPr>
          <p:spPr bwMode="auto">
            <a:xfrm>
              <a:off x="5688" y="2702"/>
              <a:ext cx="109" cy="149"/>
            </a:xfrm>
            <a:custGeom>
              <a:avLst/>
              <a:gdLst>
                <a:gd name="T0" fmla="*/ 29 w 61"/>
                <a:gd name="T1" fmla="*/ 25 h 84"/>
                <a:gd name="T2" fmla="*/ 0 w 61"/>
                <a:gd name="T3" fmla="*/ 0 h 84"/>
                <a:gd name="T4" fmla="*/ 18 w 61"/>
                <a:gd name="T5" fmla="*/ 31 h 84"/>
                <a:gd name="T6" fmla="*/ 10 w 61"/>
                <a:gd name="T7" fmla="*/ 56 h 84"/>
                <a:gd name="T8" fmla="*/ 28 w 61"/>
                <a:gd name="T9" fmla="*/ 79 h 84"/>
                <a:gd name="T10" fmla="*/ 44 w 61"/>
                <a:gd name="T11" fmla="*/ 56 h 84"/>
                <a:gd name="T12" fmla="*/ 55 w 61"/>
                <a:gd name="T13" fmla="*/ 37 h 84"/>
                <a:gd name="T14" fmla="*/ 29 w 61"/>
                <a:gd name="T15" fmla="*/ 25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84">
                  <a:moveTo>
                    <a:pt x="29" y="25"/>
                  </a:moveTo>
                  <a:cubicBezTo>
                    <a:pt x="20" y="32"/>
                    <a:pt x="11" y="7"/>
                    <a:pt x="0" y="0"/>
                  </a:cubicBezTo>
                  <a:cubicBezTo>
                    <a:pt x="3" y="14"/>
                    <a:pt x="15" y="18"/>
                    <a:pt x="18" y="31"/>
                  </a:cubicBezTo>
                  <a:cubicBezTo>
                    <a:pt x="20" y="35"/>
                    <a:pt x="18" y="49"/>
                    <a:pt x="10" y="56"/>
                  </a:cubicBezTo>
                  <a:cubicBezTo>
                    <a:pt x="23" y="62"/>
                    <a:pt x="18" y="84"/>
                    <a:pt x="28" y="79"/>
                  </a:cubicBezTo>
                  <a:cubicBezTo>
                    <a:pt x="37" y="74"/>
                    <a:pt x="38" y="60"/>
                    <a:pt x="44" y="56"/>
                  </a:cubicBezTo>
                  <a:cubicBezTo>
                    <a:pt x="46" y="55"/>
                    <a:pt x="61" y="41"/>
                    <a:pt x="55" y="37"/>
                  </a:cubicBezTo>
                  <a:cubicBezTo>
                    <a:pt x="47" y="31"/>
                    <a:pt x="30" y="47"/>
                    <a:pt x="29" y="2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0" name="Freeform 40"/>
            <p:cNvSpPr>
              <a:spLocks/>
            </p:cNvSpPr>
            <p:nvPr/>
          </p:nvSpPr>
          <p:spPr bwMode="auto">
            <a:xfrm>
              <a:off x="5765" y="2380"/>
              <a:ext cx="26" cy="16"/>
            </a:xfrm>
            <a:custGeom>
              <a:avLst/>
              <a:gdLst>
                <a:gd name="T0" fmla="*/ 7 w 15"/>
                <a:gd name="T1" fmla="*/ 0 h 9"/>
                <a:gd name="T2" fmla="*/ 0 w 15"/>
                <a:gd name="T3" fmla="*/ 6 h 9"/>
                <a:gd name="T4" fmla="*/ 7 w 15"/>
                <a:gd name="T5" fmla="*/ 0 h 9"/>
              </a:gdLst>
              <a:ahLst/>
              <a:cxnLst>
                <a:cxn ang="0">
                  <a:pos x="T0" y="T1"/>
                </a:cxn>
                <a:cxn ang="0">
                  <a:pos x="T2" y="T3"/>
                </a:cxn>
                <a:cxn ang="0">
                  <a:pos x="T4" y="T5"/>
                </a:cxn>
              </a:cxnLst>
              <a:rect l="0" t="0" r="r" b="b"/>
              <a:pathLst>
                <a:path w="15" h="9">
                  <a:moveTo>
                    <a:pt x="7" y="0"/>
                  </a:moveTo>
                  <a:cubicBezTo>
                    <a:pt x="5" y="2"/>
                    <a:pt x="2" y="4"/>
                    <a:pt x="0" y="6"/>
                  </a:cubicBezTo>
                  <a:cubicBezTo>
                    <a:pt x="9" y="9"/>
                    <a:pt x="15" y="8"/>
                    <a:pt x="7"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1" name="Freeform 41"/>
            <p:cNvSpPr>
              <a:spLocks/>
            </p:cNvSpPr>
            <p:nvPr/>
          </p:nvSpPr>
          <p:spPr bwMode="auto">
            <a:xfrm>
              <a:off x="5788" y="2363"/>
              <a:ext cx="19" cy="12"/>
            </a:xfrm>
            <a:custGeom>
              <a:avLst/>
              <a:gdLst>
                <a:gd name="T0" fmla="*/ 2 w 11"/>
                <a:gd name="T1" fmla="*/ 7 h 7"/>
                <a:gd name="T2" fmla="*/ 11 w 11"/>
                <a:gd name="T3" fmla="*/ 0 h 7"/>
                <a:gd name="T4" fmla="*/ 0 w 11"/>
                <a:gd name="T5" fmla="*/ 4 h 7"/>
                <a:gd name="T6" fmla="*/ 2 w 11"/>
                <a:gd name="T7" fmla="*/ 7 h 7"/>
              </a:gdLst>
              <a:ahLst/>
              <a:cxnLst>
                <a:cxn ang="0">
                  <a:pos x="T0" y="T1"/>
                </a:cxn>
                <a:cxn ang="0">
                  <a:pos x="T2" y="T3"/>
                </a:cxn>
                <a:cxn ang="0">
                  <a:pos x="T4" y="T5"/>
                </a:cxn>
                <a:cxn ang="0">
                  <a:pos x="T6" y="T7"/>
                </a:cxn>
              </a:cxnLst>
              <a:rect l="0" t="0" r="r" b="b"/>
              <a:pathLst>
                <a:path w="11" h="7">
                  <a:moveTo>
                    <a:pt x="2" y="7"/>
                  </a:moveTo>
                  <a:cubicBezTo>
                    <a:pt x="8" y="6"/>
                    <a:pt x="9" y="1"/>
                    <a:pt x="11" y="0"/>
                  </a:cubicBezTo>
                  <a:cubicBezTo>
                    <a:pt x="7" y="1"/>
                    <a:pt x="4" y="3"/>
                    <a:pt x="0" y="4"/>
                  </a:cubicBezTo>
                  <a:cubicBezTo>
                    <a:pt x="1" y="5"/>
                    <a:pt x="2" y="6"/>
                    <a:pt x="2"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2" name="Freeform 42"/>
            <p:cNvSpPr>
              <a:spLocks/>
            </p:cNvSpPr>
            <p:nvPr/>
          </p:nvSpPr>
          <p:spPr bwMode="auto">
            <a:xfrm>
              <a:off x="4880" y="19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3" name="Freeform 43"/>
            <p:cNvSpPr>
              <a:spLocks/>
            </p:cNvSpPr>
            <p:nvPr/>
          </p:nvSpPr>
          <p:spPr bwMode="auto">
            <a:xfrm>
              <a:off x="4798" y="1901"/>
              <a:ext cx="94" cy="75"/>
            </a:xfrm>
            <a:custGeom>
              <a:avLst/>
              <a:gdLst>
                <a:gd name="T0" fmla="*/ 38 w 53"/>
                <a:gd name="T1" fmla="*/ 0 h 42"/>
                <a:gd name="T2" fmla="*/ 8 w 53"/>
                <a:gd name="T3" fmla="*/ 35 h 42"/>
                <a:gd name="T4" fmla="*/ 14 w 53"/>
                <a:gd name="T5" fmla="*/ 22 h 42"/>
                <a:gd name="T6" fmla="*/ 38 w 53"/>
                <a:gd name="T7" fmla="*/ 42 h 42"/>
                <a:gd name="T8" fmla="*/ 43 w 53"/>
                <a:gd name="T9" fmla="*/ 30 h 42"/>
                <a:gd name="T10" fmla="*/ 46 w 53"/>
                <a:gd name="T11" fmla="*/ 36 h 42"/>
                <a:gd name="T12" fmla="*/ 38 w 53"/>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3" h="42">
                  <a:moveTo>
                    <a:pt x="38" y="0"/>
                  </a:moveTo>
                  <a:cubicBezTo>
                    <a:pt x="34" y="24"/>
                    <a:pt x="0" y="4"/>
                    <a:pt x="8" y="35"/>
                  </a:cubicBezTo>
                  <a:cubicBezTo>
                    <a:pt x="9" y="31"/>
                    <a:pt x="12" y="27"/>
                    <a:pt x="14" y="22"/>
                  </a:cubicBezTo>
                  <a:cubicBezTo>
                    <a:pt x="31" y="22"/>
                    <a:pt x="20" y="36"/>
                    <a:pt x="38" y="42"/>
                  </a:cubicBezTo>
                  <a:cubicBezTo>
                    <a:pt x="38" y="35"/>
                    <a:pt x="38" y="29"/>
                    <a:pt x="43" y="30"/>
                  </a:cubicBezTo>
                  <a:cubicBezTo>
                    <a:pt x="41" y="25"/>
                    <a:pt x="46" y="35"/>
                    <a:pt x="46" y="36"/>
                  </a:cubicBezTo>
                  <a:cubicBezTo>
                    <a:pt x="53" y="25"/>
                    <a:pt x="48" y="7"/>
                    <a:pt x="38"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4" name="Freeform 44"/>
            <p:cNvSpPr>
              <a:spLocks/>
            </p:cNvSpPr>
            <p:nvPr/>
          </p:nvSpPr>
          <p:spPr bwMode="auto">
            <a:xfrm>
              <a:off x="4736" y="1882"/>
              <a:ext cx="36" cy="41"/>
            </a:xfrm>
            <a:custGeom>
              <a:avLst/>
              <a:gdLst>
                <a:gd name="T0" fmla="*/ 1 w 20"/>
                <a:gd name="T1" fmla="*/ 23 h 23"/>
                <a:gd name="T2" fmla="*/ 18 w 20"/>
                <a:gd name="T3" fmla="*/ 0 h 23"/>
                <a:gd name="T4" fmla="*/ 1 w 20"/>
                <a:gd name="T5" fmla="*/ 23 h 23"/>
              </a:gdLst>
              <a:ahLst/>
              <a:cxnLst>
                <a:cxn ang="0">
                  <a:pos x="T0" y="T1"/>
                </a:cxn>
                <a:cxn ang="0">
                  <a:pos x="T2" y="T3"/>
                </a:cxn>
                <a:cxn ang="0">
                  <a:pos x="T4" y="T5"/>
                </a:cxn>
              </a:cxnLst>
              <a:rect l="0" t="0" r="r" b="b"/>
              <a:pathLst>
                <a:path w="20" h="23">
                  <a:moveTo>
                    <a:pt x="1" y="23"/>
                  </a:moveTo>
                  <a:cubicBezTo>
                    <a:pt x="10" y="16"/>
                    <a:pt x="20" y="8"/>
                    <a:pt x="18" y="0"/>
                  </a:cubicBezTo>
                  <a:cubicBezTo>
                    <a:pt x="14" y="9"/>
                    <a:pt x="0" y="17"/>
                    <a:pt x="1" y="2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5" name="Freeform 45"/>
            <p:cNvSpPr>
              <a:spLocks/>
            </p:cNvSpPr>
            <p:nvPr/>
          </p:nvSpPr>
          <p:spPr bwMode="auto">
            <a:xfrm>
              <a:off x="4763" y="1749"/>
              <a:ext cx="74" cy="106"/>
            </a:xfrm>
            <a:custGeom>
              <a:avLst/>
              <a:gdLst>
                <a:gd name="T0" fmla="*/ 13 w 42"/>
                <a:gd name="T1" fmla="*/ 38 h 60"/>
                <a:gd name="T2" fmla="*/ 29 w 42"/>
                <a:gd name="T3" fmla="*/ 54 h 60"/>
                <a:gd name="T4" fmla="*/ 29 w 42"/>
                <a:gd name="T5" fmla="*/ 48 h 60"/>
                <a:gd name="T6" fmla="*/ 42 w 42"/>
                <a:gd name="T7" fmla="*/ 60 h 60"/>
                <a:gd name="T8" fmla="*/ 37 w 42"/>
                <a:gd name="T9" fmla="*/ 52 h 60"/>
                <a:gd name="T10" fmla="*/ 39 w 42"/>
                <a:gd name="T11" fmla="*/ 48 h 60"/>
                <a:gd name="T12" fmla="*/ 24 w 42"/>
                <a:gd name="T13" fmla="*/ 47 h 60"/>
                <a:gd name="T14" fmla="*/ 17 w 42"/>
                <a:gd name="T15" fmla="*/ 2 h 60"/>
                <a:gd name="T16" fmla="*/ 8 w 42"/>
                <a:gd name="T17" fmla="*/ 0 h 60"/>
                <a:gd name="T18" fmla="*/ 4 w 42"/>
                <a:gd name="T19" fmla="*/ 24 h 60"/>
                <a:gd name="T20" fmla="*/ 13 w 42"/>
                <a:gd name="T21" fmla="*/ 3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0">
                  <a:moveTo>
                    <a:pt x="13" y="38"/>
                  </a:moveTo>
                  <a:cubicBezTo>
                    <a:pt x="10" y="49"/>
                    <a:pt x="20" y="48"/>
                    <a:pt x="29" y="54"/>
                  </a:cubicBezTo>
                  <a:cubicBezTo>
                    <a:pt x="29" y="52"/>
                    <a:pt x="29" y="50"/>
                    <a:pt x="29" y="48"/>
                  </a:cubicBezTo>
                  <a:cubicBezTo>
                    <a:pt x="33" y="53"/>
                    <a:pt x="38" y="55"/>
                    <a:pt x="42" y="60"/>
                  </a:cubicBezTo>
                  <a:cubicBezTo>
                    <a:pt x="41" y="53"/>
                    <a:pt x="41" y="56"/>
                    <a:pt x="37" y="52"/>
                  </a:cubicBezTo>
                  <a:cubicBezTo>
                    <a:pt x="38" y="51"/>
                    <a:pt x="38" y="50"/>
                    <a:pt x="39" y="48"/>
                  </a:cubicBezTo>
                  <a:cubicBezTo>
                    <a:pt x="33" y="46"/>
                    <a:pt x="28" y="45"/>
                    <a:pt x="24" y="47"/>
                  </a:cubicBezTo>
                  <a:cubicBezTo>
                    <a:pt x="10" y="35"/>
                    <a:pt x="26" y="18"/>
                    <a:pt x="17" y="2"/>
                  </a:cubicBezTo>
                  <a:cubicBezTo>
                    <a:pt x="16" y="2"/>
                    <a:pt x="10" y="0"/>
                    <a:pt x="8" y="0"/>
                  </a:cubicBezTo>
                  <a:cubicBezTo>
                    <a:pt x="4" y="8"/>
                    <a:pt x="5" y="15"/>
                    <a:pt x="4" y="24"/>
                  </a:cubicBezTo>
                  <a:cubicBezTo>
                    <a:pt x="0" y="34"/>
                    <a:pt x="4" y="40"/>
                    <a:pt x="13" y="3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6" name="Freeform 46"/>
            <p:cNvSpPr>
              <a:spLocks/>
            </p:cNvSpPr>
            <p:nvPr/>
          </p:nvSpPr>
          <p:spPr bwMode="auto">
            <a:xfrm>
              <a:off x="4843" y="1853"/>
              <a:ext cx="25" cy="45"/>
            </a:xfrm>
            <a:custGeom>
              <a:avLst/>
              <a:gdLst>
                <a:gd name="T0" fmla="*/ 0 w 14"/>
                <a:gd name="T1" fmla="*/ 3 h 25"/>
                <a:gd name="T2" fmla="*/ 7 w 14"/>
                <a:gd name="T3" fmla="*/ 11 h 25"/>
                <a:gd name="T4" fmla="*/ 1 w 14"/>
                <a:gd name="T5" fmla="*/ 13 h 25"/>
                <a:gd name="T6" fmla="*/ 7 w 14"/>
                <a:gd name="T7" fmla="*/ 25 h 25"/>
                <a:gd name="T8" fmla="*/ 10 w 14"/>
                <a:gd name="T9" fmla="*/ 25 h 25"/>
                <a:gd name="T10" fmla="*/ 12 w 14"/>
                <a:gd name="T11" fmla="*/ 17 h 25"/>
                <a:gd name="T12" fmla="*/ 0 w 14"/>
                <a:gd name="T13" fmla="*/ 3 h 25"/>
              </a:gdLst>
              <a:ahLst/>
              <a:cxnLst>
                <a:cxn ang="0">
                  <a:pos x="T0" y="T1"/>
                </a:cxn>
                <a:cxn ang="0">
                  <a:pos x="T2" y="T3"/>
                </a:cxn>
                <a:cxn ang="0">
                  <a:pos x="T4" y="T5"/>
                </a:cxn>
                <a:cxn ang="0">
                  <a:pos x="T6" y="T7"/>
                </a:cxn>
                <a:cxn ang="0">
                  <a:pos x="T8" y="T9"/>
                </a:cxn>
                <a:cxn ang="0">
                  <a:pos x="T10" y="T11"/>
                </a:cxn>
                <a:cxn ang="0">
                  <a:pos x="T12" y="T13"/>
                </a:cxn>
              </a:cxnLst>
              <a:rect l="0" t="0" r="r" b="b"/>
              <a:pathLst>
                <a:path w="14" h="25">
                  <a:moveTo>
                    <a:pt x="0" y="3"/>
                  </a:moveTo>
                  <a:cubicBezTo>
                    <a:pt x="2" y="6"/>
                    <a:pt x="4" y="9"/>
                    <a:pt x="7" y="11"/>
                  </a:cubicBezTo>
                  <a:cubicBezTo>
                    <a:pt x="6" y="12"/>
                    <a:pt x="2" y="13"/>
                    <a:pt x="1" y="13"/>
                  </a:cubicBezTo>
                  <a:cubicBezTo>
                    <a:pt x="3" y="16"/>
                    <a:pt x="5" y="22"/>
                    <a:pt x="7" y="25"/>
                  </a:cubicBezTo>
                  <a:cubicBezTo>
                    <a:pt x="8" y="25"/>
                    <a:pt x="9" y="25"/>
                    <a:pt x="10" y="25"/>
                  </a:cubicBezTo>
                  <a:cubicBezTo>
                    <a:pt x="6" y="17"/>
                    <a:pt x="12" y="19"/>
                    <a:pt x="12" y="17"/>
                  </a:cubicBezTo>
                  <a:cubicBezTo>
                    <a:pt x="14" y="8"/>
                    <a:pt x="10" y="0"/>
                    <a:pt x="0"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7" name="Freeform 47"/>
            <p:cNvSpPr>
              <a:spLocks/>
            </p:cNvSpPr>
            <p:nvPr/>
          </p:nvSpPr>
          <p:spPr bwMode="auto">
            <a:xfrm>
              <a:off x="4802" y="1868"/>
              <a:ext cx="23" cy="26"/>
            </a:xfrm>
            <a:custGeom>
              <a:avLst/>
              <a:gdLst>
                <a:gd name="T0" fmla="*/ 3 w 13"/>
                <a:gd name="T1" fmla="*/ 15 h 15"/>
                <a:gd name="T2" fmla="*/ 13 w 13"/>
                <a:gd name="T3" fmla="*/ 5 h 15"/>
                <a:gd name="T4" fmla="*/ 4 w 13"/>
                <a:gd name="T5" fmla="*/ 0 h 15"/>
                <a:gd name="T6" fmla="*/ 6 w 13"/>
                <a:gd name="T7" fmla="*/ 1 h 15"/>
                <a:gd name="T8" fmla="*/ 3 w 13"/>
                <a:gd name="T9" fmla="*/ 15 h 15"/>
              </a:gdLst>
              <a:ahLst/>
              <a:cxnLst>
                <a:cxn ang="0">
                  <a:pos x="T0" y="T1"/>
                </a:cxn>
                <a:cxn ang="0">
                  <a:pos x="T2" y="T3"/>
                </a:cxn>
                <a:cxn ang="0">
                  <a:pos x="T4" y="T5"/>
                </a:cxn>
                <a:cxn ang="0">
                  <a:pos x="T6" y="T7"/>
                </a:cxn>
                <a:cxn ang="0">
                  <a:pos x="T8" y="T9"/>
                </a:cxn>
              </a:cxnLst>
              <a:rect l="0" t="0" r="r" b="b"/>
              <a:pathLst>
                <a:path w="13" h="15">
                  <a:moveTo>
                    <a:pt x="3" y="15"/>
                  </a:moveTo>
                  <a:cubicBezTo>
                    <a:pt x="8" y="12"/>
                    <a:pt x="10" y="10"/>
                    <a:pt x="13" y="5"/>
                  </a:cubicBezTo>
                  <a:cubicBezTo>
                    <a:pt x="10" y="4"/>
                    <a:pt x="7" y="2"/>
                    <a:pt x="4" y="0"/>
                  </a:cubicBezTo>
                  <a:cubicBezTo>
                    <a:pt x="6" y="1"/>
                    <a:pt x="6" y="1"/>
                    <a:pt x="6" y="1"/>
                  </a:cubicBezTo>
                  <a:cubicBezTo>
                    <a:pt x="3" y="3"/>
                    <a:pt x="0" y="6"/>
                    <a:pt x="3" y="1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8" name="Freeform 48"/>
            <p:cNvSpPr>
              <a:spLocks/>
            </p:cNvSpPr>
            <p:nvPr/>
          </p:nvSpPr>
          <p:spPr bwMode="auto">
            <a:xfrm>
              <a:off x="4818" y="1885"/>
              <a:ext cx="27" cy="32"/>
            </a:xfrm>
            <a:custGeom>
              <a:avLst/>
              <a:gdLst>
                <a:gd name="T0" fmla="*/ 10 w 15"/>
                <a:gd name="T1" fmla="*/ 3 h 18"/>
                <a:gd name="T2" fmla="*/ 6 w 15"/>
                <a:gd name="T3" fmla="*/ 0 h 18"/>
                <a:gd name="T4" fmla="*/ 0 w 15"/>
                <a:gd name="T5" fmla="*/ 10 h 18"/>
                <a:gd name="T6" fmla="*/ 6 w 15"/>
                <a:gd name="T7" fmla="*/ 18 h 18"/>
                <a:gd name="T8" fmla="*/ 9 w 15"/>
                <a:gd name="T9" fmla="*/ 10 h 18"/>
                <a:gd name="T10" fmla="*/ 9 w 15"/>
                <a:gd name="T11" fmla="*/ 11 h 18"/>
                <a:gd name="T12" fmla="*/ 15 w 15"/>
                <a:gd name="T13" fmla="*/ 0 h 18"/>
                <a:gd name="T14" fmla="*/ 10 w 15"/>
                <a:gd name="T15" fmla="*/ 6 h 18"/>
                <a:gd name="T16" fmla="*/ 10 w 15"/>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0" y="3"/>
                  </a:moveTo>
                  <a:cubicBezTo>
                    <a:pt x="9" y="2"/>
                    <a:pt x="7" y="1"/>
                    <a:pt x="6" y="0"/>
                  </a:cubicBezTo>
                  <a:cubicBezTo>
                    <a:pt x="5" y="1"/>
                    <a:pt x="0" y="8"/>
                    <a:pt x="0" y="10"/>
                  </a:cubicBezTo>
                  <a:cubicBezTo>
                    <a:pt x="2" y="13"/>
                    <a:pt x="4" y="15"/>
                    <a:pt x="6" y="18"/>
                  </a:cubicBezTo>
                  <a:cubicBezTo>
                    <a:pt x="7" y="16"/>
                    <a:pt x="8" y="13"/>
                    <a:pt x="9" y="10"/>
                  </a:cubicBezTo>
                  <a:cubicBezTo>
                    <a:pt x="9" y="10"/>
                    <a:pt x="9" y="11"/>
                    <a:pt x="9" y="11"/>
                  </a:cubicBezTo>
                  <a:cubicBezTo>
                    <a:pt x="12" y="9"/>
                    <a:pt x="13" y="4"/>
                    <a:pt x="15" y="0"/>
                  </a:cubicBezTo>
                  <a:cubicBezTo>
                    <a:pt x="14" y="1"/>
                    <a:pt x="11" y="3"/>
                    <a:pt x="10" y="6"/>
                  </a:cubicBezTo>
                  <a:cubicBezTo>
                    <a:pt x="10" y="5"/>
                    <a:pt x="10" y="4"/>
                    <a:pt x="10"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9" name="Freeform 49"/>
            <p:cNvSpPr>
              <a:spLocks/>
            </p:cNvSpPr>
            <p:nvPr/>
          </p:nvSpPr>
          <p:spPr bwMode="auto">
            <a:xfrm>
              <a:off x="4839" y="1898"/>
              <a:ext cx="13" cy="12"/>
            </a:xfrm>
            <a:custGeom>
              <a:avLst/>
              <a:gdLst>
                <a:gd name="T0" fmla="*/ 7 w 7"/>
                <a:gd name="T1" fmla="*/ 1 h 7"/>
                <a:gd name="T2" fmla="*/ 0 w 7"/>
                <a:gd name="T3" fmla="*/ 5 h 7"/>
                <a:gd name="T4" fmla="*/ 7 w 7"/>
                <a:gd name="T5" fmla="*/ 1 h 7"/>
              </a:gdLst>
              <a:ahLst/>
              <a:cxnLst>
                <a:cxn ang="0">
                  <a:pos x="T0" y="T1"/>
                </a:cxn>
                <a:cxn ang="0">
                  <a:pos x="T2" y="T3"/>
                </a:cxn>
                <a:cxn ang="0">
                  <a:pos x="T4" y="T5"/>
                </a:cxn>
              </a:cxnLst>
              <a:rect l="0" t="0" r="r" b="b"/>
              <a:pathLst>
                <a:path w="7" h="7">
                  <a:moveTo>
                    <a:pt x="7" y="1"/>
                  </a:moveTo>
                  <a:cubicBezTo>
                    <a:pt x="4" y="2"/>
                    <a:pt x="1" y="0"/>
                    <a:pt x="0" y="5"/>
                  </a:cubicBezTo>
                  <a:cubicBezTo>
                    <a:pt x="4" y="7"/>
                    <a:pt x="3" y="3"/>
                    <a:pt x="7"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0" name="Freeform 50"/>
            <p:cNvSpPr>
              <a:spLocks/>
            </p:cNvSpPr>
            <p:nvPr/>
          </p:nvSpPr>
          <p:spPr bwMode="auto">
            <a:xfrm>
              <a:off x="4825" y="1848"/>
              <a:ext cx="14" cy="21"/>
            </a:xfrm>
            <a:custGeom>
              <a:avLst/>
              <a:gdLst>
                <a:gd name="T0" fmla="*/ 0 w 8"/>
                <a:gd name="T1" fmla="*/ 9 h 12"/>
                <a:gd name="T2" fmla="*/ 8 w 8"/>
                <a:gd name="T3" fmla="*/ 12 h 12"/>
                <a:gd name="T4" fmla="*/ 0 w 8"/>
                <a:gd name="T5" fmla="*/ 9 h 12"/>
              </a:gdLst>
              <a:ahLst/>
              <a:cxnLst>
                <a:cxn ang="0">
                  <a:pos x="T0" y="T1"/>
                </a:cxn>
                <a:cxn ang="0">
                  <a:pos x="T2" y="T3"/>
                </a:cxn>
                <a:cxn ang="0">
                  <a:pos x="T4" y="T5"/>
                </a:cxn>
              </a:cxnLst>
              <a:rect l="0" t="0" r="r" b="b"/>
              <a:pathLst>
                <a:path w="8" h="12">
                  <a:moveTo>
                    <a:pt x="0" y="9"/>
                  </a:moveTo>
                  <a:cubicBezTo>
                    <a:pt x="4" y="10"/>
                    <a:pt x="5" y="8"/>
                    <a:pt x="8" y="12"/>
                  </a:cubicBezTo>
                  <a:cubicBezTo>
                    <a:pt x="2" y="0"/>
                    <a:pt x="4" y="6"/>
                    <a:pt x="0" y="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1" name="Freeform 51"/>
            <p:cNvSpPr>
              <a:spLocks/>
            </p:cNvSpPr>
            <p:nvPr/>
          </p:nvSpPr>
          <p:spPr bwMode="auto">
            <a:xfrm>
              <a:off x="4779" y="1839"/>
              <a:ext cx="18" cy="20"/>
            </a:xfrm>
            <a:custGeom>
              <a:avLst/>
              <a:gdLst>
                <a:gd name="T0" fmla="*/ 0 w 10"/>
                <a:gd name="T1" fmla="*/ 0 h 11"/>
                <a:gd name="T2" fmla="*/ 9 w 10"/>
                <a:gd name="T3" fmla="*/ 11 h 11"/>
                <a:gd name="T4" fmla="*/ 0 w 10"/>
                <a:gd name="T5" fmla="*/ 0 h 11"/>
              </a:gdLst>
              <a:ahLst/>
              <a:cxnLst>
                <a:cxn ang="0">
                  <a:pos x="T0" y="T1"/>
                </a:cxn>
                <a:cxn ang="0">
                  <a:pos x="T2" y="T3"/>
                </a:cxn>
                <a:cxn ang="0">
                  <a:pos x="T4" y="T5"/>
                </a:cxn>
              </a:cxnLst>
              <a:rect l="0" t="0" r="r" b="b"/>
              <a:pathLst>
                <a:path w="10" h="11">
                  <a:moveTo>
                    <a:pt x="0" y="0"/>
                  </a:moveTo>
                  <a:cubicBezTo>
                    <a:pt x="2" y="4"/>
                    <a:pt x="5" y="8"/>
                    <a:pt x="9" y="11"/>
                  </a:cubicBezTo>
                  <a:cubicBezTo>
                    <a:pt x="8" y="5"/>
                    <a:pt x="10" y="1"/>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2" name="Freeform 52"/>
            <p:cNvSpPr>
              <a:spLocks/>
            </p:cNvSpPr>
            <p:nvPr/>
          </p:nvSpPr>
          <p:spPr bwMode="auto">
            <a:xfrm>
              <a:off x="4765" y="1607"/>
              <a:ext cx="39" cy="55"/>
            </a:xfrm>
            <a:custGeom>
              <a:avLst/>
              <a:gdLst>
                <a:gd name="T0" fmla="*/ 16 w 22"/>
                <a:gd name="T1" fmla="*/ 0 h 31"/>
                <a:gd name="T2" fmla="*/ 9 w 22"/>
                <a:gd name="T3" fmla="*/ 31 h 31"/>
                <a:gd name="T4" fmla="*/ 16 w 22"/>
                <a:gd name="T5" fmla="*/ 0 h 31"/>
              </a:gdLst>
              <a:ahLst/>
              <a:cxnLst>
                <a:cxn ang="0">
                  <a:pos x="T0" y="T1"/>
                </a:cxn>
                <a:cxn ang="0">
                  <a:pos x="T2" y="T3"/>
                </a:cxn>
                <a:cxn ang="0">
                  <a:pos x="T4" y="T5"/>
                </a:cxn>
              </a:cxnLst>
              <a:rect l="0" t="0" r="r" b="b"/>
              <a:pathLst>
                <a:path w="22" h="31">
                  <a:moveTo>
                    <a:pt x="16" y="0"/>
                  </a:moveTo>
                  <a:cubicBezTo>
                    <a:pt x="5" y="7"/>
                    <a:pt x="0" y="20"/>
                    <a:pt x="9" y="31"/>
                  </a:cubicBezTo>
                  <a:cubicBezTo>
                    <a:pt x="18" y="24"/>
                    <a:pt x="22" y="10"/>
                    <a:pt x="16"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3" name="Freeform 53"/>
            <p:cNvSpPr>
              <a:spLocks/>
            </p:cNvSpPr>
            <p:nvPr/>
          </p:nvSpPr>
          <p:spPr bwMode="auto">
            <a:xfrm>
              <a:off x="4571" y="1674"/>
              <a:ext cx="82" cy="96"/>
            </a:xfrm>
            <a:custGeom>
              <a:avLst/>
              <a:gdLst>
                <a:gd name="T0" fmla="*/ 0 w 46"/>
                <a:gd name="T1" fmla="*/ 24 h 54"/>
                <a:gd name="T2" fmla="*/ 0 w 46"/>
                <a:gd name="T3" fmla="*/ 24 h 54"/>
              </a:gdLst>
              <a:ahLst/>
              <a:cxnLst>
                <a:cxn ang="0">
                  <a:pos x="T0" y="T1"/>
                </a:cxn>
                <a:cxn ang="0">
                  <a:pos x="T2" y="T3"/>
                </a:cxn>
              </a:cxnLst>
              <a:rect l="0" t="0" r="r" b="b"/>
              <a:pathLst>
                <a:path w="46" h="54">
                  <a:moveTo>
                    <a:pt x="0" y="24"/>
                  </a:moveTo>
                  <a:cubicBezTo>
                    <a:pt x="2" y="54"/>
                    <a:pt x="46" y="0"/>
                    <a:pt x="0" y="2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4" name="Freeform 54"/>
            <p:cNvSpPr>
              <a:spLocks/>
            </p:cNvSpPr>
            <p:nvPr/>
          </p:nvSpPr>
          <p:spPr bwMode="auto">
            <a:xfrm>
              <a:off x="4513" y="2084"/>
              <a:ext cx="28" cy="28"/>
            </a:xfrm>
            <a:custGeom>
              <a:avLst/>
              <a:gdLst>
                <a:gd name="T0" fmla="*/ 9 w 16"/>
                <a:gd name="T1" fmla="*/ 14 h 16"/>
                <a:gd name="T2" fmla="*/ 16 w 16"/>
                <a:gd name="T3" fmla="*/ 16 h 16"/>
                <a:gd name="T4" fmla="*/ 7 w 16"/>
                <a:gd name="T5" fmla="*/ 0 h 16"/>
                <a:gd name="T6" fmla="*/ 0 w 16"/>
                <a:gd name="T7" fmla="*/ 5 h 16"/>
                <a:gd name="T8" fmla="*/ 9 w 16"/>
                <a:gd name="T9" fmla="*/ 14 h 16"/>
              </a:gdLst>
              <a:ahLst/>
              <a:cxnLst>
                <a:cxn ang="0">
                  <a:pos x="T0" y="T1"/>
                </a:cxn>
                <a:cxn ang="0">
                  <a:pos x="T2" y="T3"/>
                </a:cxn>
                <a:cxn ang="0">
                  <a:pos x="T4" y="T5"/>
                </a:cxn>
                <a:cxn ang="0">
                  <a:pos x="T6" y="T7"/>
                </a:cxn>
                <a:cxn ang="0">
                  <a:pos x="T8" y="T9"/>
                </a:cxn>
              </a:cxnLst>
              <a:rect l="0" t="0" r="r" b="b"/>
              <a:pathLst>
                <a:path w="16" h="16">
                  <a:moveTo>
                    <a:pt x="9" y="14"/>
                  </a:moveTo>
                  <a:cubicBezTo>
                    <a:pt x="12" y="14"/>
                    <a:pt x="13" y="16"/>
                    <a:pt x="16" y="16"/>
                  </a:cubicBezTo>
                  <a:cubicBezTo>
                    <a:pt x="14" y="11"/>
                    <a:pt x="10" y="4"/>
                    <a:pt x="7" y="0"/>
                  </a:cubicBezTo>
                  <a:cubicBezTo>
                    <a:pt x="5" y="2"/>
                    <a:pt x="2" y="3"/>
                    <a:pt x="0" y="5"/>
                  </a:cubicBezTo>
                  <a:cubicBezTo>
                    <a:pt x="6" y="7"/>
                    <a:pt x="6" y="11"/>
                    <a:pt x="9" y="1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5" name="Freeform 55"/>
            <p:cNvSpPr>
              <a:spLocks/>
            </p:cNvSpPr>
            <p:nvPr/>
          </p:nvSpPr>
          <p:spPr bwMode="auto">
            <a:xfrm>
              <a:off x="4557" y="2105"/>
              <a:ext cx="11" cy="11"/>
            </a:xfrm>
            <a:custGeom>
              <a:avLst/>
              <a:gdLst>
                <a:gd name="T0" fmla="*/ 0 w 6"/>
                <a:gd name="T1" fmla="*/ 0 h 6"/>
                <a:gd name="T2" fmla="*/ 3 w 6"/>
                <a:gd name="T3" fmla="*/ 6 h 6"/>
                <a:gd name="T4" fmla="*/ 6 w 6"/>
                <a:gd name="T5" fmla="*/ 2 h 6"/>
                <a:gd name="T6" fmla="*/ 0 w 6"/>
                <a:gd name="T7" fmla="*/ 0 h 6"/>
              </a:gdLst>
              <a:ahLst/>
              <a:cxnLst>
                <a:cxn ang="0">
                  <a:pos x="T0" y="T1"/>
                </a:cxn>
                <a:cxn ang="0">
                  <a:pos x="T2" y="T3"/>
                </a:cxn>
                <a:cxn ang="0">
                  <a:pos x="T4" y="T5"/>
                </a:cxn>
                <a:cxn ang="0">
                  <a:pos x="T6" y="T7"/>
                </a:cxn>
              </a:cxnLst>
              <a:rect l="0" t="0" r="r" b="b"/>
              <a:pathLst>
                <a:path w="6" h="6">
                  <a:moveTo>
                    <a:pt x="0" y="0"/>
                  </a:moveTo>
                  <a:cubicBezTo>
                    <a:pt x="0" y="0"/>
                    <a:pt x="2" y="5"/>
                    <a:pt x="3" y="6"/>
                  </a:cubicBezTo>
                  <a:cubicBezTo>
                    <a:pt x="4" y="4"/>
                    <a:pt x="5" y="3"/>
                    <a:pt x="6" y="2"/>
                  </a:cubicBezTo>
                  <a:cubicBezTo>
                    <a:pt x="4" y="0"/>
                    <a:pt x="1" y="1"/>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6" name="Freeform 56"/>
            <p:cNvSpPr>
              <a:spLocks/>
            </p:cNvSpPr>
            <p:nvPr/>
          </p:nvSpPr>
          <p:spPr bwMode="auto">
            <a:xfrm>
              <a:off x="4401" y="2079"/>
              <a:ext cx="11" cy="16"/>
            </a:xfrm>
            <a:custGeom>
              <a:avLst/>
              <a:gdLst>
                <a:gd name="T0" fmla="*/ 0 w 6"/>
                <a:gd name="T1" fmla="*/ 0 h 9"/>
                <a:gd name="T2" fmla="*/ 6 w 6"/>
                <a:gd name="T3" fmla="*/ 9 h 9"/>
                <a:gd name="T4" fmla="*/ 2 w 6"/>
                <a:gd name="T5" fmla="*/ 0 h 9"/>
                <a:gd name="T6" fmla="*/ 0 w 6"/>
                <a:gd name="T7" fmla="*/ 0 h 9"/>
              </a:gdLst>
              <a:ahLst/>
              <a:cxnLst>
                <a:cxn ang="0">
                  <a:pos x="T0" y="T1"/>
                </a:cxn>
                <a:cxn ang="0">
                  <a:pos x="T2" y="T3"/>
                </a:cxn>
                <a:cxn ang="0">
                  <a:pos x="T4" y="T5"/>
                </a:cxn>
                <a:cxn ang="0">
                  <a:pos x="T6" y="T7"/>
                </a:cxn>
              </a:cxnLst>
              <a:rect l="0" t="0" r="r" b="b"/>
              <a:pathLst>
                <a:path w="6" h="9">
                  <a:moveTo>
                    <a:pt x="0" y="0"/>
                  </a:moveTo>
                  <a:cubicBezTo>
                    <a:pt x="2" y="3"/>
                    <a:pt x="4" y="6"/>
                    <a:pt x="6" y="9"/>
                  </a:cubicBezTo>
                  <a:cubicBezTo>
                    <a:pt x="5" y="6"/>
                    <a:pt x="3" y="3"/>
                    <a:pt x="2" y="0"/>
                  </a:cubicBezTo>
                  <a:cubicBezTo>
                    <a:pt x="1" y="0"/>
                    <a:pt x="1"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7" name="Freeform 57"/>
            <p:cNvSpPr>
              <a:spLocks/>
            </p:cNvSpPr>
            <p:nvPr/>
          </p:nvSpPr>
          <p:spPr bwMode="auto">
            <a:xfrm>
              <a:off x="4405" y="20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8" name="Freeform 58"/>
            <p:cNvSpPr>
              <a:spLocks/>
            </p:cNvSpPr>
            <p:nvPr/>
          </p:nvSpPr>
          <p:spPr bwMode="auto">
            <a:xfrm>
              <a:off x="4405" y="2079"/>
              <a:ext cx="2" cy="2"/>
            </a:xfrm>
            <a:custGeom>
              <a:avLst/>
              <a:gdLst>
                <a:gd name="T0" fmla="*/ 0 w 1"/>
                <a:gd name="T1" fmla="*/ 0 h 1"/>
                <a:gd name="T2" fmla="*/ 0 w 1"/>
                <a:gd name="T3" fmla="*/ 0 h 1"/>
              </a:gdLst>
              <a:ahLst/>
              <a:cxnLst>
                <a:cxn ang="0">
                  <a:pos x="T0" y="T1"/>
                </a:cxn>
                <a:cxn ang="0">
                  <a:pos x="T2" y="T3"/>
                </a:cxn>
              </a:cxnLst>
              <a:rect l="0" t="0" r="r" b="b"/>
              <a:pathLst>
                <a:path w="1" h="1">
                  <a:moveTo>
                    <a:pt x="0" y="0"/>
                  </a:moveTo>
                  <a:cubicBezTo>
                    <a:pt x="1" y="1"/>
                    <a:pt x="1" y="1"/>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9" name="Freeform 59"/>
            <p:cNvSpPr>
              <a:spLocks/>
            </p:cNvSpPr>
            <p:nvPr/>
          </p:nvSpPr>
          <p:spPr bwMode="auto">
            <a:xfrm>
              <a:off x="4405" y="207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0" name="Freeform 60"/>
            <p:cNvSpPr>
              <a:spLocks/>
            </p:cNvSpPr>
            <p:nvPr/>
          </p:nvSpPr>
          <p:spPr bwMode="auto">
            <a:xfrm>
              <a:off x="4382" y="2040"/>
              <a:ext cx="9" cy="16"/>
            </a:xfrm>
            <a:custGeom>
              <a:avLst/>
              <a:gdLst>
                <a:gd name="T0" fmla="*/ 5 w 5"/>
                <a:gd name="T1" fmla="*/ 9 h 9"/>
                <a:gd name="T2" fmla="*/ 0 w 5"/>
                <a:gd name="T3" fmla="*/ 1 h 9"/>
                <a:gd name="T4" fmla="*/ 5 w 5"/>
                <a:gd name="T5" fmla="*/ 9 h 9"/>
              </a:gdLst>
              <a:ahLst/>
              <a:cxnLst>
                <a:cxn ang="0">
                  <a:pos x="T0" y="T1"/>
                </a:cxn>
                <a:cxn ang="0">
                  <a:pos x="T2" y="T3"/>
                </a:cxn>
                <a:cxn ang="0">
                  <a:pos x="T4" y="T5"/>
                </a:cxn>
              </a:cxnLst>
              <a:rect l="0" t="0" r="r" b="b"/>
              <a:pathLst>
                <a:path w="5" h="9">
                  <a:moveTo>
                    <a:pt x="5" y="9"/>
                  </a:moveTo>
                  <a:cubicBezTo>
                    <a:pt x="4" y="6"/>
                    <a:pt x="2" y="3"/>
                    <a:pt x="0" y="1"/>
                  </a:cubicBezTo>
                  <a:cubicBezTo>
                    <a:pt x="0" y="0"/>
                    <a:pt x="2" y="7"/>
                    <a:pt x="5" y="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1" name="Freeform 61"/>
            <p:cNvSpPr>
              <a:spLocks/>
            </p:cNvSpPr>
            <p:nvPr/>
          </p:nvSpPr>
          <p:spPr bwMode="auto">
            <a:xfrm>
              <a:off x="4928" y="1433"/>
              <a:ext cx="60" cy="62"/>
            </a:xfrm>
            <a:custGeom>
              <a:avLst/>
              <a:gdLst>
                <a:gd name="T0" fmla="*/ 13 w 34"/>
                <a:gd name="T1" fmla="*/ 14 h 35"/>
                <a:gd name="T2" fmla="*/ 15 w 34"/>
                <a:gd name="T3" fmla="*/ 23 h 35"/>
                <a:gd name="T4" fmla="*/ 17 w 34"/>
                <a:gd name="T5" fmla="*/ 35 h 35"/>
                <a:gd name="T6" fmla="*/ 25 w 34"/>
                <a:gd name="T7" fmla="*/ 9 h 35"/>
                <a:gd name="T8" fmla="*/ 13 w 34"/>
                <a:gd name="T9" fmla="*/ 14 h 35"/>
              </a:gdLst>
              <a:ahLst/>
              <a:cxnLst>
                <a:cxn ang="0">
                  <a:pos x="T0" y="T1"/>
                </a:cxn>
                <a:cxn ang="0">
                  <a:pos x="T2" y="T3"/>
                </a:cxn>
                <a:cxn ang="0">
                  <a:pos x="T4" y="T5"/>
                </a:cxn>
                <a:cxn ang="0">
                  <a:pos x="T6" y="T7"/>
                </a:cxn>
                <a:cxn ang="0">
                  <a:pos x="T8" y="T9"/>
                </a:cxn>
              </a:cxnLst>
              <a:rect l="0" t="0" r="r" b="b"/>
              <a:pathLst>
                <a:path w="34" h="35">
                  <a:moveTo>
                    <a:pt x="13" y="14"/>
                  </a:moveTo>
                  <a:cubicBezTo>
                    <a:pt x="16" y="17"/>
                    <a:pt x="16" y="19"/>
                    <a:pt x="15" y="23"/>
                  </a:cubicBezTo>
                  <a:cubicBezTo>
                    <a:pt x="13" y="30"/>
                    <a:pt x="13" y="33"/>
                    <a:pt x="17" y="35"/>
                  </a:cubicBezTo>
                  <a:cubicBezTo>
                    <a:pt x="22" y="29"/>
                    <a:pt x="34" y="14"/>
                    <a:pt x="25" y="9"/>
                  </a:cubicBezTo>
                  <a:cubicBezTo>
                    <a:pt x="12" y="0"/>
                    <a:pt x="0" y="23"/>
                    <a:pt x="13" y="1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2" name="Freeform 62"/>
            <p:cNvSpPr>
              <a:spLocks/>
            </p:cNvSpPr>
            <p:nvPr/>
          </p:nvSpPr>
          <p:spPr bwMode="auto">
            <a:xfrm>
              <a:off x="4972" y="1419"/>
              <a:ext cx="64" cy="44"/>
            </a:xfrm>
            <a:custGeom>
              <a:avLst/>
              <a:gdLst>
                <a:gd name="T0" fmla="*/ 26 w 36"/>
                <a:gd name="T1" fmla="*/ 19 h 25"/>
                <a:gd name="T2" fmla="*/ 12 w 36"/>
                <a:gd name="T3" fmla="*/ 25 h 25"/>
                <a:gd name="T4" fmla="*/ 26 w 36"/>
                <a:gd name="T5" fmla="*/ 19 h 25"/>
              </a:gdLst>
              <a:ahLst/>
              <a:cxnLst>
                <a:cxn ang="0">
                  <a:pos x="T0" y="T1"/>
                </a:cxn>
                <a:cxn ang="0">
                  <a:pos x="T2" y="T3"/>
                </a:cxn>
                <a:cxn ang="0">
                  <a:pos x="T4" y="T5"/>
                </a:cxn>
              </a:cxnLst>
              <a:rect l="0" t="0" r="r" b="b"/>
              <a:pathLst>
                <a:path w="36" h="25">
                  <a:moveTo>
                    <a:pt x="26" y="19"/>
                  </a:moveTo>
                  <a:cubicBezTo>
                    <a:pt x="36" y="0"/>
                    <a:pt x="0" y="9"/>
                    <a:pt x="12" y="25"/>
                  </a:cubicBezTo>
                  <a:cubicBezTo>
                    <a:pt x="17" y="16"/>
                    <a:pt x="20" y="19"/>
                    <a:pt x="26" y="1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3" name="Freeform 63"/>
            <p:cNvSpPr>
              <a:spLocks/>
            </p:cNvSpPr>
            <p:nvPr/>
          </p:nvSpPr>
          <p:spPr bwMode="auto">
            <a:xfrm>
              <a:off x="4960" y="1291"/>
              <a:ext cx="202" cy="158"/>
            </a:xfrm>
            <a:custGeom>
              <a:avLst/>
              <a:gdLst>
                <a:gd name="T0" fmla="*/ 30 w 114"/>
                <a:gd name="T1" fmla="*/ 66 h 89"/>
                <a:gd name="T2" fmla="*/ 0 w 114"/>
                <a:gd name="T3" fmla="*/ 82 h 89"/>
                <a:gd name="T4" fmla="*/ 44 w 114"/>
                <a:gd name="T5" fmla="*/ 86 h 89"/>
                <a:gd name="T6" fmla="*/ 60 w 114"/>
                <a:gd name="T7" fmla="*/ 80 h 89"/>
                <a:gd name="T8" fmla="*/ 59 w 114"/>
                <a:gd name="T9" fmla="*/ 72 h 89"/>
                <a:gd name="T10" fmla="*/ 90 w 114"/>
                <a:gd name="T11" fmla="*/ 67 h 89"/>
                <a:gd name="T12" fmla="*/ 90 w 114"/>
                <a:gd name="T13" fmla="*/ 73 h 89"/>
                <a:gd name="T14" fmla="*/ 101 w 114"/>
                <a:gd name="T15" fmla="*/ 0 h 89"/>
                <a:gd name="T16" fmla="*/ 102 w 114"/>
                <a:gd name="T17" fmla="*/ 3 h 89"/>
                <a:gd name="T18" fmla="*/ 91 w 114"/>
                <a:gd name="T19" fmla="*/ 23 h 89"/>
                <a:gd name="T20" fmla="*/ 63 w 114"/>
                <a:gd name="T21" fmla="*/ 52 h 89"/>
                <a:gd name="T22" fmla="*/ 62 w 114"/>
                <a:gd name="T23" fmla="*/ 46 h 89"/>
                <a:gd name="T24" fmla="*/ 30 w 114"/>
                <a:gd name="T25" fmla="*/ 6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4" h="89">
                  <a:moveTo>
                    <a:pt x="30" y="66"/>
                  </a:moveTo>
                  <a:cubicBezTo>
                    <a:pt x="16" y="65"/>
                    <a:pt x="11" y="76"/>
                    <a:pt x="0" y="82"/>
                  </a:cubicBezTo>
                  <a:cubicBezTo>
                    <a:pt x="12" y="84"/>
                    <a:pt x="48" y="65"/>
                    <a:pt x="44" y="86"/>
                  </a:cubicBezTo>
                  <a:cubicBezTo>
                    <a:pt x="50" y="89"/>
                    <a:pt x="55" y="85"/>
                    <a:pt x="60" y="80"/>
                  </a:cubicBezTo>
                  <a:cubicBezTo>
                    <a:pt x="58" y="76"/>
                    <a:pt x="59" y="75"/>
                    <a:pt x="59" y="72"/>
                  </a:cubicBezTo>
                  <a:cubicBezTo>
                    <a:pt x="68" y="81"/>
                    <a:pt x="83" y="75"/>
                    <a:pt x="90" y="67"/>
                  </a:cubicBezTo>
                  <a:cubicBezTo>
                    <a:pt x="90" y="69"/>
                    <a:pt x="90" y="71"/>
                    <a:pt x="90" y="73"/>
                  </a:cubicBezTo>
                  <a:cubicBezTo>
                    <a:pt x="104" y="63"/>
                    <a:pt x="114" y="12"/>
                    <a:pt x="101" y="0"/>
                  </a:cubicBezTo>
                  <a:cubicBezTo>
                    <a:pt x="101" y="0"/>
                    <a:pt x="102" y="3"/>
                    <a:pt x="102" y="3"/>
                  </a:cubicBezTo>
                  <a:cubicBezTo>
                    <a:pt x="90" y="2"/>
                    <a:pt x="92" y="15"/>
                    <a:pt x="91" y="23"/>
                  </a:cubicBezTo>
                  <a:cubicBezTo>
                    <a:pt x="88" y="38"/>
                    <a:pt x="76" y="47"/>
                    <a:pt x="63" y="52"/>
                  </a:cubicBezTo>
                  <a:cubicBezTo>
                    <a:pt x="62" y="49"/>
                    <a:pt x="62" y="50"/>
                    <a:pt x="62" y="46"/>
                  </a:cubicBezTo>
                  <a:cubicBezTo>
                    <a:pt x="54" y="62"/>
                    <a:pt x="47" y="66"/>
                    <a:pt x="30" y="6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4" name="Freeform 64"/>
            <p:cNvSpPr>
              <a:spLocks/>
            </p:cNvSpPr>
            <p:nvPr/>
          </p:nvSpPr>
          <p:spPr bwMode="auto">
            <a:xfrm>
              <a:off x="5118" y="1204"/>
              <a:ext cx="101" cy="83"/>
            </a:xfrm>
            <a:custGeom>
              <a:avLst/>
              <a:gdLst>
                <a:gd name="T0" fmla="*/ 8 w 57"/>
                <a:gd name="T1" fmla="*/ 25 h 47"/>
                <a:gd name="T2" fmla="*/ 2 w 57"/>
                <a:gd name="T3" fmla="*/ 47 h 47"/>
                <a:gd name="T4" fmla="*/ 13 w 57"/>
                <a:gd name="T5" fmla="*/ 42 h 47"/>
                <a:gd name="T6" fmla="*/ 6 w 57"/>
                <a:gd name="T7" fmla="*/ 37 h 47"/>
                <a:gd name="T8" fmla="*/ 30 w 57"/>
                <a:gd name="T9" fmla="*/ 38 h 47"/>
                <a:gd name="T10" fmla="*/ 57 w 57"/>
                <a:gd name="T11" fmla="*/ 25 h 47"/>
                <a:gd name="T12" fmla="*/ 55 w 57"/>
                <a:gd name="T13" fmla="*/ 16 h 47"/>
                <a:gd name="T14" fmla="*/ 21 w 57"/>
                <a:gd name="T15" fmla="*/ 0 h 47"/>
                <a:gd name="T16" fmla="*/ 8 w 57"/>
                <a:gd name="T17" fmla="*/ 2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7">
                  <a:moveTo>
                    <a:pt x="8" y="25"/>
                  </a:moveTo>
                  <a:cubicBezTo>
                    <a:pt x="5" y="26"/>
                    <a:pt x="0" y="38"/>
                    <a:pt x="2" y="47"/>
                  </a:cubicBezTo>
                  <a:cubicBezTo>
                    <a:pt x="6" y="47"/>
                    <a:pt x="10" y="45"/>
                    <a:pt x="13" y="42"/>
                  </a:cubicBezTo>
                  <a:cubicBezTo>
                    <a:pt x="10" y="40"/>
                    <a:pt x="8" y="39"/>
                    <a:pt x="6" y="37"/>
                  </a:cubicBezTo>
                  <a:cubicBezTo>
                    <a:pt x="16" y="31"/>
                    <a:pt x="21" y="33"/>
                    <a:pt x="30" y="38"/>
                  </a:cubicBezTo>
                  <a:cubicBezTo>
                    <a:pt x="33" y="40"/>
                    <a:pt x="48" y="26"/>
                    <a:pt x="57" y="25"/>
                  </a:cubicBezTo>
                  <a:cubicBezTo>
                    <a:pt x="56" y="23"/>
                    <a:pt x="55" y="17"/>
                    <a:pt x="55" y="16"/>
                  </a:cubicBezTo>
                  <a:cubicBezTo>
                    <a:pt x="40" y="19"/>
                    <a:pt x="31" y="9"/>
                    <a:pt x="21" y="0"/>
                  </a:cubicBezTo>
                  <a:cubicBezTo>
                    <a:pt x="20" y="9"/>
                    <a:pt x="20" y="22"/>
                    <a:pt x="8" y="2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5" name="Freeform 65"/>
            <p:cNvSpPr>
              <a:spLocks/>
            </p:cNvSpPr>
            <p:nvPr/>
          </p:nvSpPr>
          <p:spPr bwMode="auto">
            <a:xfrm>
              <a:off x="5217" y="1223"/>
              <a:ext cx="12" cy="16"/>
            </a:xfrm>
            <a:custGeom>
              <a:avLst/>
              <a:gdLst>
                <a:gd name="T0" fmla="*/ 0 w 7"/>
                <a:gd name="T1" fmla="*/ 9 h 9"/>
                <a:gd name="T2" fmla="*/ 7 w 7"/>
                <a:gd name="T3" fmla="*/ 0 h 9"/>
                <a:gd name="T4" fmla="*/ 0 w 7"/>
                <a:gd name="T5" fmla="*/ 9 h 9"/>
              </a:gdLst>
              <a:ahLst/>
              <a:cxnLst>
                <a:cxn ang="0">
                  <a:pos x="T0" y="T1"/>
                </a:cxn>
                <a:cxn ang="0">
                  <a:pos x="T2" y="T3"/>
                </a:cxn>
                <a:cxn ang="0">
                  <a:pos x="T4" y="T5"/>
                </a:cxn>
              </a:cxnLst>
              <a:rect l="0" t="0" r="r" b="b"/>
              <a:pathLst>
                <a:path w="7" h="9">
                  <a:moveTo>
                    <a:pt x="0" y="9"/>
                  </a:moveTo>
                  <a:cubicBezTo>
                    <a:pt x="5" y="7"/>
                    <a:pt x="7" y="1"/>
                    <a:pt x="7" y="0"/>
                  </a:cubicBezTo>
                  <a:cubicBezTo>
                    <a:pt x="6" y="1"/>
                    <a:pt x="2" y="5"/>
                    <a:pt x="0" y="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6" name="Freeform 66"/>
            <p:cNvSpPr>
              <a:spLocks/>
            </p:cNvSpPr>
            <p:nvPr/>
          </p:nvSpPr>
          <p:spPr bwMode="auto">
            <a:xfrm>
              <a:off x="5251" y="1199"/>
              <a:ext cx="23" cy="19"/>
            </a:xfrm>
            <a:custGeom>
              <a:avLst/>
              <a:gdLst>
                <a:gd name="T0" fmla="*/ 0 w 13"/>
                <a:gd name="T1" fmla="*/ 11 h 11"/>
                <a:gd name="T2" fmla="*/ 13 w 13"/>
                <a:gd name="T3" fmla="*/ 4 h 11"/>
                <a:gd name="T4" fmla="*/ 0 w 13"/>
                <a:gd name="T5" fmla="*/ 11 h 11"/>
              </a:gdLst>
              <a:ahLst/>
              <a:cxnLst>
                <a:cxn ang="0">
                  <a:pos x="T0" y="T1"/>
                </a:cxn>
                <a:cxn ang="0">
                  <a:pos x="T2" y="T3"/>
                </a:cxn>
                <a:cxn ang="0">
                  <a:pos x="T4" y="T5"/>
                </a:cxn>
              </a:cxnLst>
              <a:rect l="0" t="0" r="r" b="b"/>
              <a:pathLst>
                <a:path w="13" h="11">
                  <a:moveTo>
                    <a:pt x="0" y="11"/>
                  </a:moveTo>
                  <a:cubicBezTo>
                    <a:pt x="4" y="8"/>
                    <a:pt x="9" y="7"/>
                    <a:pt x="13" y="4"/>
                  </a:cubicBezTo>
                  <a:cubicBezTo>
                    <a:pt x="8" y="0"/>
                    <a:pt x="3" y="4"/>
                    <a:pt x="0" y="1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7" name="Freeform 67"/>
            <p:cNvSpPr>
              <a:spLocks/>
            </p:cNvSpPr>
            <p:nvPr/>
          </p:nvSpPr>
          <p:spPr bwMode="auto">
            <a:xfrm>
              <a:off x="5286" y="1184"/>
              <a:ext cx="18" cy="15"/>
            </a:xfrm>
            <a:custGeom>
              <a:avLst/>
              <a:gdLst>
                <a:gd name="T0" fmla="*/ 4 w 10"/>
                <a:gd name="T1" fmla="*/ 5 h 8"/>
                <a:gd name="T2" fmla="*/ 10 w 10"/>
                <a:gd name="T3" fmla="*/ 0 h 8"/>
                <a:gd name="T4" fmla="*/ 4 w 10"/>
                <a:gd name="T5" fmla="*/ 5 h 8"/>
              </a:gdLst>
              <a:ahLst/>
              <a:cxnLst>
                <a:cxn ang="0">
                  <a:pos x="T0" y="T1"/>
                </a:cxn>
                <a:cxn ang="0">
                  <a:pos x="T2" y="T3"/>
                </a:cxn>
                <a:cxn ang="0">
                  <a:pos x="T4" y="T5"/>
                </a:cxn>
              </a:cxnLst>
              <a:rect l="0" t="0" r="r" b="b"/>
              <a:pathLst>
                <a:path w="10" h="8">
                  <a:moveTo>
                    <a:pt x="4" y="5"/>
                  </a:moveTo>
                  <a:cubicBezTo>
                    <a:pt x="0" y="8"/>
                    <a:pt x="9" y="1"/>
                    <a:pt x="10" y="0"/>
                  </a:cubicBezTo>
                  <a:cubicBezTo>
                    <a:pt x="5" y="0"/>
                    <a:pt x="6" y="3"/>
                    <a:pt x="4"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8" name="Freeform 68"/>
            <p:cNvSpPr>
              <a:spLocks/>
            </p:cNvSpPr>
            <p:nvPr/>
          </p:nvSpPr>
          <p:spPr bwMode="auto">
            <a:xfrm>
              <a:off x="5149" y="998"/>
              <a:ext cx="50" cy="192"/>
            </a:xfrm>
            <a:custGeom>
              <a:avLst/>
              <a:gdLst>
                <a:gd name="T0" fmla="*/ 21 w 28"/>
                <a:gd name="T1" fmla="*/ 65 h 108"/>
                <a:gd name="T2" fmla="*/ 28 w 28"/>
                <a:gd name="T3" fmla="*/ 70 h 108"/>
                <a:gd name="T4" fmla="*/ 9 w 28"/>
                <a:gd name="T5" fmla="*/ 0 h 108"/>
                <a:gd name="T6" fmla="*/ 1 w 28"/>
                <a:gd name="T7" fmla="*/ 24 h 108"/>
                <a:gd name="T8" fmla="*/ 5 w 28"/>
                <a:gd name="T9" fmla="*/ 51 h 108"/>
                <a:gd name="T10" fmla="*/ 4 w 28"/>
                <a:gd name="T11" fmla="*/ 108 h 108"/>
                <a:gd name="T12" fmla="*/ 21 w 28"/>
                <a:gd name="T13" fmla="*/ 103 h 108"/>
                <a:gd name="T14" fmla="*/ 21 w 28"/>
                <a:gd name="T15" fmla="*/ 65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08">
                  <a:moveTo>
                    <a:pt x="21" y="65"/>
                  </a:moveTo>
                  <a:cubicBezTo>
                    <a:pt x="23" y="67"/>
                    <a:pt x="26" y="69"/>
                    <a:pt x="28" y="70"/>
                  </a:cubicBezTo>
                  <a:cubicBezTo>
                    <a:pt x="21" y="49"/>
                    <a:pt x="20" y="15"/>
                    <a:pt x="9" y="0"/>
                  </a:cubicBezTo>
                  <a:cubicBezTo>
                    <a:pt x="10" y="10"/>
                    <a:pt x="2" y="14"/>
                    <a:pt x="1" y="24"/>
                  </a:cubicBezTo>
                  <a:cubicBezTo>
                    <a:pt x="0" y="33"/>
                    <a:pt x="5" y="42"/>
                    <a:pt x="5" y="51"/>
                  </a:cubicBezTo>
                  <a:cubicBezTo>
                    <a:pt x="7" y="70"/>
                    <a:pt x="4" y="89"/>
                    <a:pt x="4" y="108"/>
                  </a:cubicBezTo>
                  <a:cubicBezTo>
                    <a:pt x="9" y="100"/>
                    <a:pt x="15" y="98"/>
                    <a:pt x="21" y="103"/>
                  </a:cubicBezTo>
                  <a:cubicBezTo>
                    <a:pt x="11" y="93"/>
                    <a:pt x="4" y="71"/>
                    <a:pt x="21" y="6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9" name="Freeform 69"/>
            <p:cNvSpPr>
              <a:spLocks/>
            </p:cNvSpPr>
            <p:nvPr/>
          </p:nvSpPr>
          <p:spPr bwMode="auto">
            <a:xfrm>
              <a:off x="3673" y="547"/>
              <a:ext cx="8" cy="9"/>
            </a:xfrm>
            <a:custGeom>
              <a:avLst/>
              <a:gdLst>
                <a:gd name="T0" fmla="*/ 3 w 5"/>
                <a:gd name="T1" fmla="*/ 4 h 5"/>
                <a:gd name="T2" fmla="*/ 5 w 5"/>
                <a:gd name="T3" fmla="*/ 5 h 5"/>
                <a:gd name="T4" fmla="*/ 3 w 5"/>
                <a:gd name="T5" fmla="*/ 4 h 5"/>
              </a:gdLst>
              <a:ahLst/>
              <a:cxnLst>
                <a:cxn ang="0">
                  <a:pos x="T0" y="T1"/>
                </a:cxn>
                <a:cxn ang="0">
                  <a:pos x="T2" y="T3"/>
                </a:cxn>
                <a:cxn ang="0">
                  <a:pos x="T4" y="T5"/>
                </a:cxn>
              </a:cxnLst>
              <a:rect l="0" t="0" r="r" b="b"/>
              <a:pathLst>
                <a:path w="5" h="5">
                  <a:moveTo>
                    <a:pt x="3" y="4"/>
                  </a:moveTo>
                  <a:cubicBezTo>
                    <a:pt x="4" y="4"/>
                    <a:pt x="4" y="4"/>
                    <a:pt x="5" y="5"/>
                  </a:cubicBezTo>
                  <a:cubicBezTo>
                    <a:pt x="5" y="3"/>
                    <a:pt x="0" y="0"/>
                    <a:pt x="3"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0" name="Freeform 70"/>
            <p:cNvSpPr>
              <a:spLocks/>
            </p:cNvSpPr>
            <p:nvPr/>
          </p:nvSpPr>
          <p:spPr bwMode="auto">
            <a:xfrm>
              <a:off x="3561" y="316"/>
              <a:ext cx="335" cy="247"/>
            </a:xfrm>
            <a:custGeom>
              <a:avLst/>
              <a:gdLst>
                <a:gd name="T0" fmla="*/ 25 w 189"/>
                <a:gd name="T1" fmla="*/ 121 h 139"/>
                <a:gd name="T2" fmla="*/ 29 w 189"/>
                <a:gd name="T3" fmla="*/ 130 h 139"/>
                <a:gd name="T4" fmla="*/ 40 w 189"/>
                <a:gd name="T5" fmla="*/ 134 h 139"/>
                <a:gd name="T6" fmla="*/ 68 w 189"/>
                <a:gd name="T7" fmla="*/ 136 h 139"/>
                <a:gd name="T8" fmla="*/ 66 w 189"/>
                <a:gd name="T9" fmla="*/ 134 h 139"/>
                <a:gd name="T10" fmla="*/ 93 w 189"/>
                <a:gd name="T11" fmla="*/ 58 h 139"/>
                <a:gd name="T12" fmla="*/ 134 w 189"/>
                <a:gd name="T13" fmla="*/ 39 h 139"/>
                <a:gd name="T14" fmla="*/ 179 w 189"/>
                <a:gd name="T15" fmla="*/ 21 h 139"/>
                <a:gd name="T16" fmla="*/ 140 w 189"/>
                <a:gd name="T17" fmla="*/ 19 h 139"/>
                <a:gd name="T18" fmla="*/ 94 w 189"/>
                <a:gd name="T19" fmla="*/ 28 h 139"/>
                <a:gd name="T20" fmla="*/ 70 w 189"/>
                <a:gd name="T21" fmla="*/ 42 h 139"/>
                <a:gd name="T22" fmla="*/ 49 w 189"/>
                <a:gd name="T23" fmla="*/ 47 h 139"/>
                <a:gd name="T24" fmla="*/ 35 w 189"/>
                <a:gd name="T25" fmla="*/ 85 h 139"/>
                <a:gd name="T26" fmla="*/ 15 w 189"/>
                <a:gd name="T27" fmla="*/ 103 h 139"/>
                <a:gd name="T28" fmla="*/ 25 w 189"/>
                <a:gd name="T29" fmla="*/ 1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9" h="139">
                  <a:moveTo>
                    <a:pt x="25" y="121"/>
                  </a:moveTo>
                  <a:cubicBezTo>
                    <a:pt x="27" y="123"/>
                    <a:pt x="29" y="126"/>
                    <a:pt x="29" y="130"/>
                  </a:cubicBezTo>
                  <a:cubicBezTo>
                    <a:pt x="30" y="137"/>
                    <a:pt x="35" y="130"/>
                    <a:pt x="40" y="134"/>
                  </a:cubicBezTo>
                  <a:cubicBezTo>
                    <a:pt x="44" y="139"/>
                    <a:pt x="61" y="136"/>
                    <a:pt x="68" y="136"/>
                  </a:cubicBezTo>
                  <a:cubicBezTo>
                    <a:pt x="67" y="135"/>
                    <a:pt x="66" y="134"/>
                    <a:pt x="66" y="134"/>
                  </a:cubicBezTo>
                  <a:cubicBezTo>
                    <a:pt x="27" y="105"/>
                    <a:pt x="65" y="78"/>
                    <a:pt x="93" y="58"/>
                  </a:cubicBezTo>
                  <a:cubicBezTo>
                    <a:pt x="107" y="49"/>
                    <a:pt x="117" y="43"/>
                    <a:pt x="134" y="39"/>
                  </a:cubicBezTo>
                  <a:cubicBezTo>
                    <a:pt x="145" y="37"/>
                    <a:pt x="173" y="32"/>
                    <a:pt x="179" y="21"/>
                  </a:cubicBezTo>
                  <a:cubicBezTo>
                    <a:pt x="189" y="0"/>
                    <a:pt x="145" y="17"/>
                    <a:pt x="140" y="19"/>
                  </a:cubicBezTo>
                  <a:cubicBezTo>
                    <a:pt x="122" y="27"/>
                    <a:pt x="111" y="24"/>
                    <a:pt x="94" y="28"/>
                  </a:cubicBezTo>
                  <a:cubicBezTo>
                    <a:pt x="84" y="31"/>
                    <a:pt x="79" y="38"/>
                    <a:pt x="70" y="42"/>
                  </a:cubicBezTo>
                  <a:cubicBezTo>
                    <a:pt x="66" y="44"/>
                    <a:pt x="52" y="45"/>
                    <a:pt x="49" y="47"/>
                  </a:cubicBezTo>
                  <a:cubicBezTo>
                    <a:pt x="44" y="52"/>
                    <a:pt x="30" y="80"/>
                    <a:pt x="35" y="85"/>
                  </a:cubicBezTo>
                  <a:cubicBezTo>
                    <a:pt x="21" y="87"/>
                    <a:pt x="22" y="96"/>
                    <a:pt x="15" y="103"/>
                  </a:cubicBezTo>
                  <a:cubicBezTo>
                    <a:pt x="0" y="120"/>
                    <a:pt x="17" y="115"/>
                    <a:pt x="25" y="12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1" name="Freeform 71"/>
            <p:cNvSpPr>
              <a:spLocks noEditPoints="1"/>
            </p:cNvSpPr>
            <p:nvPr/>
          </p:nvSpPr>
          <p:spPr bwMode="auto">
            <a:xfrm>
              <a:off x="2382" y="306"/>
              <a:ext cx="3611" cy="2401"/>
            </a:xfrm>
            <a:custGeom>
              <a:avLst/>
              <a:gdLst>
                <a:gd name="T0" fmla="*/ 1825 w 2037"/>
                <a:gd name="T1" fmla="*/ 156 h 1353"/>
                <a:gd name="T2" fmla="*/ 1655 w 2037"/>
                <a:gd name="T3" fmla="*/ 121 h 1353"/>
                <a:gd name="T4" fmla="*/ 1569 w 2037"/>
                <a:gd name="T5" fmla="*/ 96 h 1353"/>
                <a:gd name="T6" fmla="*/ 1316 w 2037"/>
                <a:gd name="T7" fmla="*/ 89 h 1353"/>
                <a:gd name="T8" fmla="*/ 1188 w 2037"/>
                <a:gd name="T9" fmla="*/ 5 h 1353"/>
                <a:gd name="T10" fmla="*/ 964 w 2037"/>
                <a:gd name="T11" fmla="*/ 109 h 1353"/>
                <a:gd name="T12" fmla="*/ 881 w 2037"/>
                <a:gd name="T13" fmla="*/ 134 h 1353"/>
                <a:gd name="T14" fmla="*/ 844 w 2037"/>
                <a:gd name="T15" fmla="*/ 175 h 1353"/>
                <a:gd name="T16" fmla="*/ 677 w 2037"/>
                <a:gd name="T17" fmla="*/ 176 h 1353"/>
                <a:gd name="T18" fmla="*/ 531 w 2037"/>
                <a:gd name="T19" fmla="*/ 249 h 1353"/>
                <a:gd name="T20" fmla="*/ 489 w 2037"/>
                <a:gd name="T21" fmla="*/ 157 h 1353"/>
                <a:gd name="T22" fmla="*/ 386 w 2037"/>
                <a:gd name="T23" fmla="*/ 140 h 1353"/>
                <a:gd name="T24" fmla="*/ 344 w 2037"/>
                <a:gd name="T25" fmla="*/ 164 h 1353"/>
                <a:gd name="T26" fmla="*/ 221 w 2037"/>
                <a:gd name="T27" fmla="*/ 321 h 1353"/>
                <a:gd name="T28" fmla="*/ 350 w 2037"/>
                <a:gd name="T29" fmla="*/ 319 h 1353"/>
                <a:gd name="T30" fmla="*/ 456 w 2037"/>
                <a:gd name="T31" fmla="*/ 312 h 1353"/>
                <a:gd name="T32" fmla="*/ 384 w 2037"/>
                <a:gd name="T33" fmla="*/ 345 h 1353"/>
                <a:gd name="T34" fmla="*/ 293 w 2037"/>
                <a:gd name="T35" fmla="*/ 380 h 1353"/>
                <a:gd name="T36" fmla="*/ 249 w 2037"/>
                <a:gd name="T37" fmla="*/ 371 h 1353"/>
                <a:gd name="T38" fmla="*/ 159 w 2037"/>
                <a:gd name="T39" fmla="*/ 464 h 1353"/>
                <a:gd name="T40" fmla="*/ 105 w 2037"/>
                <a:gd name="T41" fmla="*/ 534 h 1353"/>
                <a:gd name="T42" fmla="*/ 181 w 2037"/>
                <a:gd name="T43" fmla="*/ 562 h 1353"/>
                <a:gd name="T44" fmla="*/ 315 w 2037"/>
                <a:gd name="T45" fmla="*/ 568 h 1353"/>
                <a:gd name="T46" fmla="*/ 312 w 2037"/>
                <a:gd name="T47" fmla="*/ 550 h 1353"/>
                <a:gd name="T48" fmla="*/ 397 w 2037"/>
                <a:gd name="T49" fmla="*/ 608 h 1353"/>
                <a:gd name="T50" fmla="*/ 403 w 2037"/>
                <a:gd name="T51" fmla="*/ 575 h 1353"/>
                <a:gd name="T52" fmla="*/ 522 w 2037"/>
                <a:gd name="T53" fmla="*/ 508 h 1353"/>
                <a:gd name="T54" fmla="*/ 579 w 2037"/>
                <a:gd name="T55" fmla="*/ 556 h 1353"/>
                <a:gd name="T56" fmla="*/ 479 w 2037"/>
                <a:gd name="T57" fmla="*/ 613 h 1353"/>
                <a:gd name="T58" fmla="*/ 437 w 2037"/>
                <a:gd name="T59" fmla="*/ 673 h 1353"/>
                <a:gd name="T60" fmla="*/ 296 w 2037"/>
                <a:gd name="T61" fmla="*/ 649 h 1353"/>
                <a:gd name="T62" fmla="*/ 109 w 2037"/>
                <a:gd name="T63" fmla="*/ 628 h 1353"/>
                <a:gd name="T64" fmla="*/ 18 w 2037"/>
                <a:gd name="T65" fmla="*/ 747 h 1353"/>
                <a:gd name="T66" fmla="*/ 54 w 2037"/>
                <a:gd name="T67" fmla="*/ 925 h 1353"/>
                <a:gd name="T68" fmla="*/ 258 w 2037"/>
                <a:gd name="T69" fmla="*/ 947 h 1353"/>
                <a:gd name="T70" fmla="*/ 289 w 2037"/>
                <a:gd name="T71" fmla="*/ 1135 h 1353"/>
                <a:gd name="T72" fmla="*/ 370 w 2037"/>
                <a:gd name="T73" fmla="*/ 1350 h 1353"/>
                <a:gd name="T74" fmla="*/ 515 w 2037"/>
                <a:gd name="T75" fmla="*/ 1239 h 1353"/>
                <a:gd name="T76" fmla="*/ 551 w 2037"/>
                <a:gd name="T77" fmla="*/ 1041 h 1353"/>
                <a:gd name="T78" fmla="*/ 652 w 2037"/>
                <a:gd name="T79" fmla="*/ 879 h 1353"/>
                <a:gd name="T80" fmla="*/ 483 w 2037"/>
                <a:gd name="T81" fmla="*/ 685 h 1353"/>
                <a:gd name="T82" fmla="*/ 612 w 2037"/>
                <a:gd name="T83" fmla="*/ 866 h 1353"/>
                <a:gd name="T84" fmla="*/ 743 w 2037"/>
                <a:gd name="T85" fmla="*/ 749 h 1353"/>
                <a:gd name="T86" fmla="*/ 777 w 2037"/>
                <a:gd name="T87" fmla="*/ 739 h 1353"/>
                <a:gd name="T88" fmla="*/ 894 w 2037"/>
                <a:gd name="T89" fmla="*/ 836 h 1353"/>
                <a:gd name="T90" fmla="*/ 1017 w 2037"/>
                <a:gd name="T91" fmla="*/ 776 h 1353"/>
                <a:gd name="T92" fmla="*/ 1151 w 2037"/>
                <a:gd name="T93" fmla="*/ 852 h 1353"/>
                <a:gd name="T94" fmla="*/ 1241 w 2037"/>
                <a:gd name="T95" fmla="*/ 872 h 1353"/>
                <a:gd name="T96" fmla="*/ 1339 w 2037"/>
                <a:gd name="T97" fmla="*/ 738 h 1353"/>
                <a:gd name="T98" fmla="*/ 1341 w 2037"/>
                <a:gd name="T99" fmla="*/ 628 h 1353"/>
                <a:gd name="T100" fmla="*/ 1415 w 2037"/>
                <a:gd name="T101" fmla="*/ 602 h 1353"/>
                <a:gd name="T102" fmla="*/ 1517 w 2037"/>
                <a:gd name="T103" fmla="*/ 510 h 1353"/>
                <a:gd name="T104" fmla="*/ 1528 w 2037"/>
                <a:gd name="T105" fmla="*/ 359 h 1353"/>
                <a:gd name="T106" fmla="*/ 1708 w 2037"/>
                <a:gd name="T107" fmla="*/ 289 h 1353"/>
                <a:gd name="T108" fmla="*/ 1714 w 2037"/>
                <a:gd name="T109" fmla="*/ 433 h 1353"/>
                <a:gd name="T110" fmla="*/ 1813 w 2037"/>
                <a:gd name="T111" fmla="*/ 309 h 1353"/>
                <a:gd name="T112" fmla="*/ 1939 w 2037"/>
                <a:gd name="T113" fmla="*/ 229 h 1353"/>
                <a:gd name="T114" fmla="*/ 683 w 2037"/>
                <a:gd name="T115" fmla="*/ 573 h 1353"/>
                <a:gd name="T116" fmla="*/ 700 w 2037"/>
                <a:gd name="T117" fmla="*/ 506 h 1353"/>
                <a:gd name="T118" fmla="*/ 776 w 2037"/>
                <a:gd name="T119" fmla="*/ 627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37" h="1353">
                  <a:moveTo>
                    <a:pt x="1961" y="184"/>
                  </a:moveTo>
                  <a:cubicBezTo>
                    <a:pt x="1958" y="168"/>
                    <a:pt x="1948" y="174"/>
                    <a:pt x="1937" y="169"/>
                  </a:cubicBezTo>
                  <a:cubicBezTo>
                    <a:pt x="1933" y="167"/>
                    <a:pt x="1925" y="158"/>
                    <a:pt x="1922" y="157"/>
                  </a:cubicBezTo>
                  <a:cubicBezTo>
                    <a:pt x="1917" y="156"/>
                    <a:pt x="1913" y="161"/>
                    <a:pt x="1907" y="159"/>
                  </a:cubicBezTo>
                  <a:cubicBezTo>
                    <a:pt x="1886" y="152"/>
                    <a:pt x="1868" y="142"/>
                    <a:pt x="1843" y="154"/>
                  </a:cubicBezTo>
                  <a:cubicBezTo>
                    <a:pt x="1857" y="168"/>
                    <a:pt x="1840" y="168"/>
                    <a:pt x="1832" y="166"/>
                  </a:cubicBezTo>
                  <a:cubicBezTo>
                    <a:pt x="1826" y="165"/>
                    <a:pt x="1836" y="155"/>
                    <a:pt x="1825" y="156"/>
                  </a:cubicBezTo>
                  <a:cubicBezTo>
                    <a:pt x="1818" y="157"/>
                    <a:pt x="1813" y="154"/>
                    <a:pt x="1807" y="152"/>
                  </a:cubicBezTo>
                  <a:cubicBezTo>
                    <a:pt x="1799" y="151"/>
                    <a:pt x="1799" y="157"/>
                    <a:pt x="1793" y="157"/>
                  </a:cubicBezTo>
                  <a:cubicBezTo>
                    <a:pt x="1786" y="157"/>
                    <a:pt x="1780" y="153"/>
                    <a:pt x="1775" y="153"/>
                  </a:cubicBezTo>
                  <a:cubicBezTo>
                    <a:pt x="1763" y="153"/>
                    <a:pt x="1752" y="152"/>
                    <a:pt x="1741" y="153"/>
                  </a:cubicBezTo>
                  <a:cubicBezTo>
                    <a:pt x="1742" y="129"/>
                    <a:pt x="1716" y="126"/>
                    <a:pt x="1696" y="129"/>
                  </a:cubicBezTo>
                  <a:cubicBezTo>
                    <a:pt x="1687" y="130"/>
                    <a:pt x="1673" y="133"/>
                    <a:pt x="1665" y="131"/>
                  </a:cubicBezTo>
                  <a:cubicBezTo>
                    <a:pt x="1657" y="128"/>
                    <a:pt x="1660" y="125"/>
                    <a:pt x="1655" y="121"/>
                  </a:cubicBezTo>
                  <a:cubicBezTo>
                    <a:pt x="1654" y="118"/>
                    <a:pt x="1653" y="115"/>
                    <a:pt x="1653" y="112"/>
                  </a:cubicBezTo>
                  <a:cubicBezTo>
                    <a:pt x="1650" y="112"/>
                    <a:pt x="1647" y="112"/>
                    <a:pt x="1644" y="112"/>
                  </a:cubicBezTo>
                  <a:cubicBezTo>
                    <a:pt x="1638" y="108"/>
                    <a:pt x="1624" y="103"/>
                    <a:pt x="1618" y="102"/>
                  </a:cubicBezTo>
                  <a:cubicBezTo>
                    <a:pt x="1611" y="100"/>
                    <a:pt x="1590" y="102"/>
                    <a:pt x="1588" y="100"/>
                  </a:cubicBezTo>
                  <a:cubicBezTo>
                    <a:pt x="1585" y="97"/>
                    <a:pt x="1581" y="96"/>
                    <a:pt x="1578" y="95"/>
                  </a:cubicBezTo>
                  <a:cubicBezTo>
                    <a:pt x="1574" y="80"/>
                    <a:pt x="1555" y="81"/>
                    <a:pt x="1546" y="93"/>
                  </a:cubicBezTo>
                  <a:cubicBezTo>
                    <a:pt x="1553" y="92"/>
                    <a:pt x="1561" y="95"/>
                    <a:pt x="1569" y="96"/>
                  </a:cubicBezTo>
                  <a:cubicBezTo>
                    <a:pt x="1558" y="100"/>
                    <a:pt x="1549" y="113"/>
                    <a:pt x="1543" y="121"/>
                  </a:cubicBezTo>
                  <a:cubicBezTo>
                    <a:pt x="1539" y="126"/>
                    <a:pt x="1493" y="129"/>
                    <a:pt x="1486" y="128"/>
                  </a:cubicBezTo>
                  <a:cubicBezTo>
                    <a:pt x="1475" y="125"/>
                    <a:pt x="1477" y="117"/>
                    <a:pt x="1464" y="119"/>
                  </a:cubicBezTo>
                  <a:cubicBezTo>
                    <a:pt x="1458" y="120"/>
                    <a:pt x="1453" y="136"/>
                    <a:pt x="1443" y="133"/>
                  </a:cubicBezTo>
                  <a:cubicBezTo>
                    <a:pt x="1420" y="125"/>
                    <a:pt x="1449" y="92"/>
                    <a:pt x="1431" y="88"/>
                  </a:cubicBezTo>
                  <a:cubicBezTo>
                    <a:pt x="1417" y="84"/>
                    <a:pt x="1375" y="66"/>
                    <a:pt x="1379" y="96"/>
                  </a:cubicBezTo>
                  <a:cubicBezTo>
                    <a:pt x="1360" y="80"/>
                    <a:pt x="1334" y="103"/>
                    <a:pt x="1316" y="89"/>
                  </a:cubicBezTo>
                  <a:cubicBezTo>
                    <a:pt x="1302" y="79"/>
                    <a:pt x="1263" y="87"/>
                    <a:pt x="1260" y="68"/>
                  </a:cubicBezTo>
                  <a:cubicBezTo>
                    <a:pt x="1251" y="81"/>
                    <a:pt x="1238" y="84"/>
                    <a:pt x="1226" y="93"/>
                  </a:cubicBezTo>
                  <a:cubicBezTo>
                    <a:pt x="1221" y="68"/>
                    <a:pt x="1270" y="68"/>
                    <a:pt x="1281" y="50"/>
                  </a:cubicBezTo>
                  <a:cubicBezTo>
                    <a:pt x="1290" y="35"/>
                    <a:pt x="1282" y="32"/>
                    <a:pt x="1271" y="26"/>
                  </a:cubicBezTo>
                  <a:cubicBezTo>
                    <a:pt x="1260" y="21"/>
                    <a:pt x="1243" y="15"/>
                    <a:pt x="1231" y="21"/>
                  </a:cubicBezTo>
                  <a:cubicBezTo>
                    <a:pt x="1218" y="28"/>
                    <a:pt x="1213" y="6"/>
                    <a:pt x="1204" y="6"/>
                  </a:cubicBezTo>
                  <a:cubicBezTo>
                    <a:pt x="1197" y="7"/>
                    <a:pt x="1195" y="0"/>
                    <a:pt x="1188" y="5"/>
                  </a:cubicBezTo>
                  <a:cubicBezTo>
                    <a:pt x="1183" y="9"/>
                    <a:pt x="1179" y="10"/>
                    <a:pt x="1173" y="11"/>
                  </a:cubicBezTo>
                  <a:cubicBezTo>
                    <a:pt x="1168" y="11"/>
                    <a:pt x="1113" y="59"/>
                    <a:pt x="1114" y="29"/>
                  </a:cubicBezTo>
                  <a:cubicBezTo>
                    <a:pt x="1102" y="40"/>
                    <a:pt x="1081" y="36"/>
                    <a:pt x="1065" y="40"/>
                  </a:cubicBezTo>
                  <a:cubicBezTo>
                    <a:pt x="1057" y="43"/>
                    <a:pt x="1051" y="48"/>
                    <a:pt x="1044" y="49"/>
                  </a:cubicBezTo>
                  <a:cubicBezTo>
                    <a:pt x="1028" y="52"/>
                    <a:pt x="1033" y="54"/>
                    <a:pt x="1024" y="65"/>
                  </a:cubicBezTo>
                  <a:cubicBezTo>
                    <a:pt x="1008" y="83"/>
                    <a:pt x="1002" y="71"/>
                    <a:pt x="982" y="76"/>
                  </a:cubicBezTo>
                  <a:cubicBezTo>
                    <a:pt x="968" y="79"/>
                    <a:pt x="950" y="94"/>
                    <a:pt x="964" y="109"/>
                  </a:cubicBezTo>
                  <a:cubicBezTo>
                    <a:pt x="945" y="121"/>
                    <a:pt x="931" y="93"/>
                    <a:pt x="914" y="122"/>
                  </a:cubicBezTo>
                  <a:cubicBezTo>
                    <a:pt x="912" y="114"/>
                    <a:pt x="910" y="107"/>
                    <a:pt x="906" y="100"/>
                  </a:cubicBezTo>
                  <a:cubicBezTo>
                    <a:pt x="904" y="111"/>
                    <a:pt x="892" y="114"/>
                    <a:pt x="882" y="117"/>
                  </a:cubicBezTo>
                  <a:cubicBezTo>
                    <a:pt x="901" y="126"/>
                    <a:pt x="891" y="133"/>
                    <a:pt x="892" y="149"/>
                  </a:cubicBezTo>
                  <a:cubicBezTo>
                    <a:pt x="893" y="156"/>
                    <a:pt x="906" y="191"/>
                    <a:pt x="886" y="177"/>
                  </a:cubicBezTo>
                  <a:cubicBezTo>
                    <a:pt x="889" y="180"/>
                    <a:pt x="880" y="156"/>
                    <a:pt x="880" y="158"/>
                  </a:cubicBezTo>
                  <a:cubicBezTo>
                    <a:pt x="879" y="149"/>
                    <a:pt x="881" y="142"/>
                    <a:pt x="881" y="134"/>
                  </a:cubicBezTo>
                  <a:cubicBezTo>
                    <a:pt x="880" y="125"/>
                    <a:pt x="872" y="124"/>
                    <a:pt x="875" y="115"/>
                  </a:cubicBezTo>
                  <a:cubicBezTo>
                    <a:pt x="878" y="107"/>
                    <a:pt x="881" y="104"/>
                    <a:pt x="876" y="96"/>
                  </a:cubicBezTo>
                  <a:cubicBezTo>
                    <a:pt x="874" y="98"/>
                    <a:pt x="871" y="99"/>
                    <a:pt x="869" y="100"/>
                  </a:cubicBezTo>
                  <a:cubicBezTo>
                    <a:pt x="866" y="98"/>
                    <a:pt x="863" y="95"/>
                    <a:pt x="860" y="93"/>
                  </a:cubicBezTo>
                  <a:cubicBezTo>
                    <a:pt x="857" y="96"/>
                    <a:pt x="856" y="99"/>
                    <a:pt x="855" y="102"/>
                  </a:cubicBezTo>
                  <a:cubicBezTo>
                    <a:pt x="844" y="104"/>
                    <a:pt x="834" y="105"/>
                    <a:pt x="828" y="119"/>
                  </a:cubicBezTo>
                  <a:cubicBezTo>
                    <a:pt x="815" y="150"/>
                    <a:pt x="835" y="148"/>
                    <a:pt x="844" y="175"/>
                  </a:cubicBezTo>
                  <a:cubicBezTo>
                    <a:pt x="822" y="180"/>
                    <a:pt x="761" y="128"/>
                    <a:pt x="763" y="174"/>
                  </a:cubicBezTo>
                  <a:cubicBezTo>
                    <a:pt x="763" y="187"/>
                    <a:pt x="744" y="171"/>
                    <a:pt x="744" y="171"/>
                  </a:cubicBezTo>
                  <a:cubicBezTo>
                    <a:pt x="736" y="172"/>
                    <a:pt x="727" y="179"/>
                    <a:pt x="722" y="179"/>
                  </a:cubicBezTo>
                  <a:cubicBezTo>
                    <a:pt x="716" y="177"/>
                    <a:pt x="715" y="176"/>
                    <a:pt x="709" y="180"/>
                  </a:cubicBezTo>
                  <a:cubicBezTo>
                    <a:pt x="699" y="186"/>
                    <a:pt x="706" y="176"/>
                    <a:pt x="697" y="175"/>
                  </a:cubicBezTo>
                  <a:cubicBezTo>
                    <a:pt x="692" y="175"/>
                    <a:pt x="692" y="166"/>
                    <a:pt x="686" y="171"/>
                  </a:cubicBezTo>
                  <a:cubicBezTo>
                    <a:pt x="682" y="174"/>
                    <a:pt x="681" y="177"/>
                    <a:pt x="677" y="176"/>
                  </a:cubicBezTo>
                  <a:cubicBezTo>
                    <a:pt x="663" y="173"/>
                    <a:pt x="665" y="182"/>
                    <a:pt x="655" y="188"/>
                  </a:cubicBezTo>
                  <a:cubicBezTo>
                    <a:pt x="657" y="187"/>
                    <a:pt x="627" y="203"/>
                    <a:pt x="632" y="203"/>
                  </a:cubicBezTo>
                  <a:cubicBezTo>
                    <a:pt x="606" y="204"/>
                    <a:pt x="624" y="165"/>
                    <a:pt x="600" y="180"/>
                  </a:cubicBezTo>
                  <a:cubicBezTo>
                    <a:pt x="598" y="182"/>
                    <a:pt x="597" y="201"/>
                    <a:pt x="599" y="205"/>
                  </a:cubicBezTo>
                  <a:cubicBezTo>
                    <a:pt x="605" y="215"/>
                    <a:pt x="586" y="217"/>
                    <a:pt x="580" y="216"/>
                  </a:cubicBezTo>
                  <a:cubicBezTo>
                    <a:pt x="561" y="211"/>
                    <a:pt x="559" y="253"/>
                    <a:pt x="531" y="235"/>
                  </a:cubicBezTo>
                  <a:cubicBezTo>
                    <a:pt x="532" y="239"/>
                    <a:pt x="530" y="244"/>
                    <a:pt x="531" y="249"/>
                  </a:cubicBezTo>
                  <a:cubicBezTo>
                    <a:pt x="507" y="243"/>
                    <a:pt x="520" y="221"/>
                    <a:pt x="503" y="212"/>
                  </a:cubicBezTo>
                  <a:cubicBezTo>
                    <a:pt x="517" y="217"/>
                    <a:pt x="548" y="225"/>
                    <a:pt x="560" y="217"/>
                  </a:cubicBezTo>
                  <a:cubicBezTo>
                    <a:pt x="568" y="211"/>
                    <a:pt x="573" y="204"/>
                    <a:pt x="566" y="196"/>
                  </a:cubicBezTo>
                  <a:cubicBezTo>
                    <a:pt x="563" y="192"/>
                    <a:pt x="560" y="192"/>
                    <a:pt x="556" y="189"/>
                  </a:cubicBezTo>
                  <a:cubicBezTo>
                    <a:pt x="554" y="186"/>
                    <a:pt x="553" y="183"/>
                    <a:pt x="551" y="179"/>
                  </a:cubicBezTo>
                  <a:cubicBezTo>
                    <a:pt x="548" y="181"/>
                    <a:pt x="544" y="182"/>
                    <a:pt x="541" y="183"/>
                  </a:cubicBezTo>
                  <a:cubicBezTo>
                    <a:pt x="525" y="175"/>
                    <a:pt x="505" y="166"/>
                    <a:pt x="489" y="157"/>
                  </a:cubicBezTo>
                  <a:cubicBezTo>
                    <a:pt x="479" y="150"/>
                    <a:pt x="434" y="167"/>
                    <a:pt x="462" y="141"/>
                  </a:cubicBezTo>
                  <a:cubicBezTo>
                    <a:pt x="448" y="142"/>
                    <a:pt x="437" y="126"/>
                    <a:pt x="430" y="145"/>
                  </a:cubicBezTo>
                  <a:cubicBezTo>
                    <a:pt x="430" y="141"/>
                    <a:pt x="429" y="137"/>
                    <a:pt x="429" y="133"/>
                  </a:cubicBezTo>
                  <a:cubicBezTo>
                    <a:pt x="425" y="138"/>
                    <a:pt x="420" y="141"/>
                    <a:pt x="416" y="146"/>
                  </a:cubicBezTo>
                  <a:cubicBezTo>
                    <a:pt x="418" y="143"/>
                    <a:pt x="420" y="139"/>
                    <a:pt x="423" y="136"/>
                  </a:cubicBezTo>
                  <a:cubicBezTo>
                    <a:pt x="415" y="135"/>
                    <a:pt x="410" y="137"/>
                    <a:pt x="404" y="142"/>
                  </a:cubicBezTo>
                  <a:cubicBezTo>
                    <a:pt x="402" y="143"/>
                    <a:pt x="392" y="139"/>
                    <a:pt x="386" y="140"/>
                  </a:cubicBezTo>
                  <a:cubicBezTo>
                    <a:pt x="388" y="141"/>
                    <a:pt x="389" y="142"/>
                    <a:pt x="391" y="144"/>
                  </a:cubicBezTo>
                  <a:cubicBezTo>
                    <a:pt x="384" y="147"/>
                    <a:pt x="383" y="148"/>
                    <a:pt x="377" y="153"/>
                  </a:cubicBezTo>
                  <a:cubicBezTo>
                    <a:pt x="377" y="151"/>
                    <a:pt x="377" y="149"/>
                    <a:pt x="377" y="147"/>
                  </a:cubicBezTo>
                  <a:cubicBezTo>
                    <a:pt x="369" y="152"/>
                    <a:pt x="369" y="148"/>
                    <a:pt x="365" y="156"/>
                  </a:cubicBezTo>
                  <a:cubicBezTo>
                    <a:pt x="365" y="154"/>
                    <a:pt x="365" y="153"/>
                    <a:pt x="365" y="152"/>
                  </a:cubicBezTo>
                  <a:cubicBezTo>
                    <a:pt x="352" y="158"/>
                    <a:pt x="344" y="156"/>
                    <a:pt x="335" y="167"/>
                  </a:cubicBezTo>
                  <a:cubicBezTo>
                    <a:pt x="338" y="166"/>
                    <a:pt x="341" y="165"/>
                    <a:pt x="344" y="164"/>
                  </a:cubicBezTo>
                  <a:cubicBezTo>
                    <a:pt x="341" y="171"/>
                    <a:pt x="335" y="175"/>
                    <a:pt x="329" y="175"/>
                  </a:cubicBezTo>
                  <a:cubicBezTo>
                    <a:pt x="325" y="182"/>
                    <a:pt x="323" y="190"/>
                    <a:pt x="317" y="195"/>
                  </a:cubicBezTo>
                  <a:cubicBezTo>
                    <a:pt x="309" y="201"/>
                    <a:pt x="295" y="204"/>
                    <a:pt x="295" y="215"/>
                  </a:cubicBezTo>
                  <a:cubicBezTo>
                    <a:pt x="295" y="233"/>
                    <a:pt x="268" y="247"/>
                    <a:pt x="255" y="256"/>
                  </a:cubicBezTo>
                  <a:cubicBezTo>
                    <a:pt x="257" y="257"/>
                    <a:pt x="260" y="257"/>
                    <a:pt x="263" y="258"/>
                  </a:cubicBezTo>
                  <a:cubicBezTo>
                    <a:pt x="245" y="260"/>
                    <a:pt x="196" y="302"/>
                    <a:pt x="230" y="312"/>
                  </a:cubicBezTo>
                  <a:cubicBezTo>
                    <a:pt x="227" y="314"/>
                    <a:pt x="224" y="319"/>
                    <a:pt x="221" y="321"/>
                  </a:cubicBezTo>
                  <a:cubicBezTo>
                    <a:pt x="234" y="319"/>
                    <a:pt x="233" y="325"/>
                    <a:pt x="221" y="330"/>
                  </a:cubicBezTo>
                  <a:cubicBezTo>
                    <a:pt x="235" y="342"/>
                    <a:pt x="264" y="337"/>
                    <a:pt x="271" y="319"/>
                  </a:cubicBezTo>
                  <a:cubicBezTo>
                    <a:pt x="274" y="322"/>
                    <a:pt x="276" y="326"/>
                    <a:pt x="279" y="329"/>
                  </a:cubicBezTo>
                  <a:cubicBezTo>
                    <a:pt x="277" y="328"/>
                    <a:pt x="287" y="346"/>
                    <a:pt x="287" y="346"/>
                  </a:cubicBezTo>
                  <a:cubicBezTo>
                    <a:pt x="289" y="361"/>
                    <a:pt x="290" y="368"/>
                    <a:pt x="299" y="383"/>
                  </a:cubicBezTo>
                  <a:cubicBezTo>
                    <a:pt x="319" y="372"/>
                    <a:pt x="329" y="363"/>
                    <a:pt x="330" y="343"/>
                  </a:cubicBezTo>
                  <a:cubicBezTo>
                    <a:pt x="331" y="329"/>
                    <a:pt x="346" y="331"/>
                    <a:pt x="350" y="319"/>
                  </a:cubicBezTo>
                  <a:cubicBezTo>
                    <a:pt x="354" y="306"/>
                    <a:pt x="339" y="305"/>
                    <a:pt x="338" y="294"/>
                  </a:cubicBezTo>
                  <a:cubicBezTo>
                    <a:pt x="336" y="268"/>
                    <a:pt x="358" y="263"/>
                    <a:pt x="375" y="248"/>
                  </a:cubicBezTo>
                  <a:cubicBezTo>
                    <a:pt x="385" y="240"/>
                    <a:pt x="373" y="234"/>
                    <a:pt x="390" y="226"/>
                  </a:cubicBezTo>
                  <a:cubicBezTo>
                    <a:pt x="405" y="220"/>
                    <a:pt x="409" y="221"/>
                    <a:pt x="421" y="233"/>
                  </a:cubicBezTo>
                  <a:cubicBezTo>
                    <a:pt x="407" y="238"/>
                    <a:pt x="353" y="277"/>
                    <a:pt x="381" y="288"/>
                  </a:cubicBezTo>
                  <a:cubicBezTo>
                    <a:pt x="358" y="300"/>
                    <a:pt x="398" y="313"/>
                    <a:pt x="407" y="312"/>
                  </a:cubicBezTo>
                  <a:cubicBezTo>
                    <a:pt x="430" y="310"/>
                    <a:pt x="438" y="293"/>
                    <a:pt x="456" y="312"/>
                  </a:cubicBezTo>
                  <a:cubicBezTo>
                    <a:pt x="438" y="329"/>
                    <a:pt x="410" y="306"/>
                    <a:pt x="397" y="330"/>
                  </a:cubicBezTo>
                  <a:cubicBezTo>
                    <a:pt x="415" y="337"/>
                    <a:pt x="400" y="359"/>
                    <a:pt x="390" y="344"/>
                  </a:cubicBezTo>
                  <a:cubicBezTo>
                    <a:pt x="390" y="342"/>
                    <a:pt x="391" y="341"/>
                    <a:pt x="392" y="340"/>
                  </a:cubicBezTo>
                  <a:cubicBezTo>
                    <a:pt x="392" y="336"/>
                    <a:pt x="397" y="335"/>
                    <a:pt x="391" y="332"/>
                  </a:cubicBezTo>
                  <a:cubicBezTo>
                    <a:pt x="388" y="337"/>
                    <a:pt x="390" y="335"/>
                    <a:pt x="390" y="340"/>
                  </a:cubicBezTo>
                  <a:cubicBezTo>
                    <a:pt x="387" y="341"/>
                    <a:pt x="385" y="342"/>
                    <a:pt x="382" y="342"/>
                  </a:cubicBezTo>
                  <a:cubicBezTo>
                    <a:pt x="383" y="343"/>
                    <a:pt x="384" y="344"/>
                    <a:pt x="384" y="345"/>
                  </a:cubicBezTo>
                  <a:cubicBezTo>
                    <a:pt x="375" y="357"/>
                    <a:pt x="363" y="389"/>
                    <a:pt x="365" y="393"/>
                  </a:cubicBezTo>
                  <a:cubicBezTo>
                    <a:pt x="361" y="393"/>
                    <a:pt x="354" y="394"/>
                    <a:pt x="350" y="393"/>
                  </a:cubicBezTo>
                  <a:cubicBezTo>
                    <a:pt x="351" y="390"/>
                    <a:pt x="353" y="388"/>
                    <a:pt x="354" y="386"/>
                  </a:cubicBezTo>
                  <a:cubicBezTo>
                    <a:pt x="340" y="380"/>
                    <a:pt x="336" y="392"/>
                    <a:pt x="324" y="396"/>
                  </a:cubicBezTo>
                  <a:cubicBezTo>
                    <a:pt x="315" y="399"/>
                    <a:pt x="301" y="400"/>
                    <a:pt x="302" y="391"/>
                  </a:cubicBezTo>
                  <a:cubicBezTo>
                    <a:pt x="297" y="390"/>
                    <a:pt x="292" y="391"/>
                    <a:pt x="287" y="394"/>
                  </a:cubicBezTo>
                  <a:cubicBezTo>
                    <a:pt x="291" y="390"/>
                    <a:pt x="294" y="385"/>
                    <a:pt x="293" y="380"/>
                  </a:cubicBezTo>
                  <a:cubicBezTo>
                    <a:pt x="288" y="368"/>
                    <a:pt x="271" y="383"/>
                    <a:pt x="285" y="390"/>
                  </a:cubicBezTo>
                  <a:cubicBezTo>
                    <a:pt x="284" y="392"/>
                    <a:pt x="282" y="393"/>
                    <a:pt x="281" y="395"/>
                  </a:cubicBezTo>
                  <a:cubicBezTo>
                    <a:pt x="281" y="396"/>
                    <a:pt x="282" y="397"/>
                    <a:pt x="283" y="396"/>
                  </a:cubicBezTo>
                  <a:cubicBezTo>
                    <a:pt x="281" y="398"/>
                    <a:pt x="280" y="399"/>
                    <a:pt x="278" y="400"/>
                  </a:cubicBezTo>
                  <a:cubicBezTo>
                    <a:pt x="268" y="393"/>
                    <a:pt x="255" y="375"/>
                    <a:pt x="276" y="366"/>
                  </a:cubicBezTo>
                  <a:cubicBezTo>
                    <a:pt x="269" y="361"/>
                    <a:pt x="270" y="352"/>
                    <a:pt x="274" y="344"/>
                  </a:cubicBezTo>
                  <a:cubicBezTo>
                    <a:pt x="267" y="352"/>
                    <a:pt x="244" y="357"/>
                    <a:pt x="249" y="371"/>
                  </a:cubicBezTo>
                  <a:cubicBezTo>
                    <a:pt x="251" y="379"/>
                    <a:pt x="252" y="386"/>
                    <a:pt x="254" y="393"/>
                  </a:cubicBezTo>
                  <a:cubicBezTo>
                    <a:pt x="258" y="407"/>
                    <a:pt x="248" y="401"/>
                    <a:pt x="242" y="403"/>
                  </a:cubicBezTo>
                  <a:cubicBezTo>
                    <a:pt x="229" y="409"/>
                    <a:pt x="226" y="408"/>
                    <a:pt x="218" y="417"/>
                  </a:cubicBezTo>
                  <a:cubicBezTo>
                    <a:pt x="207" y="430"/>
                    <a:pt x="209" y="439"/>
                    <a:pt x="187" y="437"/>
                  </a:cubicBezTo>
                  <a:cubicBezTo>
                    <a:pt x="193" y="460"/>
                    <a:pt x="172" y="447"/>
                    <a:pt x="168" y="463"/>
                  </a:cubicBezTo>
                  <a:cubicBezTo>
                    <a:pt x="164" y="459"/>
                    <a:pt x="157" y="458"/>
                    <a:pt x="153" y="454"/>
                  </a:cubicBezTo>
                  <a:cubicBezTo>
                    <a:pt x="155" y="457"/>
                    <a:pt x="155" y="460"/>
                    <a:pt x="159" y="464"/>
                  </a:cubicBezTo>
                  <a:cubicBezTo>
                    <a:pt x="149" y="478"/>
                    <a:pt x="138" y="464"/>
                    <a:pt x="125" y="473"/>
                  </a:cubicBezTo>
                  <a:cubicBezTo>
                    <a:pt x="132" y="479"/>
                    <a:pt x="140" y="485"/>
                    <a:pt x="150" y="485"/>
                  </a:cubicBezTo>
                  <a:cubicBezTo>
                    <a:pt x="155" y="485"/>
                    <a:pt x="162" y="503"/>
                    <a:pt x="164" y="508"/>
                  </a:cubicBezTo>
                  <a:cubicBezTo>
                    <a:pt x="163" y="509"/>
                    <a:pt x="161" y="509"/>
                    <a:pt x="159" y="509"/>
                  </a:cubicBezTo>
                  <a:cubicBezTo>
                    <a:pt x="178" y="525"/>
                    <a:pt x="148" y="534"/>
                    <a:pt x="135" y="531"/>
                  </a:cubicBezTo>
                  <a:cubicBezTo>
                    <a:pt x="129" y="529"/>
                    <a:pt x="123" y="530"/>
                    <a:pt x="117" y="530"/>
                  </a:cubicBezTo>
                  <a:cubicBezTo>
                    <a:pt x="113" y="530"/>
                    <a:pt x="109" y="534"/>
                    <a:pt x="105" y="534"/>
                  </a:cubicBezTo>
                  <a:cubicBezTo>
                    <a:pt x="101" y="534"/>
                    <a:pt x="98" y="527"/>
                    <a:pt x="96" y="527"/>
                  </a:cubicBezTo>
                  <a:cubicBezTo>
                    <a:pt x="89" y="529"/>
                    <a:pt x="77" y="534"/>
                    <a:pt x="81" y="542"/>
                  </a:cubicBezTo>
                  <a:cubicBezTo>
                    <a:pt x="88" y="554"/>
                    <a:pt x="83" y="558"/>
                    <a:pt x="82" y="570"/>
                  </a:cubicBezTo>
                  <a:cubicBezTo>
                    <a:pt x="81" y="584"/>
                    <a:pt x="87" y="597"/>
                    <a:pt x="87" y="611"/>
                  </a:cubicBezTo>
                  <a:cubicBezTo>
                    <a:pt x="103" y="591"/>
                    <a:pt x="110" y="622"/>
                    <a:pt x="121" y="616"/>
                  </a:cubicBezTo>
                  <a:cubicBezTo>
                    <a:pt x="134" y="609"/>
                    <a:pt x="147" y="613"/>
                    <a:pt x="159" y="603"/>
                  </a:cubicBezTo>
                  <a:cubicBezTo>
                    <a:pt x="173" y="590"/>
                    <a:pt x="167" y="573"/>
                    <a:pt x="181" y="562"/>
                  </a:cubicBezTo>
                  <a:cubicBezTo>
                    <a:pt x="187" y="558"/>
                    <a:pt x="198" y="556"/>
                    <a:pt x="202" y="549"/>
                  </a:cubicBezTo>
                  <a:cubicBezTo>
                    <a:pt x="202" y="548"/>
                    <a:pt x="190" y="530"/>
                    <a:pt x="206" y="532"/>
                  </a:cubicBezTo>
                  <a:cubicBezTo>
                    <a:pt x="216" y="534"/>
                    <a:pt x="220" y="537"/>
                    <a:pt x="230" y="534"/>
                  </a:cubicBezTo>
                  <a:cubicBezTo>
                    <a:pt x="238" y="533"/>
                    <a:pt x="242" y="526"/>
                    <a:pt x="247" y="524"/>
                  </a:cubicBezTo>
                  <a:cubicBezTo>
                    <a:pt x="253" y="523"/>
                    <a:pt x="265" y="523"/>
                    <a:pt x="270" y="526"/>
                  </a:cubicBezTo>
                  <a:cubicBezTo>
                    <a:pt x="279" y="529"/>
                    <a:pt x="268" y="540"/>
                    <a:pt x="279" y="546"/>
                  </a:cubicBezTo>
                  <a:cubicBezTo>
                    <a:pt x="292" y="553"/>
                    <a:pt x="308" y="557"/>
                    <a:pt x="315" y="568"/>
                  </a:cubicBezTo>
                  <a:cubicBezTo>
                    <a:pt x="318" y="574"/>
                    <a:pt x="324" y="575"/>
                    <a:pt x="327" y="582"/>
                  </a:cubicBezTo>
                  <a:cubicBezTo>
                    <a:pt x="331" y="588"/>
                    <a:pt x="320" y="589"/>
                    <a:pt x="324" y="598"/>
                  </a:cubicBezTo>
                  <a:cubicBezTo>
                    <a:pt x="337" y="588"/>
                    <a:pt x="327" y="575"/>
                    <a:pt x="338" y="564"/>
                  </a:cubicBezTo>
                  <a:cubicBezTo>
                    <a:pt x="341" y="568"/>
                    <a:pt x="346" y="569"/>
                    <a:pt x="348" y="573"/>
                  </a:cubicBezTo>
                  <a:cubicBezTo>
                    <a:pt x="347" y="560"/>
                    <a:pt x="337" y="558"/>
                    <a:pt x="327" y="554"/>
                  </a:cubicBezTo>
                  <a:cubicBezTo>
                    <a:pt x="322" y="552"/>
                    <a:pt x="334" y="548"/>
                    <a:pt x="323" y="547"/>
                  </a:cubicBezTo>
                  <a:cubicBezTo>
                    <a:pt x="323" y="547"/>
                    <a:pt x="312" y="549"/>
                    <a:pt x="312" y="550"/>
                  </a:cubicBezTo>
                  <a:cubicBezTo>
                    <a:pt x="301" y="541"/>
                    <a:pt x="297" y="521"/>
                    <a:pt x="287" y="510"/>
                  </a:cubicBezTo>
                  <a:cubicBezTo>
                    <a:pt x="294" y="504"/>
                    <a:pt x="317" y="507"/>
                    <a:pt x="318" y="514"/>
                  </a:cubicBezTo>
                  <a:cubicBezTo>
                    <a:pt x="319" y="537"/>
                    <a:pt x="330" y="531"/>
                    <a:pt x="345" y="536"/>
                  </a:cubicBezTo>
                  <a:cubicBezTo>
                    <a:pt x="358" y="540"/>
                    <a:pt x="358" y="559"/>
                    <a:pt x="360" y="569"/>
                  </a:cubicBezTo>
                  <a:cubicBezTo>
                    <a:pt x="362" y="579"/>
                    <a:pt x="371" y="574"/>
                    <a:pt x="374" y="587"/>
                  </a:cubicBezTo>
                  <a:cubicBezTo>
                    <a:pt x="374" y="589"/>
                    <a:pt x="380" y="593"/>
                    <a:pt x="384" y="594"/>
                  </a:cubicBezTo>
                  <a:cubicBezTo>
                    <a:pt x="373" y="605"/>
                    <a:pt x="385" y="611"/>
                    <a:pt x="397" y="608"/>
                  </a:cubicBezTo>
                  <a:cubicBezTo>
                    <a:pt x="394" y="602"/>
                    <a:pt x="394" y="597"/>
                    <a:pt x="391" y="591"/>
                  </a:cubicBezTo>
                  <a:cubicBezTo>
                    <a:pt x="395" y="595"/>
                    <a:pt x="400" y="596"/>
                    <a:pt x="404" y="600"/>
                  </a:cubicBezTo>
                  <a:cubicBezTo>
                    <a:pt x="405" y="598"/>
                    <a:pt x="407" y="594"/>
                    <a:pt x="408" y="593"/>
                  </a:cubicBezTo>
                  <a:cubicBezTo>
                    <a:pt x="402" y="591"/>
                    <a:pt x="397" y="586"/>
                    <a:pt x="391" y="584"/>
                  </a:cubicBezTo>
                  <a:cubicBezTo>
                    <a:pt x="393" y="582"/>
                    <a:pt x="395" y="581"/>
                    <a:pt x="398" y="579"/>
                  </a:cubicBezTo>
                  <a:cubicBezTo>
                    <a:pt x="394" y="577"/>
                    <a:pt x="391" y="575"/>
                    <a:pt x="388" y="573"/>
                  </a:cubicBezTo>
                  <a:cubicBezTo>
                    <a:pt x="393" y="574"/>
                    <a:pt x="398" y="573"/>
                    <a:pt x="403" y="575"/>
                  </a:cubicBezTo>
                  <a:cubicBezTo>
                    <a:pt x="397" y="563"/>
                    <a:pt x="408" y="557"/>
                    <a:pt x="419" y="561"/>
                  </a:cubicBezTo>
                  <a:cubicBezTo>
                    <a:pt x="429" y="564"/>
                    <a:pt x="433" y="558"/>
                    <a:pt x="442" y="561"/>
                  </a:cubicBezTo>
                  <a:cubicBezTo>
                    <a:pt x="454" y="563"/>
                    <a:pt x="446" y="554"/>
                    <a:pt x="443" y="548"/>
                  </a:cubicBezTo>
                  <a:cubicBezTo>
                    <a:pt x="439" y="542"/>
                    <a:pt x="444" y="543"/>
                    <a:pt x="444" y="536"/>
                  </a:cubicBezTo>
                  <a:cubicBezTo>
                    <a:pt x="447" y="534"/>
                    <a:pt x="449" y="532"/>
                    <a:pt x="452" y="530"/>
                  </a:cubicBezTo>
                  <a:cubicBezTo>
                    <a:pt x="450" y="527"/>
                    <a:pt x="449" y="523"/>
                    <a:pt x="448" y="520"/>
                  </a:cubicBezTo>
                  <a:cubicBezTo>
                    <a:pt x="474" y="469"/>
                    <a:pt x="496" y="538"/>
                    <a:pt x="522" y="508"/>
                  </a:cubicBezTo>
                  <a:cubicBezTo>
                    <a:pt x="516" y="506"/>
                    <a:pt x="512" y="503"/>
                    <a:pt x="506" y="502"/>
                  </a:cubicBezTo>
                  <a:cubicBezTo>
                    <a:pt x="515" y="500"/>
                    <a:pt x="518" y="494"/>
                    <a:pt x="526" y="491"/>
                  </a:cubicBezTo>
                  <a:cubicBezTo>
                    <a:pt x="533" y="488"/>
                    <a:pt x="536" y="494"/>
                    <a:pt x="541" y="490"/>
                  </a:cubicBezTo>
                  <a:cubicBezTo>
                    <a:pt x="536" y="497"/>
                    <a:pt x="541" y="504"/>
                    <a:pt x="525" y="508"/>
                  </a:cubicBezTo>
                  <a:cubicBezTo>
                    <a:pt x="542" y="520"/>
                    <a:pt x="559" y="537"/>
                    <a:pt x="578" y="544"/>
                  </a:cubicBezTo>
                  <a:cubicBezTo>
                    <a:pt x="577" y="548"/>
                    <a:pt x="576" y="551"/>
                    <a:pt x="574" y="554"/>
                  </a:cubicBezTo>
                  <a:cubicBezTo>
                    <a:pt x="579" y="555"/>
                    <a:pt x="576" y="551"/>
                    <a:pt x="579" y="556"/>
                  </a:cubicBezTo>
                  <a:cubicBezTo>
                    <a:pt x="565" y="558"/>
                    <a:pt x="551" y="560"/>
                    <a:pt x="536" y="558"/>
                  </a:cubicBezTo>
                  <a:cubicBezTo>
                    <a:pt x="523" y="556"/>
                    <a:pt x="507" y="540"/>
                    <a:pt x="492" y="552"/>
                  </a:cubicBezTo>
                  <a:cubicBezTo>
                    <a:pt x="482" y="559"/>
                    <a:pt x="467" y="556"/>
                    <a:pt x="456" y="560"/>
                  </a:cubicBezTo>
                  <a:cubicBezTo>
                    <a:pt x="448" y="563"/>
                    <a:pt x="425" y="570"/>
                    <a:pt x="422" y="576"/>
                  </a:cubicBezTo>
                  <a:cubicBezTo>
                    <a:pt x="426" y="575"/>
                    <a:pt x="430" y="577"/>
                    <a:pt x="434" y="576"/>
                  </a:cubicBezTo>
                  <a:cubicBezTo>
                    <a:pt x="425" y="590"/>
                    <a:pt x="437" y="603"/>
                    <a:pt x="442" y="607"/>
                  </a:cubicBezTo>
                  <a:cubicBezTo>
                    <a:pt x="448" y="620"/>
                    <a:pt x="466" y="610"/>
                    <a:pt x="479" y="613"/>
                  </a:cubicBezTo>
                  <a:cubicBezTo>
                    <a:pt x="501" y="617"/>
                    <a:pt x="504" y="612"/>
                    <a:pt x="523" y="608"/>
                  </a:cubicBezTo>
                  <a:cubicBezTo>
                    <a:pt x="520" y="616"/>
                    <a:pt x="516" y="624"/>
                    <a:pt x="524" y="630"/>
                  </a:cubicBezTo>
                  <a:cubicBezTo>
                    <a:pt x="506" y="638"/>
                    <a:pt x="517" y="661"/>
                    <a:pt x="507" y="670"/>
                  </a:cubicBezTo>
                  <a:cubicBezTo>
                    <a:pt x="502" y="675"/>
                    <a:pt x="492" y="672"/>
                    <a:pt x="486" y="673"/>
                  </a:cubicBezTo>
                  <a:cubicBezTo>
                    <a:pt x="481" y="673"/>
                    <a:pt x="477" y="672"/>
                    <a:pt x="473" y="671"/>
                  </a:cubicBezTo>
                  <a:cubicBezTo>
                    <a:pt x="464" y="669"/>
                    <a:pt x="467" y="677"/>
                    <a:pt x="461" y="677"/>
                  </a:cubicBezTo>
                  <a:cubicBezTo>
                    <a:pt x="453" y="677"/>
                    <a:pt x="448" y="671"/>
                    <a:pt x="437" y="673"/>
                  </a:cubicBezTo>
                  <a:cubicBezTo>
                    <a:pt x="435" y="674"/>
                    <a:pt x="416" y="667"/>
                    <a:pt x="413" y="666"/>
                  </a:cubicBezTo>
                  <a:cubicBezTo>
                    <a:pt x="402" y="660"/>
                    <a:pt x="390" y="650"/>
                    <a:pt x="383" y="649"/>
                  </a:cubicBezTo>
                  <a:cubicBezTo>
                    <a:pt x="377" y="661"/>
                    <a:pt x="353" y="660"/>
                    <a:pt x="368" y="675"/>
                  </a:cubicBezTo>
                  <a:cubicBezTo>
                    <a:pt x="360" y="678"/>
                    <a:pt x="351" y="682"/>
                    <a:pt x="344" y="676"/>
                  </a:cubicBezTo>
                  <a:cubicBezTo>
                    <a:pt x="339" y="671"/>
                    <a:pt x="338" y="672"/>
                    <a:pt x="332" y="672"/>
                  </a:cubicBezTo>
                  <a:cubicBezTo>
                    <a:pt x="325" y="672"/>
                    <a:pt x="331" y="662"/>
                    <a:pt x="326" y="661"/>
                  </a:cubicBezTo>
                  <a:cubicBezTo>
                    <a:pt x="319" y="657"/>
                    <a:pt x="303" y="649"/>
                    <a:pt x="296" y="649"/>
                  </a:cubicBezTo>
                  <a:cubicBezTo>
                    <a:pt x="283" y="651"/>
                    <a:pt x="282" y="644"/>
                    <a:pt x="272" y="636"/>
                  </a:cubicBezTo>
                  <a:cubicBezTo>
                    <a:pt x="285" y="630"/>
                    <a:pt x="274" y="617"/>
                    <a:pt x="284" y="605"/>
                  </a:cubicBezTo>
                  <a:cubicBezTo>
                    <a:pt x="272" y="609"/>
                    <a:pt x="256" y="604"/>
                    <a:pt x="242" y="605"/>
                  </a:cubicBezTo>
                  <a:cubicBezTo>
                    <a:pt x="227" y="606"/>
                    <a:pt x="211" y="609"/>
                    <a:pt x="196" y="610"/>
                  </a:cubicBezTo>
                  <a:cubicBezTo>
                    <a:pt x="189" y="611"/>
                    <a:pt x="177" y="612"/>
                    <a:pt x="172" y="616"/>
                  </a:cubicBezTo>
                  <a:cubicBezTo>
                    <a:pt x="168" y="621"/>
                    <a:pt x="156" y="631"/>
                    <a:pt x="152" y="628"/>
                  </a:cubicBezTo>
                  <a:cubicBezTo>
                    <a:pt x="136" y="621"/>
                    <a:pt x="120" y="621"/>
                    <a:pt x="109" y="628"/>
                  </a:cubicBezTo>
                  <a:cubicBezTo>
                    <a:pt x="104" y="632"/>
                    <a:pt x="100" y="640"/>
                    <a:pt x="95" y="645"/>
                  </a:cubicBezTo>
                  <a:cubicBezTo>
                    <a:pt x="89" y="650"/>
                    <a:pt x="94" y="653"/>
                    <a:pt x="91" y="658"/>
                  </a:cubicBezTo>
                  <a:cubicBezTo>
                    <a:pt x="88" y="662"/>
                    <a:pt x="83" y="662"/>
                    <a:pt x="79" y="667"/>
                  </a:cubicBezTo>
                  <a:cubicBezTo>
                    <a:pt x="74" y="675"/>
                    <a:pt x="84" y="677"/>
                    <a:pt x="79" y="685"/>
                  </a:cubicBezTo>
                  <a:cubicBezTo>
                    <a:pt x="74" y="694"/>
                    <a:pt x="72" y="698"/>
                    <a:pt x="63" y="702"/>
                  </a:cubicBezTo>
                  <a:cubicBezTo>
                    <a:pt x="47" y="707"/>
                    <a:pt x="38" y="722"/>
                    <a:pt x="29" y="736"/>
                  </a:cubicBezTo>
                  <a:cubicBezTo>
                    <a:pt x="26" y="740"/>
                    <a:pt x="21" y="743"/>
                    <a:pt x="18" y="747"/>
                  </a:cubicBezTo>
                  <a:cubicBezTo>
                    <a:pt x="17" y="749"/>
                    <a:pt x="23" y="756"/>
                    <a:pt x="21" y="758"/>
                  </a:cubicBezTo>
                  <a:cubicBezTo>
                    <a:pt x="17" y="769"/>
                    <a:pt x="6" y="761"/>
                    <a:pt x="12" y="779"/>
                  </a:cubicBezTo>
                  <a:cubicBezTo>
                    <a:pt x="18" y="800"/>
                    <a:pt x="13" y="811"/>
                    <a:pt x="9" y="829"/>
                  </a:cubicBezTo>
                  <a:cubicBezTo>
                    <a:pt x="7" y="838"/>
                    <a:pt x="0" y="862"/>
                    <a:pt x="9" y="869"/>
                  </a:cubicBezTo>
                  <a:cubicBezTo>
                    <a:pt x="14" y="872"/>
                    <a:pt x="24" y="877"/>
                    <a:pt x="28" y="882"/>
                  </a:cubicBezTo>
                  <a:cubicBezTo>
                    <a:pt x="36" y="891"/>
                    <a:pt x="32" y="898"/>
                    <a:pt x="44" y="904"/>
                  </a:cubicBezTo>
                  <a:cubicBezTo>
                    <a:pt x="55" y="910"/>
                    <a:pt x="49" y="918"/>
                    <a:pt x="54" y="925"/>
                  </a:cubicBezTo>
                  <a:cubicBezTo>
                    <a:pt x="58" y="930"/>
                    <a:pt x="74" y="935"/>
                    <a:pt x="79" y="939"/>
                  </a:cubicBezTo>
                  <a:cubicBezTo>
                    <a:pt x="87" y="944"/>
                    <a:pt x="87" y="947"/>
                    <a:pt x="97" y="949"/>
                  </a:cubicBezTo>
                  <a:cubicBezTo>
                    <a:pt x="103" y="950"/>
                    <a:pt x="116" y="942"/>
                    <a:pt x="122" y="942"/>
                  </a:cubicBezTo>
                  <a:cubicBezTo>
                    <a:pt x="129" y="941"/>
                    <a:pt x="138" y="942"/>
                    <a:pt x="145" y="945"/>
                  </a:cubicBezTo>
                  <a:cubicBezTo>
                    <a:pt x="159" y="949"/>
                    <a:pt x="160" y="939"/>
                    <a:pt x="170" y="935"/>
                  </a:cubicBezTo>
                  <a:cubicBezTo>
                    <a:pt x="181" y="931"/>
                    <a:pt x="207" y="926"/>
                    <a:pt x="215" y="936"/>
                  </a:cubicBezTo>
                  <a:cubicBezTo>
                    <a:pt x="223" y="946"/>
                    <a:pt x="246" y="955"/>
                    <a:pt x="258" y="947"/>
                  </a:cubicBezTo>
                  <a:cubicBezTo>
                    <a:pt x="258" y="958"/>
                    <a:pt x="270" y="958"/>
                    <a:pt x="271" y="963"/>
                  </a:cubicBezTo>
                  <a:cubicBezTo>
                    <a:pt x="272" y="967"/>
                    <a:pt x="266" y="982"/>
                    <a:pt x="265" y="985"/>
                  </a:cubicBezTo>
                  <a:cubicBezTo>
                    <a:pt x="262" y="996"/>
                    <a:pt x="258" y="993"/>
                    <a:pt x="262" y="1008"/>
                  </a:cubicBezTo>
                  <a:cubicBezTo>
                    <a:pt x="265" y="1017"/>
                    <a:pt x="275" y="1031"/>
                    <a:pt x="283" y="1035"/>
                  </a:cubicBezTo>
                  <a:cubicBezTo>
                    <a:pt x="284" y="1035"/>
                    <a:pt x="299" y="1080"/>
                    <a:pt x="298" y="1083"/>
                  </a:cubicBezTo>
                  <a:cubicBezTo>
                    <a:pt x="297" y="1093"/>
                    <a:pt x="308" y="1096"/>
                    <a:pt x="308" y="1108"/>
                  </a:cubicBezTo>
                  <a:cubicBezTo>
                    <a:pt x="308" y="1116"/>
                    <a:pt x="294" y="1128"/>
                    <a:pt x="289" y="1135"/>
                  </a:cubicBezTo>
                  <a:cubicBezTo>
                    <a:pt x="282" y="1146"/>
                    <a:pt x="283" y="1179"/>
                    <a:pt x="291" y="1189"/>
                  </a:cubicBezTo>
                  <a:cubicBezTo>
                    <a:pt x="306" y="1207"/>
                    <a:pt x="306" y="1219"/>
                    <a:pt x="309" y="1242"/>
                  </a:cubicBezTo>
                  <a:cubicBezTo>
                    <a:pt x="312" y="1260"/>
                    <a:pt x="324" y="1279"/>
                    <a:pt x="332" y="1295"/>
                  </a:cubicBezTo>
                  <a:cubicBezTo>
                    <a:pt x="335" y="1300"/>
                    <a:pt x="340" y="1296"/>
                    <a:pt x="341" y="1302"/>
                  </a:cubicBezTo>
                  <a:cubicBezTo>
                    <a:pt x="342" y="1309"/>
                    <a:pt x="341" y="1311"/>
                    <a:pt x="345" y="1316"/>
                  </a:cubicBezTo>
                  <a:cubicBezTo>
                    <a:pt x="350" y="1321"/>
                    <a:pt x="350" y="1337"/>
                    <a:pt x="353" y="1345"/>
                  </a:cubicBezTo>
                  <a:cubicBezTo>
                    <a:pt x="356" y="1346"/>
                    <a:pt x="365" y="1353"/>
                    <a:pt x="370" y="1350"/>
                  </a:cubicBezTo>
                  <a:cubicBezTo>
                    <a:pt x="376" y="1346"/>
                    <a:pt x="391" y="1338"/>
                    <a:pt x="397" y="1338"/>
                  </a:cubicBezTo>
                  <a:cubicBezTo>
                    <a:pt x="409" y="1338"/>
                    <a:pt x="407" y="1349"/>
                    <a:pt x="419" y="1342"/>
                  </a:cubicBezTo>
                  <a:cubicBezTo>
                    <a:pt x="427" y="1338"/>
                    <a:pt x="435" y="1340"/>
                    <a:pt x="442" y="1333"/>
                  </a:cubicBezTo>
                  <a:cubicBezTo>
                    <a:pt x="452" y="1321"/>
                    <a:pt x="474" y="1307"/>
                    <a:pt x="476" y="1289"/>
                  </a:cubicBezTo>
                  <a:cubicBezTo>
                    <a:pt x="477" y="1278"/>
                    <a:pt x="492" y="1284"/>
                    <a:pt x="489" y="1268"/>
                  </a:cubicBezTo>
                  <a:cubicBezTo>
                    <a:pt x="487" y="1255"/>
                    <a:pt x="487" y="1259"/>
                    <a:pt x="494" y="1247"/>
                  </a:cubicBezTo>
                  <a:cubicBezTo>
                    <a:pt x="499" y="1238"/>
                    <a:pt x="512" y="1244"/>
                    <a:pt x="515" y="1239"/>
                  </a:cubicBezTo>
                  <a:cubicBezTo>
                    <a:pt x="521" y="1232"/>
                    <a:pt x="517" y="1217"/>
                    <a:pt x="515" y="1209"/>
                  </a:cubicBezTo>
                  <a:cubicBezTo>
                    <a:pt x="513" y="1198"/>
                    <a:pt x="504" y="1198"/>
                    <a:pt x="509" y="1185"/>
                  </a:cubicBezTo>
                  <a:cubicBezTo>
                    <a:pt x="511" y="1180"/>
                    <a:pt x="522" y="1174"/>
                    <a:pt x="528" y="1174"/>
                  </a:cubicBezTo>
                  <a:cubicBezTo>
                    <a:pt x="538" y="1173"/>
                    <a:pt x="565" y="1155"/>
                    <a:pt x="564" y="1142"/>
                  </a:cubicBezTo>
                  <a:cubicBezTo>
                    <a:pt x="563" y="1127"/>
                    <a:pt x="561" y="1106"/>
                    <a:pt x="570" y="1096"/>
                  </a:cubicBezTo>
                  <a:cubicBezTo>
                    <a:pt x="561" y="1089"/>
                    <a:pt x="556" y="1082"/>
                    <a:pt x="553" y="1071"/>
                  </a:cubicBezTo>
                  <a:cubicBezTo>
                    <a:pt x="553" y="1070"/>
                    <a:pt x="551" y="1041"/>
                    <a:pt x="551" y="1041"/>
                  </a:cubicBezTo>
                  <a:cubicBezTo>
                    <a:pt x="555" y="1031"/>
                    <a:pt x="568" y="1036"/>
                    <a:pt x="567" y="1021"/>
                  </a:cubicBezTo>
                  <a:cubicBezTo>
                    <a:pt x="566" y="1009"/>
                    <a:pt x="574" y="1002"/>
                    <a:pt x="583" y="995"/>
                  </a:cubicBezTo>
                  <a:cubicBezTo>
                    <a:pt x="591" y="989"/>
                    <a:pt x="599" y="988"/>
                    <a:pt x="607" y="983"/>
                  </a:cubicBezTo>
                  <a:cubicBezTo>
                    <a:pt x="616" y="977"/>
                    <a:pt x="620" y="965"/>
                    <a:pt x="630" y="961"/>
                  </a:cubicBezTo>
                  <a:cubicBezTo>
                    <a:pt x="638" y="958"/>
                    <a:pt x="640" y="940"/>
                    <a:pt x="645" y="933"/>
                  </a:cubicBezTo>
                  <a:cubicBezTo>
                    <a:pt x="650" y="925"/>
                    <a:pt x="655" y="911"/>
                    <a:pt x="663" y="906"/>
                  </a:cubicBezTo>
                  <a:cubicBezTo>
                    <a:pt x="671" y="902"/>
                    <a:pt x="674" y="852"/>
                    <a:pt x="652" y="879"/>
                  </a:cubicBezTo>
                  <a:cubicBezTo>
                    <a:pt x="649" y="883"/>
                    <a:pt x="603" y="887"/>
                    <a:pt x="597" y="883"/>
                  </a:cubicBezTo>
                  <a:cubicBezTo>
                    <a:pt x="589" y="876"/>
                    <a:pt x="592" y="865"/>
                    <a:pt x="586" y="862"/>
                  </a:cubicBezTo>
                  <a:cubicBezTo>
                    <a:pt x="578" y="860"/>
                    <a:pt x="584" y="856"/>
                    <a:pt x="579" y="851"/>
                  </a:cubicBezTo>
                  <a:cubicBezTo>
                    <a:pt x="574" y="846"/>
                    <a:pt x="568" y="843"/>
                    <a:pt x="564" y="839"/>
                  </a:cubicBezTo>
                  <a:cubicBezTo>
                    <a:pt x="553" y="826"/>
                    <a:pt x="547" y="800"/>
                    <a:pt x="530" y="795"/>
                  </a:cubicBezTo>
                  <a:cubicBezTo>
                    <a:pt x="538" y="786"/>
                    <a:pt x="520" y="753"/>
                    <a:pt x="514" y="741"/>
                  </a:cubicBezTo>
                  <a:cubicBezTo>
                    <a:pt x="506" y="721"/>
                    <a:pt x="490" y="705"/>
                    <a:pt x="483" y="685"/>
                  </a:cubicBezTo>
                  <a:cubicBezTo>
                    <a:pt x="493" y="688"/>
                    <a:pt x="494" y="705"/>
                    <a:pt x="495" y="705"/>
                  </a:cubicBezTo>
                  <a:cubicBezTo>
                    <a:pt x="503" y="708"/>
                    <a:pt x="509" y="698"/>
                    <a:pt x="514" y="691"/>
                  </a:cubicBezTo>
                  <a:cubicBezTo>
                    <a:pt x="508" y="712"/>
                    <a:pt x="541" y="741"/>
                    <a:pt x="548" y="760"/>
                  </a:cubicBezTo>
                  <a:cubicBezTo>
                    <a:pt x="551" y="767"/>
                    <a:pt x="548" y="788"/>
                    <a:pt x="558" y="789"/>
                  </a:cubicBezTo>
                  <a:cubicBezTo>
                    <a:pt x="567" y="789"/>
                    <a:pt x="567" y="789"/>
                    <a:pt x="567" y="798"/>
                  </a:cubicBezTo>
                  <a:cubicBezTo>
                    <a:pt x="568" y="809"/>
                    <a:pt x="577" y="807"/>
                    <a:pt x="581" y="813"/>
                  </a:cubicBezTo>
                  <a:cubicBezTo>
                    <a:pt x="588" y="826"/>
                    <a:pt x="589" y="878"/>
                    <a:pt x="612" y="866"/>
                  </a:cubicBezTo>
                  <a:cubicBezTo>
                    <a:pt x="623" y="860"/>
                    <a:pt x="636" y="859"/>
                    <a:pt x="645" y="854"/>
                  </a:cubicBezTo>
                  <a:cubicBezTo>
                    <a:pt x="652" y="850"/>
                    <a:pt x="649" y="841"/>
                    <a:pt x="659" y="842"/>
                  </a:cubicBezTo>
                  <a:cubicBezTo>
                    <a:pt x="667" y="844"/>
                    <a:pt x="674" y="838"/>
                    <a:pt x="683" y="838"/>
                  </a:cubicBezTo>
                  <a:cubicBezTo>
                    <a:pt x="674" y="818"/>
                    <a:pt x="715" y="821"/>
                    <a:pt x="722" y="809"/>
                  </a:cubicBezTo>
                  <a:cubicBezTo>
                    <a:pt x="730" y="797"/>
                    <a:pt x="769" y="771"/>
                    <a:pt x="750" y="759"/>
                  </a:cubicBezTo>
                  <a:cubicBezTo>
                    <a:pt x="749" y="761"/>
                    <a:pt x="748" y="763"/>
                    <a:pt x="747" y="764"/>
                  </a:cubicBezTo>
                  <a:cubicBezTo>
                    <a:pt x="747" y="759"/>
                    <a:pt x="743" y="754"/>
                    <a:pt x="743" y="749"/>
                  </a:cubicBezTo>
                  <a:cubicBezTo>
                    <a:pt x="729" y="758"/>
                    <a:pt x="717" y="738"/>
                    <a:pt x="717" y="725"/>
                  </a:cubicBezTo>
                  <a:cubicBezTo>
                    <a:pt x="704" y="733"/>
                    <a:pt x="707" y="745"/>
                    <a:pt x="692" y="747"/>
                  </a:cubicBezTo>
                  <a:cubicBezTo>
                    <a:pt x="680" y="749"/>
                    <a:pt x="670" y="742"/>
                    <a:pt x="673" y="730"/>
                  </a:cubicBezTo>
                  <a:cubicBezTo>
                    <a:pt x="651" y="731"/>
                    <a:pt x="636" y="690"/>
                    <a:pt x="648" y="676"/>
                  </a:cubicBezTo>
                  <a:cubicBezTo>
                    <a:pt x="666" y="684"/>
                    <a:pt x="696" y="747"/>
                    <a:pt x="721" y="714"/>
                  </a:cubicBezTo>
                  <a:cubicBezTo>
                    <a:pt x="726" y="732"/>
                    <a:pt x="742" y="736"/>
                    <a:pt x="759" y="735"/>
                  </a:cubicBezTo>
                  <a:cubicBezTo>
                    <a:pt x="766" y="735"/>
                    <a:pt x="771" y="739"/>
                    <a:pt x="777" y="739"/>
                  </a:cubicBezTo>
                  <a:cubicBezTo>
                    <a:pt x="784" y="738"/>
                    <a:pt x="788" y="732"/>
                    <a:pt x="797" y="732"/>
                  </a:cubicBezTo>
                  <a:cubicBezTo>
                    <a:pt x="821" y="732"/>
                    <a:pt x="817" y="735"/>
                    <a:pt x="829" y="752"/>
                  </a:cubicBezTo>
                  <a:cubicBezTo>
                    <a:pt x="834" y="758"/>
                    <a:pt x="865" y="758"/>
                    <a:pt x="847" y="767"/>
                  </a:cubicBezTo>
                  <a:cubicBezTo>
                    <a:pt x="854" y="795"/>
                    <a:pt x="873" y="776"/>
                    <a:pt x="880" y="766"/>
                  </a:cubicBezTo>
                  <a:cubicBezTo>
                    <a:pt x="879" y="775"/>
                    <a:pt x="883" y="772"/>
                    <a:pt x="885" y="781"/>
                  </a:cubicBezTo>
                  <a:cubicBezTo>
                    <a:pt x="885" y="786"/>
                    <a:pt x="880" y="793"/>
                    <a:pt x="880" y="795"/>
                  </a:cubicBezTo>
                  <a:cubicBezTo>
                    <a:pt x="880" y="810"/>
                    <a:pt x="890" y="823"/>
                    <a:pt x="894" y="836"/>
                  </a:cubicBezTo>
                  <a:cubicBezTo>
                    <a:pt x="901" y="860"/>
                    <a:pt x="907" y="895"/>
                    <a:pt x="929" y="907"/>
                  </a:cubicBezTo>
                  <a:cubicBezTo>
                    <a:pt x="933" y="899"/>
                    <a:pt x="944" y="894"/>
                    <a:pt x="951" y="886"/>
                  </a:cubicBezTo>
                  <a:cubicBezTo>
                    <a:pt x="946" y="875"/>
                    <a:pt x="962" y="851"/>
                    <a:pt x="953" y="843"/>
                  </a:cubicBezTo>
                  <a:cubicBezTo>
                    <a:pt x="942" y="833"/>
                    <a:pt x="966" y="833"/>
                    <a:pt x="968" y="829"/>
                  </a:cubicBezTo>
                  <a:cubicBezTo>
                    <a:pt x="972" y="820"/>
                    <a:pt x="978" y="812"/>
                    <a:pt x="985" y="806"/>
                  </a:cubicBezTo>
                  <a:cubicBezTo>
                    <a:pt x="989" y="803"/>
                    <a:pt x="1001" y="797"/>
                    <a:pt x="1005" y="794"/>
                  </a:cubicBezTo>
                  <a:cubicBezTo>
                    <a:pt x="1016" y="789"/>
                    <a:pt x="1011" y="781"/>
                    <a:pt x="1017" y="776"/>
                  </a:cubicBezTo>
                  <a:cubicBezTo>
                    <a:pt x="1031" y="764"/>
                    <a:pt x="1054" y="781"/>
                    <a:pt x="1059" y="760"/>
                  </a:cubicBezTo>
                  <a:cubicBezTo>
                    <a:pt x="1069" y="765"/>
                    <a:pt x="1080" y="781"/>
                    <a:pt x="1087" y="790"/>
                  </a:cubicBezTo>
                  <a:cubicBezTo>
                    <a:pt x="1097" y="805"/>
                    <a:pt x="1091" y="821"/>
                    <a:pt x="1101" y="835"/>
                  </a:cubicBezTo>
                  <a:cubicBezTo>
                    <a:pt x="1108" y="828"/>
                    <a:pt x="1114" y="825"/>
                    <a:pt x="1119" y="817"/>
                  </a:cubicBezTo>
                  <a:cubicBezTo>
                    <a:pt x="1130" y="828"/>
                    <a:pt x="1125" y="836"/>
                    <a:pt x="1128" y="850"/>
                  </a:cubicBezTo>
                  <a:cubicBezTo>
                    <a:pt x="1132" y="863"/>
                    <a:pt x="1143" y="872"/>
                    <a:pt x="1138" y="886"/>
                  </a:cubicBezTo>
                  <a:cubicBezTo>
                    <a:pt x="1149" y="877"/>
                    <a:pt x="1154" y="865"/>
                    <a:pt x="1151" y="852"/>
                  </a:cubicBezTo>
                  <a:cubicBezTo>
                    <a:pt x="1160" y="871"/>
                    <a:pt x="1167" y="859"/>
                    <a:pt x="1180" y="868"/>
                  </a:cubicBezTo>
                  <a:cubicBezTo>
                    <a:pt x="1190" y="875"/>
                    <a:pt x="1188" y="888"/>
                    <a:pt x="1203" y="892"/>
                  </a:cubicBezTo>
                  <a:cubicBezTo>
                    <a:pt x="1196" y="900"/>
                    <a:pt x="1199" y="897"/>
                    <a:pt x="1201" y="907"/>
                  </a:cubicBezTo>
                  <a:cubicBezTo>
                    <a:pt x="1202" y="903"/>
                    <a:pt x="1207" y="893"/>
                    <a:pt x="1210" y="890"/>
                  </a:cubicBezTo>
                  <a:cubicBezTo>
                    <a:pt x="1214" y="888"/>
                    <a:pt x="1217" y="886"/>
                    <a:pt x="1222" y="886"/>
                  </a:cubicBezTo>
                  <a:cubicBezTo>
                    <a:pt x="1231" y="885"/>
                    <a:pt x="1224" y="880"/>
                    <a:pt x="1230" y="875"/>
                  </a:cubicBezTo>
                  <a:cubicBezTo>
                    <a:pt x="1235" y="870"/>
                    <a:pt x="1236" y="881"/>
                    <a:pt x="1241" y="872"/>
                  </a:cubicBezTo>
                  <a:cubicBezTo>
                    <a:pt x="1244" y="867"/>
                    <a:pt x="1242" y="864"/>
                    <a:pt x="1242" y="859"/>
                  </a:cubicBezTo>
                  <a:cubicBezTo>
                    <a:pt x="1244" y="850"/>
                    <a:pt x="1242" y="831"/>
                    <a:pt x="1232" y="830"/>
                  </a:cubicBezTo>
                  <a:cubicBezTo>
                    <a:pt x="1223" y="828"/>
                    <a:pt x="1207" y="805"/>
                    <a:pt x="1208" y="794"/>
                  </a:cubicBezTo>
                  <a:cubicBezTo>
                    <a:pt x="1210" y="779"/>
                    <a:pt x="1248" y="758"/>
                    <a:pt x="1248" y="780"/>
                  </a:cubicBezTo>
                  <a:cubicBezTo>
                    <a:pt x="1260" y="771"/>
                    <a:pt x="1283" y="772"/>
                    <a:pt x="1286" y="755"/>
                  </a:cubicBezTo>
                  <a:cubicBezTo>
                    <a:pt x="1297" y="771"/>
                    <a:pt x="1309" y="753"/>
                    <a:pt x="1318" y="746"/>
                  </a:cubicBezTo>
                  <a:cubicBezTo>
                    <a:pt x="1324" y="741"/>
                    <a:pt x="1333" y="743"/>
                    <a:pt x="1339" y="738"/>
                  </a:cubicBezTo>
                  <a:cubicBezTo>
                    <a:pt x="1340" y="737"/>
                    <a:pt x="1335" y="729"/>
                    <a:pt x="1336" y="727"/>
                  </a:cubicBezTo>
                  <a:cubicBezTo>
                    <a:pt x="1339" y="722"/>
                    <a:pt x="1344" y="723"/>
                    <a:pt x="1346" y="718"/>
                  </a:cubicBezTo>
                  <a:cubicBezTo>
                    <a:pt x="1352" y="704"/>
                    <a:pt x="1361" y="698"/>
                    <a:pt x="1362" y="681"/>
                  </a:cubicBezTo>
                  <a:cubicBezTo>
                    <a:pt x="1362" y="678"/>
                    <a:pt x="1364" y="661"/>
                    <a:pt x="1363" y="658"/>
                  </a:cubicBezTo>
                  <a:cubicBezTo>
                    <a:pt x="1361" y="652"/>
                    <a:pt x="1352" y="652"/>
                    <a:pt x="1351" y="643"/>
                  </a:cubicBezTo>
                  <a:cubicBezTo>
                    <a:pt x="1350" y="643"/>
                    <a:pt x="1348" y="644"/>
                    <a:pt x="1346" y="644"/>
                  </a:cubicBezTo>
                  <a:cubicBezTo>
                    <a:pt x="1348" y="635"/>
                    <a:pt x="1349" y="636"/>
                    <a:pt x="1341" y="628"/>
                  </a:cubicBezTo>
                  <a:cubicBezTo>
                    <a:pt x="1352" y="620"/>
                    <a:pt x="1358" y="605"/>
                    <a:pt x="1373" y="603"/>
                  </a:cubicBezTo>
                  <a:cubicBezTo>
                    <a:pt x="1364" y="604"/>
                    <a:pt x="1356" y="601"/>
                    <a:pt x="1352" y="594"/>
                  </a:cubicBezTo>
                  <a:cubicBezTo>
                    <a:pt x="1350" y="617"/>
                    <a:pt x="1326" y="597"/>
                    <a:pt x="1329" y="583"/>
                  </a:cubicBezTo>
                  <a:cubicBezTo>
                    <a:pt x="1330" y="577"/>
                    <a:pt x="1359" y="561"/>
                    <a:pt x="1370" y="569"/>
                  </a:cubicBezTo>
                  <a:cubicBezTo>
                    <a:pt x="1363" y="574"/>
                    <a:pt x="1363" y="576"/>
                    <a:pt x="1359" y="583"/>
                  </a:cubicBezTo>
                  <a:cubicBezTo>
                    <a:pt x="1371" y="578"/>
                    <a:pt x="1388" y="568"/>
                    <a:pt x="1400" y="575"/>
                  </a:cubicBezTo>
                  <a:cubicBezTo>
                    <a:pt x="1387" y="590"/>
                    <a:pt x="1398" y="600"/>
                    <a:pt x="1415" y="602"/>
                  </a:cubicBezTo>
                  <a:cubicBezTo>
                    <a:pt x="1399" y="605"/>
                    <a:pt x="1415" y="622"/>
                    <a:pt x="1409" y="636"/>
                  </a:cubicBezTo>
                  <a:cubicBezTo>
                    <a:pt x="1422" y="629"/>
                    <a:pt x="1439" y="630"/>
                    <a:pt x="1442" y="614"/>
                  </a:cubicBezTo>
                  <a:cubicBezTo>
                    <a:pt x="1444" y="594"/>
                    <a:pt x="1422" y="593"/>
                    <a:pt x="1420" y="580"/>
                  </a:cubicBezTo>
                  <a:cubicBezTo>
                    <a:pt x="1418" y="567"/>
                    <a:pt x="1438" y="559"/>
                    <a:pt x="1447" y="553"/>
                  </a:cubicBezTo>
                  <a:cubicBezTo>
                    <a:pt x="1453" y="549"/>
                    <a:pt x="1452" y="539"/>
                    <a:pt x="1460" y="541"/>
                  </a:cubicBezTo>
                  <a:cubicBezTo>
                    <a:pt x="1465" y="542"/>
                    <a:pt x="1476" y="544"/>
                    <a:pt x="1480" y="543"/>
                  </a:cubicBezTo>
                  <a:cubicBezTo>
                    <a:pt x="1496" y="539"/>
                    <a:pt x="1510" y="522"/>
                    <a:pt x="1517" y="510"/>
                  </a:cubicBezTo>
                  <a:cubicBezTo>
                    <a:pt x="1521" y="502"/>
                    <a:pt x="1523" y="495"/>
                    <a:pt x="1527" y="487"/>
                  </a:cubicBezTo>
                  <a:cubicBezTo>
                    <a:pt x="1531" y="480"/>
                    <a:pt x="1539" y="482"/>
                    <a:pt x="1543" y="475"/>
                  </a:cubicBezTo>
                  <a:cubicBezTo>
                    <a:pt x="1548" y="467"/>
                    <a:pt x="1542" y="460"/>
                    <a:pt x="1545" y="451"/>
                  </a:cubicBezTo>
                  <a:cubicBezTo>
                    <a:pt x="1546" y="445"/>
                    <a:pt x="1554" y="437"/>
                    <a:pt x="1554" y="432"/>
                  </a:cubicBezTo>
                  <a:cubicBezTo>
                    <a:pt x="1554" y="421"/>
                    <a:pt x="1565" y="408"/>
                    <a:pt x="1551" y="398"/>
                  </a:cubicBezTo>
                  <a:cubicBezTo>
                    <a:pt x="1540" y="391"/>
                    <a:pt x="1527" y="400"/>
                    <a:pt x="1515" y="391"/>
                  </a:cubicBezTo>
                  <a:cubicBezTo>
                    <a:pt x="1498" y="377"/>
                    <a:pt x="1517" y="366"/>
                    <a:pt x="1528" y="359"/>
                  </a:cubicBezTo>
                  <a:cubicBezTo>
                    <a:pt x="1540" y="350"/>
                    <a:pt x="1547" y="337"/>
                    <a:pt x="1559" y="327"/>
                  </a:cubicBezTo>
                  <a:cubicBezTo>
                    <a:pt x="1566" y="322"/>
                    <a:pt x="1571" y="322"/>
                    <a:pt x="1580" y="321"/>
                  </a:cubicBezTo>
                  <a:cubicBezTo>
                    <a:pt x="1586" y="320"/>
                    <a:pt x="1595" y="323"/>
                    <a:pt x="1599" y="322"/>
                  </a:cubicBezTo>
                  <a:cubicBezTo>
                    <a:pt x="1604" y="321"/>
                    <a:pt x="1611" y="315"/>
                    <a:pt x="1618" y="314"/>
                  </a:cubicBezTo>
                  <a:cubicBezTo>
                    <a:pt x="1624" y="312"/>
                    <a:pt x="1633" y="310"/>
                    <a:pt x="1638" y="312"/>
                  </a:cubicBezTo>
                  <a:cubicBezTo>
                    <a:pt x="1653" y="317"/>
                    <a:pt x="1662" y="324"/>
                    <a:pt x="1679" y="321"/>
                  </a:cubicBezTo>
                  <a:cubicBezTo>
                    <a:pt x="1690" y="320"/>
                    <a:pt x="1700" y="297"/>
                    <a:pt x="1708" y="289"/>
                  </a:cubicBezTo>
                  <a:cubicBezTo>
                    <a:pt x="1713" y="284"/>
                    <a:pt x="1735" y="283"/>
                    <a:pt x="1745" y="285"/>
                  </a:cubicBezTo>
                  <a:cubicBezTo>
                    <a:pt x="1742" y="294"/>
                    <a:pt x="1745" y="292"/>
                    <a:pt x="1747" y="299"/>
                  </a:cubicBezTo>
                  <a:cubicBezTo>
                    <a:pt x="1755" y="290"/>
                    <a:pt x="1784" y="254"/>
                    <a:pt x="1785" y="288"/>
                  </a:cubicBezTo>
                  <a:cubicBezTo>
                    <a:pt x="1777" y="288"/>
                    <a:pt x="1774" y="292"/>
                    <a:pt x="1767" y="296"/>
                  </a:cubicBezTo>
                  <a:cubicBezTo>
                    <a:pt x="1763" y="298"/>
                    <a:pt x="1749" y="306"/>
                    <a:pt x="1749" y="307"/>
                  </a:cubicBezTo>
                  <a:cubicBezTo>
                    <a:pt x="1745" y="323"/>
                    <a:pt x="1723" y="332"/>
                    <a:pt x="1712" y="344"/>
                  </a:cubicBezTo>
                  <a:cubicBezTo>
                    <a:pt x="1696" y="362"/>
                    <a:pt x="1695" y="415"/>
                    <a:pt x="1714" y="433"/>
                  </a:cubicBezTo>
                  <a:cubicBezTo>
                    <a:pt x="1711" y="420"/>
                    <a:pt x="1734" y="392"/>
                    <a:pt x="1744" y="385"/>
                  </a:cubicBezTo>
                  <a:cubicBezTo>
                    <a:pt x="1747" y="383"/>
                    <a:pt x="1754" y="380"/>
                    <a:pt x="1756" y="377"/>
                  </a:cubicBezTo>
                  <a:cubicBezTo>
                    <a:pt x="1755" y="374"/>
                    <a:pt x="1754" y="371"/>
                    <a:pt x="1753" y="368"/>
                  </a:cubicBezTo>
                  <a:cubicBezTo>
                    <a:pt x="1756" y="367"/>
                    <a:pt x="1759" y="366"/>
                    <a:pt x="1763" y="365"/>
                  </a:cubicBezTo>
                  <a:cubicBezTo>
                    <a:pt x="1767" y="352"/>
                    <a:pt x="1762" y="341"/>
                    <a:pt x="1767" y="331"/>
                  </a:cubicBezTo>
                  <a:cubicBezTo>
                    <a:pt x="1772" y="322"/>
                    <a:pt x="1781" y="323"/>
                    <a:pt x="1784" y="310"/>
                  </a:cubicBezTo>
                  <a:cubicBezTo>
                    <a:pt x="1786" y="300"/>
                    <a:pt x="1806" y="307"/>
                    <a:pt x="1813" y="309"/>
                  </a:cubicBezTo>
                  <a:cubicBezTo>
                    <a:pt x="1826" y="312"/>
                    <a:pt x="1827" y="320"/>
                    <a:pt x="1843" y="312"/>
                  </a:cubicBezTo>
                  <a:cubicBezTo>
                    <a:pt x="1848" y="309"/>
                    <a:pt x="1853" y="305"/>
                    <a:pt x="1860" y="303"/>
                  </a:cubicBezTo>
                  <a:cubicBezTo>
                    <a:pt x="1868" y="301"/>
                    <a:pt x="1862" y="296"/>
                    <a:pt x="1868" y="291"/>
                  </a:cubicBezTo>
                  <a:cubicBezTo>
                    <a:pt x="1873" y="287"/>
                    <a:pt x="1889" y="276"/>
                    <a:pt x="1896" y="274"/>
                  </a:cubicBezTo>
                  <a:cubicBezTo>
                    <a:pt x="1905" y="272"/>
                    <a:pt x="1918" y="280"/>
                    <a:pt x="1927" y="272"/>
                  </a:cubicBezTo>
                  <a:cubicBezTo>
                    <a:pt x="1938" y="262"/>
                    <a:pt x="1928" y="261"/>
                    <a:pt x="1922" y="251"/>
                  </a:cubicBezTo>
                  <a:cubicBezTo>
                    <a:pt x="1911" y="234"/>
                    <a:pt x="1933" y="238"/>
                    <a:pt x="1939" y="229"/>
                  </a:cubicBezTo>
                  <a:cubicBezTo>
                    <a:pt x="1948" y="217"/>
                    <a:pt x="1941" y="218"/>
                    <a:pt x="1956" y="220"/>
                  </a:cubicBezTo>
                  <a:cubicBezTo>
                    <a:pt x="1967" y="222"/>
                    <a:pt x="1977" y="232"/>
                    <a:pt x="1988" y="237"/>
                  </a:cubicBezTo>
                  <a:cubicBezTo>
                    <a:pt x="1993" y="238"/>
                    <a:pt x="2011" y="252"/>
                    <a:pt x="2014" y="235"/>
                  </a:cubicBezTo>
                  <a:cubicBezTo>
                    <a:pt x="2015" y="224"/>
                    <a:pt x="2026" y="220"/>
                    <a:pt x="2037" y="218"/>
                  </a:cubicBezTo>
                  <a:cubicBezTo>
                    <a:pt x="2026" y="197"/>
                    <a:pt x="1980" y="188"/>
                    <a:pt x="1961" y="184"/>
                  </a:cubicBezTo>
                  <a:close/>
                  <a:moveTo>
                    <a:pt x="703" y="565"/>
                  </a:moveTo>
                  <a:cubicBezTo>
                    <a:pt x="694" y="563"/>
                    <a:pt x="687" y="566"/>
                    <a:pt x="683" y="573"/>
                  </a:cubicBezTo>
                  <a:cubicBezTo>
                    <a:pt x="706" y="570"/>
                    <a:pt x="706" y="617"/>
                    <a:pt x="678" y="610"/>
                  </a:cubicBezTo>
                  <a:cubicBezTo>
                    <a:pt x="668" y="608"/>
                    <a:pt x="649" y="603"/>
                    <a:pt x="648" y="589"/>
                  </a:cubicBezTo>
                  <a:cubicBezTo>
                    <a:pt x="648" y="582"/>
                    <a:pt x="663" y="568"/>
                    <a:pt x="654" y="565"/>
                  </a:cubicBezTo>
                  <a:cubicBezTo>
                    <a:pt x="638" y="558"/>
                    <a:pt x="643" y="541"/>
                    <a:pt x="639" y="529"/>
                  </a:cubicBezTo>
                  <a:cubicBezTo>
                    <a:pt x="636" y="522"/>
                    <a:pt x="627" y="530"/>
                    <a:pt x="629" y="520"/>
                  </a:cubicBezTo>
                  <a:cubicBezTo>
                    <a:pt x="630" y="508"/>
                    <a:pt x="631" y="510"/>
                    <a:pt x="637" y="502"/>
                  </a:cubicBezTo>
                  <a:cubicBezTo>
                    <a:pt x="655" y="479"/>
                    <a:pt x="682" y="484"/>
                    <a:pt x="700" y="506"/>
                  </a:cubicBezTo>
                  <a:cubicBezTo>
                    <a:pt x="689" y="505"/>
                    <a:pt x="644" y="509"/>
                    <a:pt x="671" y="525"/>
                  </a:cubicBezTo>
                  <a:cubicBezTo>
                    <a:pt x="667" y="537"/>
                    <a:pt x="683" y="542"/>
                    <a:pt x="684" y="557"/>
                  </a:cubicBezTo>
                  <a:cubicBezTo>
                    <a:pt x="693" y="549"/>
                    <a:pt x="704" y="552"/>
                    <a:pt x="703" y="565"/>
                  </a:cubicBezTo>
                  <a:close/>
                  <a:moveTo>
                    <a:pt x="776" y="627"/>
                  </a:moveTo>
                  <a:cubicBezTo>
                    <a:pt x="774" y="624"/>
                    <a:pt x="771" y="622"/>
                    <a:pt x="772" y="617"/>
                  </a:cubicBezTo>
                  <a:cubicBezTo>
                    <a:pt x="776" y="618"/>
                    <a:pt x="779" y="620"/>
                    <a:pt x="783" y="623"/>
                  </a:cubicBezTo>
                  <a:cubicBezTo>
                    <a:pt x="780" y="624"/>
                    <a:pt x="778" y="626"/>
                    <a:pt x="776" y="62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2" name="Freeform 72"/>
            <p:cNvSpPr>
              <a:spLocks/>
            </p:cNvSpPr>
            <p:nvPr/>
          </p:nvSpPr>
          <p:spPr bwMode="auto">
            <a:xfrm>
              <a:off x="2967" y="609"/>
              <a:ext cx="5" cy="6"/>
            </a:xfrm>
            <a:custGeom>
              <a:avLst/>
              <a:gdLst>
                <a:gd name="T0" fmla="*/ 3 w 3"/>
                <a:gd name="T1" fmla="*/ 0 h 3"/>
                <a:gd name="T2" fmla="*/ 0 w 3"/>
                <a:gd name="T3" fmla="*/ 3 h 3"/>
                <a:gd name="T4" fmla="*/ 3 w 3"/>
                <a:gd name="T5" fmla="*/ 0 h 3"/>
              </a:gdLst>
              <a:ahLst/>
              <a:cxnLst>
                <a:cxn ang="0">
                  <a:pos x="T0" y="T1"/>
                </a:cxn>
                <a:cxn ang="0">
                  <a:pos x="T2" y="T3"/>
                </a:cxn>
                <a:cxn ang="0">
                  <a:pos x="T4" y="T5"/>
                </a:cxn>
              </a:cxnLst>
              <a:rect l="0" t="0" r="r" b="b"/>
              <a:pathLst>
                <a:path w="3" h="3">
                  <a:moveTo>
                    <a:pt x="3" y="0"/>
                  </a:moveTo>
                  <a:cubicBezTo>
                    <a:pt x="2" y="1"/>
                    <a:pt x="1" y="2"/>
                    <a:pt x="0" y="3"/>
                  </a:cubicBezTo>
                  <a:cubicBezTo>
                    <a:pt x="1" y="2"/>
                    <a:pt x="2" y="1"/>
                    <a:pt x="3"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3" name="Freeform 73"/>
            <p:cNvSpPr>
              <a:spLocks/>
            </p:cNvSpPr>
            <p:nvPr/>
          </p:nvSpPr>
          <p:spPr bwMode="auto">
            <a:xfrm>
              <a:off x="2931" y="599"/>
              <a:ext cx="34" cy="30"/>
            </a:xfrm>
            <a:custGeom>
              <a:avLst/>
              <a:gdLst>
                <a:gd name="T0" fmla="*/ 14 w 19"/>
                <a:gd name="T1" fmla="*/ 0 h 17"/>
                <a:gd name="T2" fmla="*/ 0 w 19"/>
                <a:gd name="T3" fmla="*/ 16 h 17"/>
                <a:gd name="T4" fmla="*/ 19 w 19"/>
                <a:gd name="T5" fmla="*/ 10 h 17"/>
                <a:gd name="T6" fmla="*/ 14 w 19"/>
                <a:gd name="T7" fmla="*/ 0 h 17"/>
              </a:gdLst>
              <a:ahLst/>
              <a:cxnLst>
                <a:cxn ang="0">
                  <a:pos x="T0" y="T1"/>
                </a:cxn>
                <a:cxn ang="0">
                  <a:pos x="T2" y="T3"/>
                </a:cxn>
                <a:cxn ang="0">
                  <a:pos x="T4" y="T5"/>
                </a:cxn>
                <a:cxn ang="0">
                  <a:pos x="T6" y="T7"/>
                </a:cxn>
              </a:cxnLst>
              <a:rect l="0" t="0" r="r" b="b"/>
              <a:pathLst>
                <a:path w="19" h="17">
                  <a:moveTo>
                    <a:pt x="14" y="0"/>
                  </a:moveTo>
                  <a:cubicBezTo>
                    <a:pt x="5" y="6"/>
                    <a:pt x="7" y="8"/>
                    <a:pt x="0" y="16"/>
                  </a:cubicBezTo>
                  <a:cubicBezTo>
                    <a:pt x="7" y="17"/>
                    <a:pt x="14" y="15"/>
                    <a:pt x="19" y="10"/>
                  </a:cubicBezTo>
                  <a:cubicBezTo>
                    <a:pt x="15" y="10"/>
                    <a:pt x="12" y="7"/>
                    <a:pt x="14"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4" name="Freeform 74"/>
            <p:cNvSpPr>
              <a:spLocks/>
            </p:cNvSpPr>
            <p:nvPr/>
          </p:nvSpPr>
          <p:spPr bwMode="auto">
            <a:xfrm>
              <a:off x="4398" y="1878"/>
              <a:ext cx="1" cy="4"/>
            </a:xfrm>
            <a:custGeom>
              <a:avLst/>
              <a:gdLst>
                <a:gd name="T0" fmla="*/ 1 w 1"/>
                <a:gd name="T1" fmla="*/ 2 h 2"/>
                <a:gd name="T2" fmla="*/ 1 w 1"/>
                <a:gd name="T3" fmla="*/ 0 h 2"/>
                <a:gd name="T4" fmla="*/ 0 w 1"/>
                <a:gd name="T5" fmla="*/ 2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0"/>
                  </a:cubicBezTo>
                  <a:cubicBezTo>
                    <a:pt x="1" y="1"/>
                    <a:pt x="0" y="1"/>
                    <a:pt x="0" y="2"/>
                  </a:cubicBezTo>
                  <a:cubicBezTo>
                    <a:pt x="0" y="2"/>
                    <a:pt x="0" y="2"/>
                    <a:pt x="1" y="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5" name="Freeform 75"/>
            <p:cNvSpPr>
              <a:spLocks/>
            </p:cNvSpPr>
            <p:nvPr/>
          </p:nvSpPr>
          <p:spPr bwMode="auto">
            <a:xfrm>
              <a:off x="4391" y="1882"/>
              <a:ext cx="113" cy="158"/>
            </a:xfrm>
            <a:custGeom>
              <a:avLst/>
              <a:gdLst>
                <a:gd name="T0" fmla="*/ 0 w 64"/>
                <a:gd name="T1" fmla="*/ 17 h 89"/>
                <a:gd name="T2" fmla="*/ 25 w 64"/>
                <a:gd name="T3" fmla="*/ 53 h 89"/>
                <a:gd name="T4" fmla="*/ 53 w 64"/>
                <a:gd name="T5" fmla="*/ 89 h 89"/>
                <a:gd name="T6" fmla="*/ 56 w 64"/>
                <a:gd name="T7" fmla="*/ 82 h 89"/>
                <a:gd name="T8" fmla="*/ 64 w 64"/>
                <a:gd name="T9" fmla="*/ 86 h 89"/>
                <a:gd name="T10" fmla="*/ 52 w 64"/>
                <a:gd name="T11" fmla="*/ 69 h 89"/>
                <a:gd name="T12" fmla="*/ 53 w 64"/>
                <a:gd name="T13" fmla="*/ 45 h 89"/>
                <a:gd name="T14" fmla="*/ 32 w 64"/>
                <a:gd name="T15" fmla="*/ 34 h 89"/>
                <a:gd name="T16" fmla="*/ 16 w 64"/>
                <a:gd name="T17" fmla="*/ 17 h 89"/>
                <a:gd name="T18" fmla="*/ 20 w 64"/>
                <a:gd name="T19" fmla="*/ 16 h 89"/>
                <a:gd name="T20" fmla="*/ 5 w 64"/>
                <a:gd name="T21" fmla="*/ 0 h 89"/>
                <a:gd name="T22" fmla="*/ 3 w 64"/>
                <a:gd name="T23" fmla="*/ 2 h 89"/>
                <a:gd name="T24" fmla="*/ 0 w 64"/>
                <a:gd name="T25" fmla="*/ 1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89">
                  <a:moveTo>
                    <a:pt x="0" y="17"/>
                  </a:moveTo>
                  <a:cubicBezTo>
                    <a:pt x="9" y="16"/>
                    <a:pt x="20" y="43"/>
                    <a:pt x="25" y="53"/>
                  </a:cubicBezTo>
                  <a:cubicBezTo>
                    <a:pt x="34" y="73"/>
                    <a:pt x="35" y="76"/>
                    <a:pt x="53" y="89"/>
                  </a:cubicBezTo>
                  <a:cubicBezTo>
                    <a:pt x="54" y="86"/>
                    <a:pt x="55" y="84"/>
                    <a:pt x="56" y="82"/>
                  </a:cubicBezTo>
                  <a:cubicBezTo>
                    <a:pt x="58" y="83"/>
                    <a:pt x="61" y="84"/>
                    <a:pt x="64" y="86"/>
                  </a:cubicBezTo>
                  <a:cubicBezTo>
                    <a:pt x="61" y="82"/>
                    <a:pt x="53" y="73"/>
                    <a:pt x="52" y="69"/>
                  </a:cubicBezTo>
                  <a:cubicBezTo>
                    <a:pt x="51" y="62"/>
                    <a:pt x="56" y="52"/>
                    <a:pt x="53" y="45"/>
                  </a:cubicBezTo>
                  <a:cubicBezTo>
                    <a:pt x="55" y="48"/>
                    <a:pt x="31" y="34"/>
                    <a:pt x="32" y="34"/>
                  </a:cubicBezTo>
                  <a:cubicBezTo>
                    <a:pt x="25" y="32"/>
                    <a:pt x="24" y="21"/>
                    <a:pt x="16" y="17"/>
                  </a:cubicBezTo>
                  <a:cubicBezTo>
                    <a:pt x="17" y="17"/>
                    <a:pt x="19" y="16"/>
                    <a:pt x="20" y="16"/>
                  </a:cubicBezTo>
                  <a:cubicBezTo>
                    <a:pt x="18" y="9"/>
                    <a:pt x="12" y="3"/>
                    <a:pt x="5" y="0"/>
                  </a:cubicBezTo>
                  <a:cubicBezTo>
                    <a:pt x="4" y="1"/>
                    <a:pt x="4" y="2"/>
                    <a:pt x="3" y="2"/>
                  </a:cubicBezTo>
                  <a:cubicBezTo>
                    <a:pt x="4" y="3"/>
                    <a:pt x="2" y="13"/>
                    <a:pt x="0" y="1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6" name="Freeform 76"/>
            <p:cNvSpPr>
              <a:spLocks/>
            </p:cNvSpPr>
            <p:nvPr/>
          </p:nvSpPr>
          <p:spPr bwMode="auto">
            <a:xfrm>
              <a:off x="4396" y="1885"/>
              <a:ext cx="0" cy="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0"/>
                    <a:pt x="0"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7" name="Freeform 77"/>
            <p:cNvSpPr>
              <a:spLocks/>
            </p:cNvSpPr>
            <p:nvPr/>
          </p:nvSpPr>
          <p:spPr bwMode="auto">
            <a:xfrm>
              <a:off x="2965" y="615"/>
              <a:ext cx="2"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1" y="1"/>
                    <a:pt x="1" y="0"/>
                    <a:pt x="1" y="0"/>
                  </a:cubicBezTo>
                  <a:cubicBezTo>
                    <a:pt x="1" y="0"/>
                    <a:pt x="0" y="1"/>
                    <a:pt x="0"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8" name="Freeform 78"/>
            <p:cNvSpPr>
              <a:spLocks/>
            </p:cNvSpPr>
            <p:nvPr/>
          </p:nvSpPr>
          <p:spPr bwMode="auto">
            <a:xfrm>
              <a:off x="5781" y="513"/>
              <a:ext cx="72" cy="31"/>
            </a:xfrm>
            <a:custGeom>
              <a:avLst/>
              <a:gdLst>
                <a:gd name="T0" fmla="*/ 41 w 41"/>
                <a:gd name="T1" fmla="*/ 11 h 17"/>
                <a:gd name="T2" fmla="*/ 10 w 41"/>
                <a:gd name="T3" fmla="*/ 17 h 17"/>
                <a:gd name="T4" fmla="*/ 41 w 41"/>
                <a:gd name="T5" fmla="*/ 11 h 17"/>
              </a:gdLst>
              <a:ahLst/>
              <a:cxnLst>
                <a:cxn ang="0">
                  <a:pos x="T0" y="T1"/>
                </a:cxn>
                <a:cxn ang="0">
                  <a:pos x="T2" y="T3"/>
                </a:cxn>
                <a:cxn ang="0">
                  <a:pos x="T4" y="T5"/>
                </a:cxn>
              </a:cxnLst>
              <a:rect l="0" t="0" r="r" b="b"/>
              <a:pathLst>
                <a:path w="41" h="17">
                  <a:moveTo>
                    <a:pt x="41" y="11"/>
                  </a:moveTo>
                  <a:cubicBezTo>
                    <a:pt x="31" y="0"/>
                    <a:pt x="0" y="2"/>
                    <a:pt x="10" y="17"/>
                  </a:cubicBezTo>
                  <a:cubicBezTo>
                    <a:pt x="20" y="17"/>
                    <a:pt x="31" y="16"/>
                    <a:pt x="41" y="1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9" name="Freeform 79"/>
            <p:cNvSpPr>
              <a:spLocks/>
            </p:cNvSpPr>
            <p:nvPr/>
          </p:nvSpPr>
          <p:spPr bwMode="auto">
            <a:xfrm>
              <a:off x="5607" y="565"/>
              <a:ext cx="27" cy="16"/>
            </a:xfrm>
            <a:custGeom>
              <a:avLst/>
              <a:gdLst>
                <a:gd name="T0" fmla="*/ 0 w 15"/>
                <a:gd name="T1" fmla="*/ 2 h 9"/>
                <a:gd name="T2" fmla="*/ 10 w 15"/>
                <a:gd name="T3" fmla="*/ 9 h 9"/>
                <a:gd name="T4" fmla="*/ 0 w 15"/>
                <a:gd name="T5" fmla="*/ 2 h 9"/>
              </a:gdLst>
              <a:ahLst/>
              <a:cxnLst>
                <a:cxn ang="0">
                  <a:pos x="T0" y="T1"/>
                </a:cxn>
                <a:cxn ang="0">
                  <a:pos x="T2" y="T3"/>
                </a:cxn>
                <a:cxn ang="0">
                  <a:pos x="T4" y="T5"/>
                </a:cxn>
              </a:cxnLst>
              <a:rect l="0" t="0" r="r" b="b"/>
              <a:pathLst>
                <a:path w="15" h="9">
                  <a:moveTo>
                    <a:pt x="0" y="2"/>
                  </a:moveTo>
                  <a:cubicBezTo>
                    <a:pt x="3" y="4"/>
                    <a:pt x="6" y="7"/>
                    <a:pt x="10" y="9"/>
                  </a:cubicBezTo>
                  <a:cubicBezTo>
                    <a:pt x="15" y="1"/>
                    <a:pt x="9" y="0"/>
                    <a:pt x="0" y="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0" name="Freeform 80"/>
            <p:cNvSpPr>
              <a:spLocks/>
            </p:cNvSpPr>
            <p:nvPr/>
          </p:nvSpPr>
          <p:spPr bwMode="auto">
            <a:xfrm>
              <a:off x="5034" y="371"/>
              <a:ext cx="14" cy="16"/>
            </a:xfrm>
            <a:custGeom>
              <a:avLst/>
              <a:gdLst>
                <a:gd name="T0" fmla="*/ 8 w 8"/>
                <a:gd name="T1" fmla="*/ 4 h 9"/>
                <a:gd name="T2" fmla="*/ 4 w 8"/>
                <a:gd name="T3" fmla="*/ 9 h 9"/>
                <a:gd name="T4" fmla="*/ 8 w 8"/>
                <a:gd name="T5" fmla="*/ 4 h 9"/>
              </a:gdLst>
              <a:ahLst/>
              <a:cxnLst>
                <a:cxn ang="0">
                  <a:pos x="T0" y="T1"/>
                </a:cxn>
                <a:cxn ang="0">
                  <a:pos x="T2" y="T3"/>
                </a:cxn>
                <a:cxn ang="0">
                  <a:pos x="T4" y="T5"/>
                </a:cxn>
              </a:cxnLst>
              <a:rect l="0" t="0" r="r" b="b"/>
              <a:pathLst>
                <a:path w="8" h="9">
                  <a:moveTo>
                    <a:pt x="8" y="4"/>
                  </a:moveTo>
                  <a:cubicBezTo>
                    <a:pt x="5" y="5"/>
                    <a:pt x="0" y="0"/>
                    <a:pt x="4" y="9"/>
                  </a:cubicBezTo>
                  <a:cubicBezTo>
                    <a:pt x="6" y="6"/>
                    <a:pt x="8" y="4"/>
                    <a:pt x="8"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1" name="Freeform 81"/>
            <p:cNvSpPr>
              <a:spLocks/>
            </p:cNvSpPr>
            <p:nvPr/>
          </p:nvSpPr>
          <p:spPr bwMode="auto">
            <a:xfrm>
              <a:off x="4626" y="414"/>
              <a:ext cx="27" cy="21"/>
            </a:xfrm>
            <a:custGeom>
              <a:avLst/>
              <a:gdLst>
                <a:gd name="T0" fmla="*/ 0 w 15"/>
                <a:gd name="T1" fmla="*/ 7 h 12"/>
                <a:gd name="T2" fmla="*/ 15 w 15"/>
                <a:gd name="T3" fmla="*/ 9 h 12"/>
                <a:gd name="T4" fmla="*/ 0 w 15"/>
                <a:gd name="T5" fmla="*/ 7 h 12"/>
              </a:gdLst>
              <a:ahLst/>
              <a:cxnLst>
                <a:cxn ang="0">
                  <a:pos x="T0" y="T1"/>
                </a:cxn>
                <a:cxn ang="0">
                  <a:pos x="T2" y="T3"/>
                </a:cxn>
                <a:cxn ang="0">
                  <a:pos x="T4" y="T5"/>
                </a:cxn>
              </a:cxnLst>
              <a:rect l="0" t="0" r="r" b="b"/>
              <a:pathLst>
                <a:path w="15" h="12">
                  <a:moveTo>
                    <a:pt x="0" y="7"/>
                  </a:moveTo>
                  <a:cubicBezTo>
                    <a:pt x="5" y="12"/>
                    <a:pt x="9" y="11"/>
                    <a:pt x="15" y="9"/>
                  </a:cubicBezTo>
                  <a:cubicBezTo>
                    <a:pt x="14" y="8"/>
                    <a:pt x="9" y="0"/>
                    <a:pt x="0"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2" name="Freeform 82"/>
            <p:cNvSpPr>
              <a:spLocks/>
            </p:cNvSpPr>
            <p:nvPr/>
          </p:nvSpPr>
          <p:spPr bwMode="auto">
            <a:xfrm>
              <a:off x="4653" y="43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3" name="Freeform 83"/>
            <p:cNvSpPr>
              <a:spLocks/>
            </p:cNvSpPr>
            <p:nvPr/>
          </p:nvSpPr>
          <p:spPr bwMode="auto">
            <a:xfrm>
              <a:off x="4399" y="238"/>
              <a:ext cx="128" cy="63"/>
            </a:xfrm>
            <a:custGeom>
              <a:avLst/>
              <a:gdLst>
                <a:gd name="T0" fmla="*/ 11 w 72"/>
                <a:gd name="T1" fmla="*/ 35 h 35"/>
                <a:gd name="T2" fmla="*/ 60 w 72"/>
                <a:gd name="T3" fmla="*/ 26 h 35"/>
                <a:gd name="T4" fmla="*/ 40 w 72"/>
                <a:gd name="T5" fmla="*/ 9 h 35"/>
                <a:gd name="T6" fmla="*/ 41 w 72"/>
                <a:gd name="T7" fmla="*/ 1 h 35"/>
                <a:gd name="T8" fmla="*/ 11 w 72"/>
                <a:gd name="T9" fmla="*/ 35 h 35"/>
              </a:gdLst>
              <a:ahLst/>
              <a:cxnLst>
                <a:cxn ang="0">
                  <a:pos x="T0" y="T1"/>
                </a:cxn>
                <a:cxn ang="0">
                  <a:pos x="T2" y="T3"/>
                </a:cxn>
                <a:cxn ang="0">
                  <a:pos x="T4" y="T5"/>
                </a:cxn>
                <a:cxn ang="0">
                  <a:pos x="T6" y="T7"/>
                </a:cxn>
                <a:cxn ang="0">
                  <a:pos x="T8" y="T9"/>
                </a:cxn>
              </a:cxnLst>
              <a:rect l="0" t="0" r="r" b="b"/>
              <a:pathLst>
                <a:path w="72" h="35">
                  <a:moveTo>
                    <a:pt x="11" y="35"/>
                  </a:moveTo>
                  <a:cubicBezTo>
                    <a:pt x="21" y="31"/>
                    <a:pt x="54" y="32"/>
                    <a:pt x="60" y="26"/>
                  </a:cubicBezTo>
                  <a:cubicBezTo>
                    <a:pt x="72" y="14"/>
                    <a:pt x="51" y="2"/>
                    <a:pt x="40" y="9"/>
                  </a:cubicBezTo>
                  <a:cubicBezTo>
                    <a:pt x="41" y="6"/>
                    <a:pt x="41" y="4"/>
                    <a:pt x="41" y="1"/>
                  </a:cubicBezTo>
                  <a:cubicBezTo>
                    <a:pt x="28" y="0"/>
                    <a:pt x="0" y="25"/>
                    <a:pt x="11" y="3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4" name="Freeform 84"/>
            <p:cNvSpPr>
              <a:spLocks/>
            </p:cNvSpPr>
            <p:nvPr/>
          </p:nvSpPr>
          <p:spPr bwMode="auto">
            <a:xfrm>
              <a:off x="4261" y="212"/>
              <a:ext cx="43" cy="25"/>
            </a:xfrm>
            <a:custGeom>
              <a:avLst/>
              <a:gdLst>
                <a:gd name="T0" fmla="*/ 10 w 24"/>
                <a:gd name="T1" fmla="*/ 0 h 14"/>
                <a:gd name="T2" fmla="*/ 0 w 24"/>
                <a:gd name="T3" fmla="*/ 3 h 14"/>
                <a:gd name="T4" fmla="*/ 24 w 24"/>
                <a:gd name="T5" fmla="*/ 5 h 14"/>
                <a:gd name="T6" fmla="*/ 10 w 24"/>
                <a:gd name="T7" fmla="*/ 0 h 14"/>
              </a:gdLst>
              <a:ahLst/>
              <a:cxnLst>
                <a:cxn ang="0">
                  <a:pos x="T0" y="T1"/>
                </a:cxn>
                <a:cxn ang="0">
                  <a:pos x="T2" y="T3"/>
                </a:cxn>
                <a:cxn ang="0">
                  <a:pos x="T4" y="T5"/>
                </a:cxn>
                <a:cxn ang="0">
                  <a:pos x="T6" y="T7"/>
                </a:cxn>
              </a:cxnLst>
              <a:rect l="0" t="0" r="r" b="b"/>
              <a:pathLst>
                <a:path w="24" h="14">
                  <a:moveTo>
                    <a:pt x="10" y="0"/>
                  </a:moveTo>
                  <a:cubicBezTo>
                    <a:pt x="7" y="1"/>
                    <a:pt x="4" y="2"/>
                    <a:pt x="0" y="3"/>
                  </a:cubicBezTo>
                  <a:cubicBezTo>
                    <a:pt x="5" y="14"/>
                    <a:pt x="16" y="13"/>
                    <a:pt x="24" y="5"/>
                  </a:cubicBezTo>
                  <a:cubicBezTo>
                    <a:pt x="19" y="3"/>
                    <a:pt x="14" y="0"/>
                    <a:pt x="1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5" name="Freeform 85"/>
            <p:cNvSpPr>
              <a:spLocks/>
            </p:cNvSpPr>
            <p:nvPr/>
          </p:nvSpPr>
          <p:spPr bwMode="auto">
            <a:xfrm>
              <a:off x="4275" y="143"/>
              <a:ext cx="179" cy="140"/>
            </a:xfrm>
            <a:custGeom>
              <a:avLst/>
              <a:gdLst>
                <a:gd name="T0" fmla="*/ 14 w 101"/>
                <a:gd name="T1" fmla="*/ 52 h 79"/>
                <a:gd name="T2" fmla="*/ 78 w 101"/>
                <a:gd name="T3" fmla="*/ 65 h 79"/>
                <a:gd name="T4" fmla="*/ 72 w 101"/>
                <a:gd name="T5" fmla="*/ 61 h 79"/>
                <a:gd name="T6" fmla="*/ 46 w 101"/>
                <a:gd name="T7" fmla="*/ 40 h 79"/>
                <a:gd name="T8" fmla="*/ 57 w 101"/>
                <a:gd name="T9" fmla="*/ 26 h 79"/>
                <a:gd name="T10" fmla="*/ 0 w 101"/>
                <a:gd name="T11" fmla="*/ 33 h 79"/>
                <a:gd name="T12" fmla="*/ 40 w 101"/>
                <a:gd name="T13" fmla="*/ 41 h 79"/>
                <a:gd name="T14" fmla="*/ 14 w 101"/>
                <a:gd name="T15" fmla="*/ 52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79">
                  <a:moveTo>
                    <a:pt x="14" y="52"/>
                  </a:moveTo>
                  <a:cubicBezTo>
                    <a:pt x="28" y="63"/>
                    <a:pt x="63" y="79"/>
                    <a:pt x="78" y="65"/>
                  </a:cubicBezTo>
                  <a:cubicBezTo>
                    <a:pt x="76" y="64"/>
                    <a:pt x="74" y="63"/>
                    <a:pt x="72" y="61"/>
                  </a:cubicBezTo>
                  <a:cubicBezTo>
                    <a:pt x="101" y="48"/>
                    <a:pt x="56" y="40"/>
                    <a:pt x="46" y="40"/>
                  </a:cubicBezTo>
                  <a:cubicBezTo>
                    <a:pt x="50" y="34"/>
                    <a:pt x="54" y="29"/>
                    <a:pt x="57" y="26"/>
                  </a:cubicBezTo>
                  <a:cubicBezTo>
                    <a:pt x="35" y="0"/>
                    <a:pt x="23" y="23"/>
                    <a:pt x="0" y="33"/>
                  </a:cubicBezTo>
                  <a:cubicBezTo>
                    <a:pt x="12" y="40"/>
                    <a:pt x="26" y="41"/>
                    <a:pt x="40" y="41"/>
                  </a:cubicBezTo>
                  <a:cubicBezTo>
                    <a:pt x="31" y="44"/>
                    <a:pt x="22" y="48"/>
                    <a:pt x="14" y="5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6" name="Freeform 86"/>
            <p:cNvSpPr>
              <a:spLocks/>
            </p:cNvSpPr>
            <p:nvPr/>
          </p:nvSpPr>
          <p:spPr bwMode="auto">
            <a:xfrm>
              <a:off x="4339" y="325"/>
              <a:ext cx="18" cy="18"/>
            </a:xfrm>
            <a:custGeom>
              <a:avLst/>
              <a:gdLst>
                <a:gd name="T0" fmla="*/ 10 w 10"/>
                <a:gd name="T1" fmla="*/ 1 h 10"/>
                <a:gd name="T2" fmla="*/ 0 w 10"/>
                <a:gd name="T3" fmla="*/ 5 h 10"/>
                <a:gd name="T4" fmla="*/ 10 w 10"/>
                <a:gd name="T5" fmla="*/ 1 h 10"/>
              </a:gdLst>
              <a:ahLst/>
              <a:cxnLst>
                <a:cxn ang="0">
                  <a:pos x="T0" y="T1"/>
                </a:cxn>
                <a:cxn ang="0">
                  <a:pos x="T2" y="T3"/>
                </a:cxn>
                <a:cxn ang="0">
                  <a:pos x="T4" y="T5"/>
                </a:cxn>
              </a:cxnLst>
              <a:rect l="0" t="0" r="r" b="b"/>
              <a:pathLst>
                <a:path w="10" h="10">
                  <a:moveTo>
                    <a:pt x="10" y="1"/>
                  </a:moveTo>
                  <a:cubicBezTo>
                    <a:pt x="5" y="0"/>
                    <a:pt x="3" y="2"/>
                    <a:pt x="0" y="5"/>
                  </a:cubicBezTo>
                  <a:cubicBezTo>
                    <a:pt x="3" y="4"/>
                    <a:pt x="5" y="10"/>
                    <a:pt x="10"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7" name="Freeform 87"/>
            <p:cNvSpPr>
              <a:spLocks/>
            </p:cNvSpPr>
            <p:nvPr/>
          </p:nvSpPr>
          <p:spPr bwMode="auto">
            <a:xfrm>
              <a:off x="4247" y="166"/>
              <a:ext cx="25" cy="9"/>
            </a:xfrm>
            <a:custGeom>
              <a:avLst/>
              <a:gdLst>
                <a:gd name="T0" fmla="*/ 14 w 14"/>
                <a:gd name="T1" fmla="*/ 4 h 5"/>
                <a:gd name="T2" fmla="*/ 0 w 14"/>
                <a:gd name="T3" fmla="*/ 1 h 5"/>
                <a:gd name="T4" fmla="*/ 14 w 14"/>
                <a:gd name="T5" fmla="*/ 4 h 5"/>
              </a:gdLst>
              <a:ahLst/>
              <a:cxnLst>
                <a:cxn ang="0">
                  <a:pos x="T0" y="T1"/>
                </a:cxn>
                <a:cxn ang="0">
                  <a:pos x="T2" y="T3"/>
                </a:cxn>
                <a:cxn ang="0">
                  <a:pos x="T4" y="T5"/>
                </a:cxn>
              </a:cxnLst>
              <a:rect l="0" t="0" r="r" b="b"/>
              <a:pathLst>
                <a:path w="14" h="5">
                  <a:moveTo>
                    <a:pt x="14" y="4"/>
                  </a:moveTo>
                  <a:cubicBezTo>
                    <a:pt x="10" y="3"/>
                    <a:pt x="6" y="0"/>
                    <a:pt x="0" y="1"/>
                  </a:cubicBezTo>
                  <a:cubicBezTo>
                    <a:pt x="5" y="5"/>
                    <a:pt x="8" y="4"/>
                    <a:pt x="14"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8" name="Freeform 88"/>
            <p:cNvSpPr>
              <a:spLocks/>
            </p:cNvSpPr>
            <p:nvPr/>
          </p:nvSpPr>
          <p:spPr bwMode="auto">
            <a:xfrm>
              <a:off x="4536" y="286"/>
              <a:ext cx="20" cy="15"/>
            </a:xfrm>
            <a:custGeom>
              <a:avLst/>
              <a:gdLst>
                <a:gd name="T0" fmla="*/ 11 w 11"/>
                <a:gd name="T1" fmla="*/ 0 h 8"/>
                <a:gd name="T2" fmla="*/ 0 w 11"/>
                <a:gd name="T3" fmla="*/ 1 h 8"/>
                <a:gd name="T4" fmla="*/ 11 w 11"/>
                <a:gd name="T5" fmla="*/ 0 h 8"/>
              </a:gdLst>
              <a:ahLst/>
              <a:cxnLst>
                <a:cxn ang="0">
                  <a:pos x="T0" y="T1"/>
                </a:cxn>
                <a:cxn ang="0">
                  <a:pos x="T2" y="T3"/>
                </a:cxn>
                <a:cxn ang="0">
                  <a:pos x="T4" y="T5"/>
                </a:cxn>
              </a:cxnLst>
              <a:rect l="0" t="0" r="r" b="b"/>
              <a:pathLst>
                <a:path w="11" h="8">
                  <a:moveTo>
                    <a:pt x="11" y="0"/>
                  </a:moveTo>
                  <a:cubicBezTo>
                    <a:pt x="7" y="1"/>
                    <a:pt x="3" y="1"/>
                    <a:pt x="0" y="1"/>
                  </a:cubicBezTo>
                  <a:cubicBezTo>
                    <a:pt x="6" y="8"/>
                    <a:pt x="6" y="2"/>
                    <a:pt x="11"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9" name="Freeform 89"/>
            <p:cNvSpPr>
              <a:spLocks/>
            </p:cNvSpPr>
            <p:nvPr/>
          </p:nvSpPr>
          <p:spPr bwMode="auto">
            <a:xfrm>
              <a:off x="3548" y="201"/>
              <a:ext cx="6" cy="9"/>
            </a:xfrm>
            <a:custGeom>
              <a:avLst/>
              <a:gdLst>
                <a:gd name="T0" fmla="*/ 0 w 3"/>
                <a:gd name="T1" fmla="*/ 1 h 5"/>
                <a:gd name="T2" fmla="*/ 3 w 3"/>
                <a:gd name="T3" fmla="*/ 0 h 5"/>
                <a:gd name="T4" fmla="*/ 1 w 3"/>
                <a:gd name="T5" fmla="*/ 1 h 5"/>
                <a:gd name="T6" fmla="*/ 0 w 3"/>
                <a:gd name="T7" fmla="*/ 1 h 5"/>
              </a:gdLst>
              <a:ahLst/>
              <a:cxnLst>
                <a:cxn ang="0">
                  <a:pos x="T0" y="T1"/>
                </a:cxn>
                <a:cxn ang="0">
                  <a:pos x="T2" y="T3"/>
                </a:cxn>
                <a:cxn ang="0">
                  <a:pos x="T4" y="T5"/>
                </a:cxn>
                <a:cxn ang="0">
                  <a:pos x="T6" y="T7"/>
                </a:cxn>
              </a:cxnLst>
              <a:rect l="0" t="0" r="r" b="b"/>
              <a:pathLst>
                <a:path w="3" h="5">
                  <a:moveTo>
                    <a:pt x="0" y="1"/>
                  </a:moveTo>
                  <a:cubicBezTo>
                    <a:pt x="0" y="5"/>
                    <a:pt x="1" y="1"/>
                    <a:pt x="3" y="0"/>
                  </a:cubicBezTo>
                  <a:cubicBezTo>
                    <a:pt x="2" y="0"/>
                    <a:pt x="2" y="0"/>
                    <a:pt x="1" y="1"/>
                  </a:cubicBezTo>
                  <a:cubicBezTo>
                    <a:pt x="1" y="1"/>
                    <a:pt x="0" y="1"/>
                    <a:pt x="0"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0" name="Freeform 90"/>
            <p:cNvSpPr>
              <a:spLocks/>
            </p:cNvSpPr>
            <p:nvPr/>
          </p:nvSpPr>
          <p:spPr bwMode="auto">
            <a:xfrm>
              <a:off x="3449" y="178"/>
              <a:ext cx="122" cy="43"/>
            </a:xfrm>
            <a:custGeom>
              <a:avLst/>
              <a:gdLst>
                <a:gd name="T0" fmla="*/ 31 w 69"/>
                <a:gd name="T1" fmla="*/ 10 h 24"/>
                <a:gd name="T2" fmla="*/ 25 w 69"/>
                <a:gd name="T3" fmla="*/ 13 h 24"/>
                <a:gd name="T4" fmla="*/ 32 w 69"/>
                <a:gd name="T5" fmla="*/ 13 h 24"/>
                <a:gd name="T6" fmla="*/ 24 w 69"/>
                <a:gd name="T7" fmla="*/ 16 h 24"/>
                <a:gd name="T8" fmla="*/ 37 w 69"/>
                <a:gd name="T9" fmla="*/ 24 h 24"/>
                <a:gd name="T10" fmla="*/ 57 w 69"/>
                <a:gd name="T11" fmla="*/ 14 h 24"/>
                <a:gd name="T12" fmla="*/ 69 w 69"/>
                <a:gd name="T13" fmla="*/ 7 h 24"/>
                <a:gd name="T14" fmla="*/ 31 w 69"/>
                <a:gd name="T15" fmla="*/ 4 h 24"/>
                <a:gd name="T16" fmla="*/ 0 w 69"/>
                <a:gd name="T17" fmla="*/ 10 h 24"/>
                <a:gd name="T18" fmla="*/ 31 w 69"/>
                <a:gd name="T19"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24">
                  <a:moveTo>
                    <a:pt x="31" y="10"/>
                  </a:moveTo>
                  <a:cubicBezTo>
                    <a:pt x="29" y="11"/>
                    <a:pt x="27" y="12"/>
                    <a:pt x="25" y="13"/>
                  </a:cubicBezTo>
                  <a:cubicBezTo>
                    <a:pt x="27" y="13"/>
                    <a:pt x="30" y="13"/>
                    <a:pt x="32" y="13"/>
                  </a:cubicBezTo>
                  <a:cubicBezTo>
                    <a:pt x="29" y="14"/>
                    <a:pt x="27" y="15"/>
                    <a:pt x="24" y="16"/>
                  </a:cubicBezTo>
                  <a:cubicBezTo>
                    <a:pt x="27" y="19"/>
                    <a:pt x="34" y="22"/>
                    <a:pt x="37" y="24"/>
                  </a:cubicBezTo>
                  <a:cubicBezTo>
                    <a:pt x="42" y="17"/>
                    <a:pt x="49" y="14"/>
                    <a:pt x="57" y="14"/>
                  </a:cubicBezTo>
                  <a:cubicBezTo>
                    <a:pt x="59" y="11"/>
                    <a:pt x="67" y="8"/>
                    <a:pt x="69" y="7"/>
                  </a:cubicBezTo>
                  <a:cubicBezTo>
                    <a:pt x="58" y="0"/>
                    <a:pt x="44" y="7"/>
                    <a:pt x="31" y="4"/>
                  </a:cubicBezTo>
                  <a:cubicBezTo>
                    <a:pt x="20" y="2"/>
                    <a:pt x="9" y="3"/>
                    <a:pt x="0" y="10"/>
                  </a:cubicBezTo>
                  <a:cubicBezTo>
                    <a:pt x="11" y="12"/>
                    <a:pt x="20" y="4"/>
                    <a:pt x="31" y="1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1" name="Freeform 91"/>
            <p:cNvSpPr>
              <a:spLocks/>
            </p:cNvSpPr>
            <p:nvPr/>
          </p:nvSpPr>
          <p:spPr bwMode="auto">
            <a:xfrm>
              <a:off x="3770" y="148"/>
              <a:ext cx="43" cy="39"/>
            </a:xfrm>
            <a:custGeom>
              <a:avLst/>
              <a:gdLst>
                <a:gd name="T0" fmla="*/ 24 w 24"/>
                <a:gd name="T1" fmla="*/ 17 h 22"/>
                <a:gd name="T2" fmla="*/ 0 w 24"/>
                <a:gd name="T3" fmla="*/ 17 h 22"/>
                <a:gd name="T4" fmla="*/ 6 w 24"/>
                <a:gd name="T5" fmla="*/ 22 h 22"/>
                <a:gd name="T6" fmla="*/ 24 w 24"/>
                <a:gd name="T7" fmla="*/ 17 h 22"/>
              </a:gdLst>
              <a:ahLst/>
              <a:cxnLst>
                <a:cxn ang="0">
                  <a:pos x="T0" y="T1"/>
                </a:cxn>
                <a:cxn ang="0">
                  <a:pos x="T2" y="T3"/>
                </a:cxn>
                <a:cxn ang="0">
                  <a:pos x="T4" y="T5"/>
                </a:cxn>
                <a:cxn ang="0">
                  <a:pos x="T6" y="T7"/>
                </a:cxn>
              </a:cxnLst>
              <a:rect l="0" t="0" r="r" b="b"/>
              <a:pathLst>
                <a:path w="24" h="22">
                  <a:moveTo>
                    <a:pt x="24" y="17"/>
                  </a:moveTo>
                  <a:cubicBezTo>
                    <a:pt x="22" y="0"/>
                    <a:pt x="7" y="8"/>
                    <a:pt x="0" y="17"/>
                  </a:cubicBezTo>
                  <a:cubicBezTo>
                    <a:pt x="2" y="18"/>
                    <a:pt x="4" y="20"/>
                    <a:pt x="6" y="22"/>
                  </a:cubicBezTo>
                  <a:cubicBezTo>
                    <a:pt x="12" y="22"/>
                    <a:pt x="18" y="19"/>
                    <a:pt x="24" y="1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2" name="Freeform 92"/>
            <p:cNvSpPr>
              <a:spLocks/>
            </p:cNvSpPr>
            <p:nvPr/>
          </p:nvSpPr>
          <p:spPr bwMode="auto">
            <a:xfrm>
              <a:off x="3713" y="175"/>
              <a:ext cx="45" cy="30"/>
            </a:xfrm>
            <a:custGeom>
              <a:avLst/>
              <a:gdLst>
                <a:gd name="T0" fmla="*/ 19 w 25"/>
                <a:gd name="T1" fmla="*/ 15 h 17"/>
                <a:gd name="T2" fmla="*/ 25 w 25"/>
                <a:gd name="T3" fmla="*/ 4 h 17"/>
                <a:gd name="T4" fmla="*/ 14 w 25"/>
                <a:gd name="T5" fmla="*/ 4 h 17"/>
                <a:gd name="T6" fmla="*/ 18 w 25"/>
                <a:gd name="T7" fmla="*/ 2 h 17"/>
                <a:gd name="T8" fmla="*/ 0 w 25"/>
                <a:gd name="T9" fmla="*/ 15 h 17"/>
                <a:gd name="T10" fmla="*/ 19 w 25"/>
                <a:gd name="T11" fmla="*/ 15 h 17"/>
              </a:gdLst>
              <a:ahLst/>
              <a:cxnLst>
                <a:cxn ang="0">
                  <a:pos x="T0" y="T1"/>
                </a:cxn>
                <a:cxn ang="0">
                  <a:pos x="T2" y="T3"/>
                </a:cxn>
                <a:cxn ang="0">
                  <a:pos x="T4" y="T5"/>
                </a:cxn>
                <a:cxn ang="0">
                  <a:pos x="T6" y="T7"/>
                </a:cxn>
                <a:cxn ang="0">
                  <a:pos x="T8" y="T9"/>
                </a:cxn>
                <a:cxn ang="0">
                  <a:pos x="T10" y="T11"/>
                </a:cxn>
              </a:cxnLst>
              <a:rect l="0" t="0" r="r" b="b"/>
              <a:pathLst>
                <a:path w="25" h="17">
                  <a:moveTo>
                    <a:pt x="19" y="15"/>
                  </a:moveTo>
                  <a:cubicBezTo>
                    <a:pt x="20" y="11"/>
                    <a:pt x="23" y="10"/>
                    <a:pt x="25" y="4"/>
                  </a:cubicBezTo>
                  <a:cubicBezTo>
                    <a:pt x="22" y="4"/>
                    <a:pt x="18" y="4"/>
                    <a:pt x="14" y="4"/>
                  </a:cubicBezTo>
                  <a:cubicBezTo>
                    <a:pt x="16" y="3"/>
                    <a:pt x="17" y="3"/>
                    <a:pt x="18" y="2"/>
                  </a:cubicBezTo>
                  <a:cubicBezTo>
                    <a:pt x="8" y="0"/>
                    <a:pt x="3" y="6"/>
                    <a:pt x="0" y="15"/>
                  </a:cubicBezTo>
                  <a:cubicBezTo>
                    <a:pt x="5" y="17"/>
                    <a:pt x="13" y="17"/>
                    <a:pt x="19" y="1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3" name="Freeform 93"/>
            <p:cNvSpPr>
              <a:spLocks/>
            </p:cNvSpPr>
            <p:nvPr/>
          </p:nvSpPr>
          <p:spPr bwMode="auto">
            <a:xfrm>
              <a:off x="3651" y="198"/>
              <a:ext cx="48" cy="19"/>
            </a:xfrm>
            <a:custGeom>
              <a:avLst/>
              <a:gdLst>
                <a:gd name="T0" fmla="*/ 0 w 27"/>
                <a:gd name="T1" fmla="*/ 9 h 11"/>
                <a:gd name="T2" fmla="*/ 16 w 27"/>
                <a:gd name="T3" fmla="*/ 11 h 11"/>
                <a:gd name="T4" fmla="*/ 27 w 27"/>
                <a:gd name="T5" fmla="*/ 6 h 11"/>
                <a:gd name="T6" fmla="*/ 0 w 27"/>
                <a:gd name="T7" fmla="*/ 9 h 11"/>
              </a:gdLst>
              <a:ahLst/>
              <a:cxnLst>
                <a:cxn ang="0">
                  <a:pos x="T0" y="T1"/>
                </a:cxn>
                <a:cxn ang="0">
                  <a:pos x="T2" y="T3"/>
                </a:cxn>
                <a:cxn ang="0">
                  <a:pos x="T4" y="T5"/>
                </a:cxn>
                <a:cxn ang="0">
                  <a:pos x="T6" y="T7"/>
                </a:cxn>
              </a:cxnLst>
              <a:rect l="0" t="0" r="r" b="b"/>
              <a:pathLst>
                <a:path w="27" h="11">
                  <a:moveTo>
                    <a:pt x="0" y="9"/>
                  </a:moveTo>
                  <a:cubicBezTo>
                    <a:pt x="5" y="9"/>
                    <a:pt x="10" y="11"/>
                    <a:pt x="16" y="11"/>
                  </a:cubicBezTo>
                  <a:cubicBezTo>
                    <a:pt x="20" y="10"/>
                    <a:pt x="23" y="8"/>
                    <a:pt x="27" y="6"/>
                  </a:cubicBezTo>
                  <a:cubicBezTo>
                    <a:pt x="18" y="0"/>
                    <a:pt x="8" y="1"/>
                    <a:pt x="0" y="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4" name="Freeform 94"/>
            <p:cNvSpPr>
              <a:spLocks/>
            </p:cNvSpPr>
            <p:nvPr/>
          </p:nvSpPr>
          <p:spPr bwMode="auto">
            <a:xfrm>
              <a:off x="3625" y="146"/>
              <a:ext cx="72" cy="52"/>
            </a:xfrm>
            <a:custGeom>
              <a:avLst/>
              <a:gdLst>
                <a:gd name="T0" fmla="*/ 0 w 41"/>
                <a:gd name="T1" fmla="*/ 21 h 29"/>
                <a:gd name="T2" fmla="*/ 31 w 41"/>
                <a:gd name="T3" fmla="*/ 24 h 29"/>
                <a:gd name="T4" fmla="*/ 41 w 41"/>
                <a:gd name="T5" fmla="*/ 22 h 29"/>
                <a:gd name="T6" fmla="*/ 21 w 41"/>
                <a:gd name="T7" fmla="*/ 17 h 29"/>
                <a:gd name="T8" fmla="*/ 39 w 41"/>
                <a:gd name="T9" fmla="*/ 0 h 29"/>
                <a:gd name="T10" fmla="*/ 13 w 41"/>
                <a:gd name="T11" fmla="*/ 17 h 29"/>
                <a:gd name="T12" fmla="*/ 14 w 41"/>
                <a:gd name="T13" fmla="*/ 17 h 29"/>
                <a:gd name="T14" fmla="*/ 0 w 41"/>
                <a:gd name="T15" fmla="*/ 21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9">
                  <a:moveTo>
                    <a:pt x="0" y="21"/>
                  </a:moveTo>
                  <a:cubicBezTo>
                    <a:pt x="9" y="27"/>
                    <a:pt x="20" y="29"/>
                    <a:pt x="31" y="24"/>
                  </a:cubicBezTo>
                  <a:cubicBezTo>
                    <a:pt x="34" y="23"/>
                    <a:pt x="37" y="23"/>
                    <a:pt x="41" y="22"/>
                  </a:cubicBezTo>
                  <a:cubicBezTo>
                    <a:pt x="35" y="20"/>
                    <a:pt x="28" y="18"/>
                    <a:pt x="21" y="17"/>
                  </a:cubicBezTo>
                  <a:cubicBezTo>
                    <a:pt x="30" y="13"/>
                    <a:pt x="39" y="10"/>
                    <a:pt x="39" y="0"/>
                  </a:cubicBezTo>
                  <a:cubicBezTo>
                    <a:pt x="31" y="8"/>
                    <a:pt x="16" y="7"/>
                    <a:pt x="13" y="17"/>
                  </a:cubicBezTo>
                  <a:cubicBezTo>
                    <a:pt x="13" y="17"/>
                    <a:pt x="14" y="17"/>
                    <a:pt x="14" y="17"/>
                  </a:cubicBezTo>
                  <a:cubicBezTo>
                    <a:pt x="9" y="17"/>
                    <a:pt x="4" y="18"/>
                    <a:pt x="0" y="2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5" name="Freeform 95"/>
            <p:cNvSpPr>
              <a:spLocks/>
            </p:cNvSpPr>
            <p:nvPr/>
          </p:nvSpPr>
          <p:spPr bwMode="auto">
            <a:xfrm>
              <a:off x="2866" y="208"/>
              <a:ext cx="243" cy="146"/>
            </a:xfrm>
            <a:custGeom>
              <a:avLst/>
              <a:gdLst>
                <a:gd name="T0" fmla="*/ 18 w 137"/>
                <a:gd name="T1" fmla="*/ 40 h 82"/>
                <a:gd name="T2" fmla="*/ 56 w 137"/>
                <a:gd name="T3" fmla="*/ 39 h 82"/>
                <a:gd name="T4" fmla="*/ 29 w 137"/>
                <a:gd name="T5" fmla="*/ 52 h 82"/>
                <a:gd name="T6" fmla="*/ 58 w 137"/>
                <a:gd name="T7" fmla="*/ 58 h 82"/>
                <a:gd name="T8" fmla="*/ 33 w 137"/>
                <a:gd name="T9" fmla="*/ 60 h 82"/>
                <a:gd name="T10" fmla="*/ 60 w 137"/>
                <a:gd name="T11" fmla="*/ 82 h 82"/>
                <a:gd name="T12" fmla="*/ 103 w 137"/>
                <a:gd name="T13" fmla="*/ 41 h 82"/>
                <a:gd name="T14" fmla="*/ 98 w 137"/>
                <a:gd name="T15" fmla="*/ 42 h 82"/>
                <a:gd name="T16" fmla="*/ 100 w 137"/>
                <a:gd name="T17" fmla="*/ 61 h 82"/>
                <a:gd name="T18" fmla="*/ 116 w 137"/>
                <a:gd name="T19" fmla="*/ 62 h 82"/>
                <a:gd name="T20" fmla="*/ 115 w 137"/>
                <a:gd name="T21" fmla="*/ 68 h 82"/>
                <a:gd name="T22" fmla="*/ 137 w 137"/>
                <a:gd name="T23" fmla="*/ 56 h 82"/>
                <a:gd name="T24" fmla="*/ 107 w 137"/>
                <a:gd name="T25" fmla="*/ 39 h 82"/>
                <a:gd name="T26" fmla="*/ 110 w 137"/>
                <a:gd name="T27" fmla="*/ 38 h 82"/>
                <a:gd name="T28" fmla="*/ 75 w 137"/>
                <a:gd name="T29" fmla="*/ 15 h 82"/>
                <a:gd name="T30" fmla="*/ 69 w 137"/>
                <a:gd name="T31" fmla="*/ 20 h 82"/>
                <a:gd name="T32" fmla="*/ 53 w 137"/>
                <a:gd name="T33" fmla="*/ 26 h 82"/>
                <a:gd name="T34" fmla="*/ 34 w 137"/>
                <a:gd name="T35" fmla="*/ 22 h 82"/>
                <a:gd name="T36" fmla="*/ 25 w 137"/>
                <a:gd name="T37" fmla="*/ 17 h 82"/>
                <a:gd name="T38" fmla="*/ 29 w 137"/>
                <a:gd name="T39" fmla="*/ 12 h 82"/>
                <a:gd name="T40" fmla="*/ 0 w 137"/>
                <a:gd name="T41" fmla="*/ 18 h 82"/>
                <a:gd name="T42" fmla="*/ 18 w 137"/>
                <a:gd name="T43" fmla="*/ 4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7" h="82">
                  <a:moveTo>
                    <a:pt x="18" y="40"/>
                  </a:moveTo>
                  <a:cubicBezTo>
                    <a:pt x="30" y="51"/>
                    <a:pt x="41" y="36"/>
                    <a:pt x="56" y="39"/>
                  </a:cubicBezTo>
                  <a:cubicBezTo>
                    <a:pt x="48" y="45"/>
                    <a:pt x="39" y="48"/>
                    <a:pt x="29" y="52"/>
                  </a:cubicBezTo>
                  <a:cubicBezTo>
                    <a:pt x="37" y="60"/>
                    <a:pt x="47" y="55"/>
                    <a:pt x="58" y="58"/>
                  </a:cubicBezTo>
                  <a:cubicBezTo>
                    <a:pt x="50" y="61"/>
                    <a:pt x="41" y="61"/>
                    <a:pt x="33" y="60"/>
                  </a:cubicBezTo>
                  <a:cubicBezTo>
                    <a:pt x="37" y="72"/>
                    <a:pt x="50" y="77"/>
                    <a:pt x="60" y="82"/>
                  </a:cubicBezTo>
                  <a:cubicBezTo>
                    <a:pt x="66" y="69"/>
                    <a:pt x="86" y="26"/>
                    <a:pt x="103" y="41"/>
                  </a:cubicBezTo>
                  <a:cubicBezTo>
                    <a:pt x="101" y="42"/>
                    <a:pt x="100" y="42"/>
                    <a:pt x="98" y="42"/>
                  </a:cubicBezTo>
                  <a:cubicBezTo>
                    <a:pt x="105" y="48"/>
                    <a:pt x="106" y="54"/>
                    <a:pt x="100" y="61"/>
                  </a:cubicBezTo>
                  <a:cubicBezTo>
                    <a:pt x="105" y="60"/>
                    <a:pt x="111" y="63"/>
                    <a:pt x="116" y="62"/>
                  </a:cubicBezTo>
                  <a:cubicBezTo>
                    <a:pt x="115" y="64"/>
                    <a:pt x="115" y="66"/>
                    <a:pt x="115" y="68"/>
                  </a:cubicBezTo>
                  <a:cubicBezTo>
                    <a:pt x="123" y="64"/>
                    <a:pt x="129" y="60"/>
                    <a:pt x="137" y="56"/>
                  </a:cubicBezTo>
                  <a:cubicBezTo>
                    <a:pt x="126" y="47"/>
                    <a:pt x="116" y="44"/>
                    <a:pt x="107" y="39"/>
                  </a:cubicBezTo>
                  <a:cubicBezTo>
                    <a:pt x="108" y="39"/>
                    <a:pt x="109" y="39"/>
                    <a:pt x="110" y="38"/>
                  </a:cubicBezTo>
                  <a:cubicBezTo>
                    <a:pt x="99" y="30"/>
                    <a:pt x="79" y="28"/>
                    <a:pt x="75" y="15"/>
                  </a:cubicBezTo>
                  <a:cubicBezTo>
                    <a:pt x="73" y="17"/>
                    <a:pt x="71" y="18"/>
                    <a:pt x="69" y="20"/>
                  </a:cubicBezTo>
                  <a:cubicBezTo>
                    <a:pt x="72" y="0"/>
                    <a:pt x="39" y="5"/>
                    <a:pt x="53" y="26"/>
                  </a:cubicBezTo>
                  <a:cubicBezTo>
                    <a:pt x="47" y="18"/>
                    <a:pt x="32" y="4"/>
                    <a:pt x="34" y="22"/>
                  </a:cubicBezTo>
                  <a:cubicBezTo>
                    <a:pt x="31" y="20"/>
                    <a:pt x="28" y="18"/>
                    <a:pt x="25" y="17"/>
                  </a:cubicBezTo>
                  <a:cubicBezTo>
                    <a:pt x="26" y="15"/>
                    <a:pt x="28" y="13"/>
                    <a:pt x="29" y="12"/>
                  </a:cubicBezTo>
                  <a:cubicBezTo>
                    <a:pt x="18" y="9"/>
                    <a:pt x="7" y="9"/>
                    <a:pt x="0" y="18"/>
                  </a:cubicBezTo>
                  <a:cubicBezTo>
                    <a:pt x="7" y="24"/>
                    <a:pt x="17" y="38"/>
                    <a:pt x="18" y="4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6" name="Freeform 96"/>
            <p:cNvSpPr>
              <a:spLocks/>
            </p:cNvSpPr>
            <p:nvPr/>
          </p:nvSpPr>
          <p:spPr bwMode="auto">
            <a:xfrm>
              <a:off x="2993" y="198"/>
              <a:ext cx="158" cy="60"/>
            </a:xfrm>
            <a:custGeom>
              <a:avLst/>
              <a:gdLst>
                <a:gd name="T0" fmla="*/ 33 w 89"/>
                <a:gd name="T1" fmla="*/ 19 h 34"/>
                <a:gd name="T2" fmla="*/ 18 w 89"/>
                <a:gd name="T3" fmla="*/ 21 h 34"/>
                <a:gd name="T4" fmla="*/ 50 w 89"/>
                <a:gd name="T5" fmla="*/ 32 h 34"/>
                <a:gd name="T6" fmla="*/ 89 w 89"/>
                <a:gd name="T7" fmla="*/ 15 h 34"/>
                <a:gd name="T8" fmla="*/ 52 w 89"/>
                <a:gd name="T9" fmla="*/ 9 h 34"/>
                <a:gd name="T10" fmla="*/ 52 w 89"/>
                <a:gd name="T11" fmla="*/ 1 h 34"/>
                <a:gd name="T12" fmla="*/ 16 w 89"/>
                <a:gd name="T13" fmla="*/ 2 h 34"/>
                <a:gd name="T14" fmla="*/ 17 w 89"/>
                <a:gd name="T15" fmla="*/ 5 h 34"/>
                <a:gd name="T16" fmla="*/ 0 w 89"/>
                <a:gd name="T17" fmla="*/ 6 h 34"/>
                <a:gd name="T18" fmla="*/ 33 w 89"/>
                <a:gd name="T19"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4">
                  <a:moveTo>
                    <a:pt x="33" y="19"/>
                  </a:moveTo>
                  <a:cubicBezTo>
                    <a:pt x="28" y="19"/>
                    <a:pt x="22" y="21"/>
                    <a:pt x="18" y="21"/>
                  </a:cubicBezTo>
                  <a:cubicBezTo>
                    <a:pt x="22" y="28"/>
                    <a:pt x="42" y="31"/>
                    <a:pt x="50" y="32"/>
                  </a:cubicBezTo>
                  <a:cubicBezTo>
                    <a:pt x="64" y="34"/>
                    <a:pt x="78" y="22"/>
                    <a:pt x="89" y="15"/>
                  </a:cubicBezTo>
                  <a:cubicBezTo>
                    <a:pt x="80" y="4"/>
                    <a:pt x="64" y="4"/>
                    <a:pt x="52" y="9"/>
                  </a:cubicBezTo>
                  <a:cubicBezTo>
                    <a:pt x="52" y="6"/>
                    <a:pt x="52" y="3"/>
                    <a:pt x="52" y="1"/>
                  </a:cubicBezTo>
                  <a:cubicBezTo>
                    <a:pt x="37" y="12"/>
                    <a:pt x="32" y="0"/>
                    <a:pt x="16" y="2"/>
                  </a:cubicBezTo>
                  <a:cubicBezTo>
                    <a:pt x="16" y="3"/>
                    <a:pt x="17" y="4"/>
                    <a:pt x="17" y="5"/>
                  </a:cubicBezTo>
                  <a:cubicBezTo>
                    <a:pt x="11" y="5"/>
                    <a:pt x="7" y="7"/>
                    <a:pt x="0" y="6"/>
                  </a:cubicBezTo>
                  <a:cubicBezTo>
                    <a:pt x="5" y="23"/>
                    <a:pt x="19" y="17"/>
                    <a:pt x="33" y="1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7" name="Freeform 97"/>
            <p:cNvSpPr>
              <a:spLocks/>
            </p:cNvSpPr>
            <p:nvPr/>
          </p:nvSpPr>
          <p:spPr bwMode="auto">
            <a:xfrm>
              <a:off x="2866" y="263"/>
              <a:ext cx="19" cy="27"/>
            </a:xfrm>
            <a:custGeom>
              <a:avLst/>
              <a:gdLst>
                <a:gd name="T0" fmla="*/ 11 w 11"/>
                <a:gd name="T1" fmla="*/ 15 h 15"/>
                <a:gd name="T2" fmla="*/ 0 w 11"/>
                <a:gd name="T3" fmla="*/ 0 h 15"/>
                <a:gd name="T4" fmla="*/ 11 w 11"/>
                <a:gd name="T5" fmla="*/ 15 h 15"/>
              </a:gdLst>
              <a:ahLst/>
              <a:cxnLst>
                <a:cxn ang="0">
                  <a:pos x="T0" y="T1"/>
                </a:cxn>
                <a:cxn ang="0">
                  <a:pos x="T2" y="T3"/>
                </a:cxn>
                <a:cxn ang="0">
                  <a:pos x="T4" y="T5"/>
                </a:cxn>
              </a:cxnLst>
              <a:rect l="0" t="0" r="r" b="b"/>
              <a:pathLst>
                <a:path w="11" h="15">
                  <a:moveTo>
                    <a:pt x="11" y="15"/>
                  </a:moveTo>
                  <a:cubicBezTo>
                    <a:pt x="8" y="9"/>
                    <a:pt x="4" y="4"/>
                    <a:pt x="0" y="0"/>
                  </a:cubicBezTo>
                  <a:cubicBezTo>
                    <a:pt x="0" y="4"/>
                    <a:pt x="4" y="12"/>
                    <a:pt x="11" y="1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8" name="Freeform 98"/>
            <p:cNvSpPr>
              <a:spLocks/>
            </p:cNvSpPr>
            <p:nvPr/>
          </p:nvSpPr>
          <p:spPr bwMode="auto">
            <a:xfrm>
              <a:off x="2506" y="978"/>
              <a:ext cx="90" cy="100"/>
            </a:xfrm>
            <a:custGeom>
              <a:avLst/>
              <a:gdLst>
                <a:gd name="T0" fmla="*/ 9 w 51"/>
                <a:gd name="T1" fmla="*/ 51 h 56"/>
                <a:gd name="T2" fmla="*/ 39 w 51"/>
                <a:gd name="T3" fmla="*/ 38 h 56"/>
                <a:gd name="T4" fmla="*/ 34 w 51"/>
                <a:gd name="T5" fmla="*/ 2 h 56"/>
                <a:gd name="T6" fmla="*/ 9 w 51"/>
                <a:gd name="T7" fmla="*/ 17 h 56"/>
                <a:gd name="T8" fmla="*/ 10 w 51"/>
                <a:gd name="T9" fmla="*/ 32 h 56"/>
                <a:gd name="T10" fmla="*/ 9 w 51"/>
                <a:gd name="T11" fmla="*/ 51 h 56"/>
              </a:gdLst>
              <a:ahLst/>
              <a:cxnLst>
                <a:cxn ang="0">
                  <a:pos x="T0" y="T1"/>
                </a:cxn>
                <a:cxn ang="0">
                  <a:pos x="T2" y="T3"/>
                </a:cxn>
                <a:cxn ang="0">
                  <a:pos x="T4" y="T5"/>
                </a:cxn>
                <a:cxn ang="0">
                  <a:pos x="T6" y="T7"/>
                </a:cxn>
                <a:cxn ang="0">
                  <a:pos x="T8" y="T9"/>
                </a:cxn>
                <a:cxn ang="0">
                  <a:pos x="T10" y="T11"/>
                </a:cxn>
              </a:cxnLst>
              <a:rect l="0" t="0" r="r" b="b"/>
              <a:pathLst>
                <a:path w="51" h="56">
                  <a:moveTo>
                    <a:pt x="9" y="51"/>
                  </a:moveTo>
                  <a:cubicBezTo>
                    <a:pt x="14" y="56"/>
                    <a:pt x="39" y="42"/>
                    <a:pt x="39" y="38"/>
                  </a:cubicBezTo>
                  <a:cubicBezTo>
                    <a:pt x="39" y="26"/>
                    <a:pt x="51" y="5"/>
                    <a:pt x="34" y="2"/>
                  </a:cubicBezTo>
                  <a:cubicBezTo>
                    <a:pt x="22" y="0"/>
                    <a:pt x="17" y="13"/>
                    <a:pt x="9" y="17"/>
                  </a:cubicBezTo>
                  <a:cubicBezTo>
                    <a:pt x="7" y="24"/>
                    <a:pt x="14" y="26"/>
                    <a:pt x="10" y="32"/>
                  </a:cubicBezTo>
                  <a:cubicBezTo>
                    <a:pt x="4" y="41"/>
                    <a:pt x="0" y="44"/>
                    <a:pt x="9" y="5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9" name="Freeform 99"/>
            <p:cNvSpPr>
              <a:spLocks/>
            </p:cNvSpPr>
            <p:nvPr/>
          </p:nvSpPr>
          <p:spPr bwMode="auto">
            <a:xfrm>
              <a:off x="2559" y="904"/>
              <a:ext cx="18" cy="14"/>
            </a:xfrm>
            <a:custGeom>
              <a:avLst/>
              <a:gdLst>
                <a:gd name="T0" fmla="*/ 10 w 10"/>
                <a:gd name="T1" fmla="*/ 0 h 8"/>
                <a:gd name="T2" fmla="*/ 3 w 10"/>
                <a:gd name="T3" fmla="*/ 8 h 8"/>
                <a:gd name="T4" fmla="*/ 10 w 10"/>
                <a:gd name="T5" fmla="*/ 0 h 8"/>
              </a:gdLst>
              <a:ahLst/>
              <a:cxnLst>
                <a:cxn ang="0">
                  <a:pos x="T0" y="T1"/>
                </a:cxn>
                <a:cxn ang="0">
                  <a:pos x="T2" y="T3"/>
                </a:cxn>
                <a:cxn ang="0">
                  <a:pos x="T4" y="T5"/>
                </a:cxn>
              </a:cxnLst>
              <a:rect l="0" t="0" r="r" b="b"/>
              <a:pathLst>
                <a:path w="10" h="8">
                  <a:moveTo>
                    <a:pt x="10" y="0"/>
                  </a:moveTo>
                  <a:cubicBezTo>
                    <a:pt x="0" y="1"/>
                    <a:pt x="5" y="5"/>
                    <a:pt x="3" y="8"/>
                  </a:cubicBezTo>
                  <a:cubicBezTo>
                    <a:pt x="5" y="5"/>
                    <a:pt x="8" y="3"/>
                    <a:pt x="1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0" name="Freeform 100"/>
            <p:cNvSpPr>
              <a:spLocks/>
            </p:cNvSpPr>
            <p:nvPr/>
          </p:nvSpPr>
          <p:spPr bwMode="auto">
            <a:xfrm>
              <a:off x="2570" y="883"/>
              <a:ext cx="150" cy="223"/>
            </a:xfrm>
            <a:custGeom>
              <a:avLst/>
              <a:gdLst>
                <a:gd name="T0" fmla="*/ 6 w 85"/>
                <a:gd name="T1" fmla="*/ 37 h 126"/>
                <a:gd name="T2" fmla="*/ 12 w 85"/>
                <a:gd name="T3" fmla="*/ 51 h 126"/>
                <a:gd name="T4" fmla="*/ 12 w 85"/>
                <a:gd name="T5" fmla="*/ 46 h 126"/>
                <a:gd name="T6" fmla="*/ 31 w 85"/>
                <a:gd name="T7" fmla="*/ 63 h 126"/>
                <a:gd name="T8" fmla="*/ 22 w 85"/>
                <a:gd name="T9" fmla="*/ 83 h 126"/>
                <a:gd name="T10" fmla="*/ 15 w 85"/>
                <a:gd name="T11" fmla="*/ 104 h 126"/>
                <a:gd name="T12" fmla="*/ 36 w 85"/>
                <a:gd name="T13" fmla="*/ 105 h 126"/>
                <a:gd name="T14" fmla="*/ 13 w 85"/>
                <a:gd name="T15" fmla="*/ 126 h 126"/>
                <a:gd name="T16" fmla="*/ 41 w 85"/>
                <a:gd name="T17" fmla="*/ 119 h 126"/>
                <a:gd name="T18" fmla="*/ 78 w 85"/>
                <a:gd name="T19" fmla="*/ 109 h 126"/>
                <a:gd name="T20" fmla="*/ 71 w 85"/>
                <a:gd name="T21" fmla="*/ 108 h 126"/>
                <a:gd name="T22" fmla="*/ 70 w 85"/>
                <a:gd name="T23" fmla="*/ 89 h 126"/>
                <a:gd name="T24" fmla="*/ 68 w 85"/>
                <a:gd name="T25" fmla="*/ 90 h 126"/>
                <a:gd name="T26" fmla="*/ 34 w 85"/>
                <a:gd name="T27" fmla="*/ 47 h 126"/>
                <a:gd name="T28" fmla="*/ 46 w 85"/>
                <a:gd name="T29" fmla="*/ 23 h 126"/>
                <a:gd name="T30" fmla="*/ 33 w 85"/>
                <a:gd name="T31" fmla="*/ 11 h 126"/>
                <a:gd name="T32" fmla="*/ 8 w 85"/>
                <a:gd name="T33" fmla="*/ 27 h 126"/>
                <a:gd name="T34" fmla="*/ 0 w 85"/>
                <a:gd name="T35" fmla="*/ 23 h 126"/>
                <a:gd name="T36" fmla="*/ 6 w 85"/>
                <a:gd name="T37" fmla="*/ 3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5" h="126">
                  <a:moveTo>
                    <a:pt x="6" y="37"/>
                  </a:moveTo>
                  <a:cubicBezTo>
                    <a:pt x="10" y="42"/>
                    <a:pt x="12" y="47"/>
                    <a:pt x="12" y="51"/>
                  </a:cubicBezTo>
                  <a:cubicBezTo>
                    <a:pt x="12" y="49"/>
                    <a:pt x="12" y="48"/>
                    <a:pt x="12" y="46"/>
                  </a:cubicBezTo>
                  <a:cubicBezTo>
                    <a:pt x="26" y="50"/>
                    <a:pt x="7" y="70"/>
                    <a:pt x="31" y="63"/>
                  </a:cubicBezTo>
                  <a:cubicBezTo>
                    <a:pt x="36" y="69"/>
                    <a:pt x="41" y="83"/>
                    <a:pt x="22" y="83"/>
                  </a:cubicBezTo>
                  <a:cubicBezTo>
                    <a:pt x="26" y="92"/>
                    <a:pt x="23" y="99"/>
                    <a:pt x="15" y="104"/>
                  </a:cubicBezTo>
                  <a:cubicBezTo>
                    <a:pt x="21" y="106"/>
                    <a:pt x="28" y="107"/>
                    <a:pt x="36" y="105"/>
                  </a:cubicBezTo>
                  <a:cubicBezTo>
                    <a:pt x="30" y="109"/>
                    <a:pt x="17" y="116"/>
                    <a:pt x="13" y="126"/>
                  </a:cubicBezTo>
                  <a:cubicBezTo>
                    <a:pt x="24" y="125"/>
                    <a:pt x="30" y="121"/>
                    <a:pt x="41" y="119"/>
                  </a:cubicBezTo>
                  <a:cubicBezTo>
                    <a:pt x="52" y="118"/>
                    <a:pt x="73" y="119"/>
                    <a:pt x="78" y="109"/>
                  </a:cubicBezTo>
                  <a:cubicBezTo>
                    <a:pt x="76" y="109"/>
                    <a:pt x="73" y="108"/>
                    <a:pt x="71" y="108"/>
                  </a:cubicBezTo>
                  <a:cubicBezTo>
                    <a:pt x="82" y="101"/>
                    <a:pt x="85" y="88"/>
                    <a:pt x="70" y="89"/>
                  </a:cubicBezTo>
                  <a:cubicBezTo>
                    <a:pt x="72" y="85"/>
                    <a:pt x="70" y="88"/>
                    <a:pt x="68" y="90"/>
                  </a:cubicBezTo>
                  <a:cubicBezTo>
                    <a:pt x="70" y="77"/>
                    <a:pt x="47" y="45"/>
                    <a:pt x="34" y="47"/>
                  </a:cubicBezTo>
                  <a:cubicBezTo>
                    <a:pt x="40" y="40"/>
                    <a:pt x="43" y="32"/>
                    <a:pt x="46" y="23"/>
                  </a:cubicBezTo>
                  <a:cubicBezTo>
                    <a:pt x="34" y="23"/>
                    <a:pt x="14" y="25"/>
                    <a:pt x="33" y="11"/>
                  </a:cubicBezTo>
                  <a:cubicBezTo>
                    <a:pt x="20" y="0"/>
                    <a:pt x="10" y="18"/>
                    <a:pt x="8" y="27"/>
                  </a:cubicBezTo>
                  <a:cubicBezTo>
                    <a:pt x="5" y="24"/>
                    <a:pt x="4" y="25"/>
                    <a:pt x="0" y="23"/>
                  </a:cubicBezTo>
                  <a:cubicBezTo>
                    <a:pt x="8" y="30"/>
                    <a:pt x="8" y="29"/>
                    <a:pt x="6" y="3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1" name="Freeform 101"/>
            <p:cNvSpPr>
              <a:spLocks/>
            </p:cNvSpPr>
            <p:nvPr/>
          </p:nvSpPr>
          <p:spPr bwMode="auto">
            <a:xfrm>
              <a:off x="2596" y="1005"/>
              <a:ext cx="13" cy="9"/>
            </a:xfrm>
            <a:custGeom>
              <a:avLst/>
              <a:gdLst>
                <a:gd name="T0" fmla="*/ 6 w 7"/>
                <a:gd name="T1" fmla="*/ 4 h 5"/>
                <a:gd name="T2" fmla="*/ 5 w 7"/>
                <a:gd name="T3" fmla="*/ 0 h 5"/>
                <a:gd name="T4" fmla="*/ 6 w 7"/>
                <a:gd name="T5" fmla="*/ 4 h 5"/>
              </a:gdLst>
              <a:ahLst/>
              <a:cxnLst>
                <a:cxn ang="0">
                  <a:pos x="T0" y="T1"/>
                </a:cxn>
                <a:cxn ang="0">
                  <a:pos x="T2" y="T3"/>
                </a:cxn>
                <a:cxn ang="0">
                  <a:pos x="T4" y="T5"/>
                </a:cxn>
              </a:cxnLst>
              <a:rect l="0" t="0" r="r" b="b"/>
              <a:pathLst>
                <a:path w="7" h="5">
                  <a:moveTo>
                    <a:pt x="6" y="4"/>
                  </a:moveTo>
                  <a:cubicBezTo>
                    <a:pt x="7" y="2"/>
                    <a:pt x="5" y="0"/>
                    <a:pt x="5" y="0"/>
                  </a:cubicBezTo>
                  <a:cubicBezTo>
                    <a:pt x="5" y="3"/>
                    <a:pt x="0" y="5"/>
                    <a:pt x="6"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2" name="Freeform 102"/>
            <p:cNvSpPr>
              <a:spLocks/>
            </p:cNvSpPr>
            <p:nvPr/>
          </p:nvSpPr>
          <p:spPr bwMode="auto">
            <a:xfrm>
              <a:off x="2270" y="680"/>
              <a:ext cx="177" cy="98"/>
            </a:xfrm>
            <a:custGeom>
              <a:avLst/>
              <a:gdLst>
                <a:gd name="T0" fmla="*/ 100 w 100"/>
                <a:gd name="T1" fmla="*/ 25 h 55"/>
                <a:gd name="T2" fmla="*/ 90 w 100"/>
                <a:gd name="T3" fmla="*/ 4 h 55"/>
                <a:gd name="T4" fmla="*/ 47 w 100"/>
                <a:gd name="T5" fmla="*/ 10 h 55"/>
                <a:gd name="T6" fmla="*/ 30 w 100"/>
                <a:gd name="T7" fmla="*/ 6 h 55"/>
                <a:gd name="T8" fmla="*/ 16 w 100"/>
                <a:gd name="T9" fmla="*/ 1 h 55"/>
                <a:gd name="T10" fmla="*/ 0 w 100"/>
                <a:gd name="T11" fmla="*/ 7 h 55"/>
                <a:gd name="T12" fmla="*/ 19 w 100"/>
                <a:gd name="T13" fmla="*/ 17 h 55"/>
                <a:gd name="T14" fmla="*/ 1 w 100"/>
                <a:gd name="T15" fmla="*/ 20 h 55"/>
                <a:gd name="T16" fmla="*/ 16 w 100"/>
                <a:gd name="T17" fmla="*/ 22 h 55"/>
                <a:gd name="T18" fmla="*/ 11 w 100"/>
                <a:gd name="T19" fmla="*/ 34 h 55"/>
                <a:gd name="T20" fmla="*/ 100 w 100"/>
                <a:gd name="T21" fmla="*/ 2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55">
                  <a:moveTo>
                    <a:pt x="100" y="25"/>
                  </a:moveTo>
                  <a:cubicBezTo>
                    <a:pt x="96" y="18"/>
                    <a:pt x="88" y="11"/>
                    <a:pt x="90" y="4"/>
                  </a:cubicBezTo>
                  <a:cubicBezTo>
                    <a:pt x="78" y="2"/>
                    <a:pt x="55" y="3"/>
                    <a:pt x="47" y="10"/>
                  </a:cubicBezTo>
                  <a:cubicBezTo>
                    <a:pt x="40" y="8"/>
                    <a:pt x="36" y="9"/>
                    <a:pt x="30" y="6"/>
                  </a:cubicBezTo>
                  <a:cubicBezTo>
                    <a:pt x="23" y="23"/>
                    <a:pt x="22" y="2"/>
                    <a:pt x="16" y="1"/>
                  </a:cubicBezTo>
                  <a:cubicBezTo>
                    <a:pt x="13" y="0"/>
                    <a:pt x="2" y="6"/>
                    <a:pt x="0" y="7"/>
                  </a:cubicBezTo>
                  <a:cubicBezTo>
                    <a:pt x="6" y="11"/>
                    <a:pt x="14" y="14"/>
                    <a:pt x="19" y="17"/>
                  </a:cubicBezTo>
                  <a:cubicBezTo>
                    <a:pt x="13" y="18"/>
                    <a:pt x="7" y="21"/>
                    <a:pt x="1" y="20"/>
                  </a:cubicBezTo>
                  <a:cubicBezTo>
                    <a:pt x="6" y="20"/>
                    <a:pt x="11" y="22"/>
                    <a:pt x="16" y="22"/>
                  </a:cubicBezTo>
                  <a:cubicBezTo>
                    <a:pt x="13" y="26"/>
                    <a:pt x="15" y="30"/>
                    <a:pt x="11" y="34"/>
                  </a:cubicBezTo>
                  <a:cubicBezTo>
                    <a:pt x="43" y="43"/>
                    <a:pt x="73" y="55"/>
                    <a:pt x="100" y="2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3" name="Freeform 103"/>
            <p:cNvSpPr>
              <a:spLocks/>
            </p:cNvSpPr>
            <p:nvPr/>
          </p:nvSpPr>
          <p:spPr bwMode="auto">
            <a:xfrm>
              <a:off x="1210" y="1623"/>
              <a:ext cx="182" cy="101"/>
            </a:xfrm>
            <a:custGeom>
              <a:avLst/>
              <a:gdLst>
                <a:gd name="T0" fmla="*/ 103 w 103"/>
                <a:gd name="T1" fmla="*/ 50 h 57"/>
                <a:gd name="T2" fmla="*/ 0 w 103"/>
                <a:gd name="T3" fmla="*/ 34 h 57"/>
                <a:gd name="T4" fmla="*/ 73 w 103"/>
                <a:gd name="T5" fmla="*/ 46 h 57"/>
                <a:gd name="T6" fmla="*/ 69 w 103"/>
                <a:gd name="T7" fmla="*/ 52 h 57"/>
                <a:gd name="T8" fmla="*/ 103 w 103"/>
                <a:gd name="T9" fmla="*/ 50 h 57"/>
              </a:gdLst>
              <a:ahLst/>
              <a:cxnLst>
                <a:cxn ang="0">
                  <a:pos x="T0" y="T1"/>
                </a:cxn>
                <a:cxn ang="0">
                  <a:pos x="T2" y="T3"/>
                </a:cxn>
                <a:cxn ang="0">
                  <a:pos x="T4" y="T5"/>
                </a:cxn>
                <a:cxn ang="0">
                  <a:pos x="T6" y="T7"/>
                </a:cxn>
                <a:cxn ang="0">
                  <a:pos x="T8" y="T9"/>
                </a:cxn>
              </a:cxnLst>
              <a:rect l="0" t="0" r="r" b="b"/>
              <a:pathLst>
                <a:path w="103" h="57">
                  <a:moveTo>
                    <a:pt x="103" y="50"/>
                  </a:moveTo>
                  <a:cubicBezTo>
                    <a:pt x="84" y="34"/>
                    <a:pt x="19" y="0"/>
                    <a:pt x="0" y="34"/>
                  </a:cubicBezTo>
                  <a:cubicBezTo>
                    <a:pt x="26" y="23"/>
                    <a:pt x="48" y="31"/>
                    <a:pt x="73" y="46"/>
                  </a:cubicBezTo>
                  <a:cubicBezTo>
                    <a:pt x="71" y="48"/>
                    <a:pt x="70" y="50"/>
                    <a:pt x="69" y="52"/>
                  </a:cubicBezTo>
                  <a:cubicBezTo>
                    <a:pt x="81" y="53"/>
                    <a:pt x="92" y="57"/>
                    <a:pt x="103" y="5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4" name="Freeform 104"/>
            <p:cNvSpPr>
              <a:spLocks/>
            </p:cNvSpPr>
            <p:nvPr/>
          </p:nvSpPr>
          <p:spPr bwMode="auto">
            <a:xfrm>
              <a:off x="1235" y="1679"/>
              <a:ext cx="8" cy="11"/>
            </a:xfrm>
            <a:custGeom>
              <a:avLst/>
              <a:gdLst>
                <a:gd name="T0" fmla="*/ 0 w 5"/>
                <a:gd name="T1" fmla="*/ 6 h 6"/>
                <a:gd name="T2" fmla="*/ 5 w 5"/>
                <a:gd name="T3" fmla="*/ 6 h 6"/>
                <a:gd name="T4" fmla="*/ 5 w 5"/>
                <a:gd name="T5" fmla="*/ 0 h 6"/>
                <a:gd name="T6" fmla="*/ 0 w 5"/>
                <a:gd name="T7" fmla="*/ 6 h 6"/>
              </a:gdLst>
              <a:ahLst/>
              <a:cxnLst>
                <a:cxn ang="0">
                  <a:pos x="T0" y="T1"/>
                </a:cxn>
                <a:cxn ang="0">
                  <a:pos x="T2" y="T3"/>
                </a:cxn>
                <a:cxn ang="0">
                  <a:pos x="T4" y="T5"/>
                </a:cxn>
                <a:cxn ang="0">
                  <a:pos x="T6" y="T7"/>
                </a:cxn>
              </a:cxnLst>
              <a:rect l="0" t="0" r="r" b="b"/>
              <a:pathLst>
                <a:path w="5" h="6">
                  <a:moveTo>
                    <a:pt x="0" y="6"/>
                  </a:moveTo>
                  <a:cubicBezTo>
                    <a:pt x="2" y="6"/>
                    <a:pt x="3" y="6"/>
                    <a:pt x="5" y="6"/>
                  </a:cubicBezTo>
                  <a:cubicBezTo>
                    <a:pt x="5" y="4"/>
                    <a:pt x="5" y="2"/>
                    <a:pt x="5" y="0"/>
                  </a:cubicBezTo>
                  <a:cubicBezTo>
                    <a:pt x="5" y="1"/>
                    <a:pt x="1" y="4"/>
                    <a:pt x="0"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5" name="Freeform 105"/>
            <p:cNvSpPr>
              <a:spLocks/>
            </p:cNvSpPr>
            <p:nvPr/>
          </p:nvSpPr>
          <p:spPr bwMode="auto">
            <a:xfrm>
              <a:off x="1327" y="1742"/>
              <a:ext cx="25" cy="14"/>
            </a:xfrm>
            <a:custGeom>
              <a:avLst/>
              <a:gdLst>
                <a:gd name="T0" fmla="*/ 13 w 14"/>
                <a:gd name="T1" fmla="*/ 2 h 8"/>
                <a:gd name="T2" fmla="*/ 0 w 14"/>
                <a:gd name="T3" fmla="*/ 2 h 8"/>
                <a:gd name="T4" fmla="*/ 13 w 14"/>
                <a:gd name="T5" fmla="*/ 2 h 8"/>
              </a:gdLst>
              <a:ahLst/>
              <a:cxnLst>
                <a:cxn ang="0">
                  <a:pos x="T0" y="T1"/>
                </a:cxn>
                <a:cxn ang="0">
                  <a:pos x="T2" y="T3"/>
                </a:cxn>
                <a:cxn ang="0">
                  <a:pos x="T4" y="T5"/>
                </a:cxn>
              </a:cxnLst>
              <a:rect l="0" t="0" r="r" b="b"/>
              <a:pathLst>
                <a:path w="14" h="8">
                  <a:moveTo>
                    <a:pt x="13" y="2"/>
                  </a:moveTo>
                  <a:cubicBezTo>
                    <a:pt x="11" y="1"/>
                    <a:pt x="4" y="0"/>
                    <a:pt x="0" y="2"/>
                  </a:cubicBezTo>
                  <a:cubicBezTo>
                    <a:pt x="7" y="8"/>
                    <a:pt x="14" y="8"/>
                    <a:pt x="13" y="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6" name="Freeform 106"/>
            <p:cNvSpPr>
              <a:spLocks/>
            </p:cNvSpPr>
            <p:nvPr/>
          </p:nvSpPr>
          <p:spPr bwMode="auto">
            <a:xfrm>
              <a:off x="1518" y="1738"/>
              <a:ext cx="25" cy="14"/>
            </a:xfrm>
            <a:custGeom>
              <a:avLst/>
              <a:gdLst>
                <a:gd name="T0" fmla="*/ 0 w 14"/>
                <a:gd name="T1" fmla="*/ 3 h 8"/>
                <a:gd name="T2" fmla="*/ 14 w 14"/>
                <a:gd name="T3" fmla="*/ 5 h 8"/>
                <a:gd name="T4" fmla="*/ 0 w 14"/>
                <a:gd name="T5" fmla="*/ 3 h 8"/>
              </a:gdLst>
              <a:ahLst/>
              <a:cxnLst>
                <a:cxn ang="0">
                  <a:pos x="T0" y="T1"/>
                </a:cxn>
                <a:cxn ang="0">
                  <a:pos x="T2" y="T3"/>
                </a:cxn>
                <a:cxn ang="0">
                  <a:pos x="T4" y="T5"/>
                </a:cxn>
              </a:cxnLst>
              <a:rect l="0" t="0" r="r" b="b"/>
              <a:pathLst>
                <a:path w="14" h="8">
                  <a:moveTo>
                    <a:pt x="0" y="3"/>
                  </a:moveTo>
                  <a:cubicBezTo>
                    <a:pt x="6" y="8"/>
                    <a:pt x="9" y="5"/>
                    <a:pt x="14" y="5"/>
                  </a:cubicBezTo>
                  <a:cubicBezTo>
                    <a:pt x="8" y="3"/>
                    <a:pt x="6" y="0"/>
                    <a:pt x="0"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7" name="Freeform 107"/>
            <p:cNvSpPr>
              <a:spLocks/>
            </p:cNvSpPr>
            <p:nvPr/>
          </p:nvSpPr>
          <p:spPr bwMode="auto">
            <a:xfrm>
              <a:off x="1392" y="1715"/>
              <a:ext cx="105" cy="43"/>
            </a:xfrm>
            <a:custGeom>
              <a:avLst/>
              <a:gdLst>
                <a:gd name="T0" fmla="*/ 4 w 59"/>
                <a:gd name="T1" fmla="*/ 20 h 24"/>
                <a:gd name="T2" fmla="*/ 28 w 59"/>
                <a:gd name="T3" fmla="*/ 23 h 24"/>
                <a:gd name="T4" fmla="*/ 59 w 59"/>
                <a:gd name="T5" fmla="*/ 16 h 24"/>
                <a:gd name="T6" fmla="*/ 49 w 59"/>
                <a:gd name="T7" fmla="*/ 8 h 24"/>
                <a:gd name="T8" fmla="*/ 51 w 59"/>
                <a:gd name="T9" fmla="*/ 10 h 24"/>
                <a:gd name="T10" fmla="*/ 10 w 59"/>
                <a:gd name="T11" fmla="*/ 2 h 24"/>
                <a:gd name="T12" fmla="*/ 17 w 59"/>
                <a:gd name="T13" fmla="*/ 13 h 24"/>
                <a:gd name="T14" fmla="*/ 0 w 59"/>
                <a:gd name="T15" fmla="*/ 15 h 24"/>
                <a:gd name="T16" fmla="*/ 4 w 59"/>
                <a:gd name="T1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24">
                  <a:moveTo>
                    <a:pt x="4" y="20"/>
                  </a:moveTo>
                  <a:cubicBezTo>
                    <a:pt x="12" y="13"/>
                    <a:pt x="21" y="24"/>
                    <a:pt x="28" y="23"/>
                  </a:cubicBezTo>
                  <a:cubicBezTo>
                    <a:pt x="38" y="23"/>
                    <a:pt x="46" y="15"/>
                    <a:pt x="59" y="16"/>
                  </a:cubicBezTo>
                  <a:cubicBezTo>
                    <a:pt x="56" y="13"/>
                    <a:pt x="53" y="10"/>
                    <a:pt x="49" y="8"/>
                  </a:cubicBezTo>
                  <a:cubicBezTo>
                    <a:pt x="51" y="10"/>
                    <a:pt x="51" y="10"/>
                    <a:pt x="51" y="10"/>
                  </a:cubicBezTo>
                  <a:cubicBezTo>
                    <a:pt x="39" y="0"/>
                    <a:pt x="23" y="0"/>
                    <a:pt x="10" y="2"/>
                  </a:cubicBezTo>
                  <a:cubicBezTo>
                    <a:pt x="15" y="6"/>
                    <a:pt x="14" y="9"/>
                    <a:pt x="17" y="13"/>
                  </a:cubicBezTo>
                  <a:cubicBezTo>
                    <a:pt x="12" y="13"/>
                    <a:pt x="5" y="15"/>
                    <a:pt x="0" y="15"/>
                  </a:cubicBezTo>
                  <a:cubicBezTo>
                    <a:pt x="2" y="17"/>
                    <a:pt x="3" y="19"/>
                    <a:pt x="4" y="2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8" name="Freeform 108"/>
            <p:cNvSpPr>
              <a:spLocks/>
            </p:cNvSpPr>
            <p:nvPr/>
          </p:nvSpPr>
          <p:spPr bwMode="auto">
            <a:xfrm>
              <a:off x="1614" y="1878"/>
              <a:ext cx="12" cy="16"/>
            </a:xfrm>
            <a:custGeom>
              <a:avLst/>
              <a:gdLst>
                <a:gd name="T0" fmla="*/ 0 w 7"/>
                <a:gd name="T1" fmla="*/ 9 h 9"/>
                <a:gd name="T2" fmla="*/ 7 w 7"/>
                <a:gd name="T3" fmla="*/ 4 h 9"/>
                <a:gd name="T4" fmla="*/ 0 w 7"/>
                <a:gd name="T5" fmla="*/ 9 h 9"/>
              </a:gdLst>
              <a:ahLst/>
              <a:cxnLst>
                <a:cxn ang="0">
                  <a:pos x="T0" y="T1"/>
                </a:cxn>
                <a:cxn ang="0">
                  <a:pos x="T2" y="T3"/>
                </a:cxn>
                <a:cxn ang="0">
                  <a:pos x="T4" y="T5"/>
                </a:cxn>
              </a:cxnLst>
              <a:rect l="0" t="0" r="r" b="b"/>
              <a:pathLst>
                <a:path w="7" h="9">
                  <a:moveTo>
                    <a:pt x="0" y="9"/>
                  </a:moveTo>
                  <a:cubicBezTo>
                    <a:pt x="4" y="9"/>
                    <a:pt x="4" y="6"/>
                    <a:pt x="7" y="4"/>
                  </a:cubicBezTo>
                  <a:cubicBezTo>
                    <a:pt x="6" y="4"/>
                    <a:pt x="3" y="0"/>
                    <a:pt x="0" y="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9" name="Freeform 109"/>
            <p:cNvSpPr>
              <a:spLocks/>
            </p:cNvSpPr>
            <p:nvPr/>
          </p:nvSpPr>
          <p:spPr bwMode="auto">
            <a:xfrm>
              <a:off x="1655" y="3065"/>
              <a:ext cx="28" cy="22"/>
            </a:xfrm>
            <a:custGeom>
              <a:avLst/>
              <a:gdLst>
                <a:gd name="T0" fmla="*/ 4 w 16"/>
                <a:gd name="T1" fmla="*/ 4 h 12"/>
                <a:gd name="T2" fmla="*/ 1 w 16"/>
                <a:gd name="T3" fmla="*/ 12 h 12"/>
                <a:gd name="T4" fmla="*/ 16 w 16"/>
                <a:gd name="T5" fmla="*/ 1 h 12"/>
                <a:gd name="T6" fmla="*/ 4 w 16"/>
                <a:gd name="T7" fmla="*/ 4 h 12"/>
              </a:gdLst>
              <a:ahLst/>
              <a:cxnLst>
                <a:cxn ang="0">
                  <a:pos x="T0" y="T1"/>
                </a:cxn>
                <a:cxn ang="0">
                  <a:pos x="T2" y="T3"/>
                </a:cxn>
                <a:cxn ang="0">
                  <a:pos x="T4" y="T5"/>
                </a:cxn>
                <a:cxn ang="0">
                  <a:pos x="T6" y="T7"/>
                </a:cxn>
              </a:cxnLst>
              <a:rect l="0" t="0" r="r" b="b"/>
              <a:pathLst>
                <a:path w="16" h="12">
                  <a:moveTo>
                    <a:pt x="4" y="4"/>
                  </a:moveTo>
                  <a:cubicBezTo>
                    <a:pt x="2" y="7"/>
                    <a:pt x="0" y="8"/>
                    <a:pt x="1" y="12"/>
                  </a:cubicBezTo>
                  <a:cubicBezTo>
                    <a:pt x="7" y="10"/>
                    <a:pt x="14" y="6"/>
                    <a:pt x="16" y="1"/>
                  </a:cubicBezTo>
                  <a:cubicBezTo>
                    <a:pt x="11" y="0"/>
                    <a:pt x="9" y="2"/>
                    <a:pt x="4"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0" name="Freeform 110"/>
            <p:cNvSpPr>
              <a:spLocks/>
            </p:cNvSpPr>
            <p:nvPr/>
          </p:nvSpPr>
          <p:spPr bwMode="auto">
            <a:xfrm>
              <a:off x="1634" y="3060"/>
              <a:ext cx="26" cy="25"/>
            </a:xfrm>
            <a:custGeom>
              <a:avLst/>
              <a:gdLst>
                <a:gd name="T0" fmla="*/ 6 w 15"/>
                <a:gd name="T1" fmla="*/ 6 h 14"/>
                <a:gd name="T2" fmla="*/ 2 w 15"/>
                <a:gd name="T3" fmla="*/ 14 h 14"/>
                <a:gd name="T4" fmla="*/ 15 w 15"/>
                <a:gd name="T5" fmla="*/ 2 h 14"/>
                <a:gd name="T6" fmla="*/ 6 w 15"/>
                <a:gd name="T7" fmla="*/ 6 h 14"/>
              </a:gdLst>
              <a:ahLst/>
              <a:cxnLst>
                <a:cxn ang="0">
                  <a:pos x="T0" y="T1"/>
                </a:cxn>
                <a:cxn ang="0">
                  <a:pos x="T2" y="T3"/>
                </a:cxn>
                <a:cxn ang="0">
                  <a:pos x="T4" y="T5"/>
                </a:cxn>
                <a:cxn ang="0">
                  <a:pos x="T6" y="T7"/>
                </a:cxn>
              </a:cxnLst>
              <a:rect l="0" t="0" r="r" b="b"/>
              <a:pathLst>
                <a:path w="15" h="14">
                  <a:moveTo>
                    <a:pt x="6" y="6"/>
                  </a:moveTo>
                  <a:cubicBezTo>
                    <a:pt x="3" y="10"/>
                    <a:pt x="0" y="10"/>
                    <a:pt x="2" y="14"/>
                  </a:cubicBezTo>
                  <a:cubicBezTo>
                    <a:pt x="8" y="11"/>
                    <a:pt x="13" y="7"/>
                    <a:pt x="15" y="2"/>
                  </a:cubicBezTo>
                  <a:cubicBezTo>
                    <a:pt x="3" y="0"/>
                    <a:pt x="7" y="4"/>
                    <a:pt x="6"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1" name="Freeform 111"/>
            <p:cNvSpPr>
              <a:spLocks/>
            </p:cNvSpPr>
            <p:nvPr/>
          </p:nvSpPr>
          <p:spPr bwMode="auto">
            <a:xfrm>
              <a:off x="1321" y="1619"/>
              <a:ext cx="11" cy="14"/>
            </a:xfrm>
            <a:custGeom>
              <a:avLst/>
              <a:gdLst>
                <a:gd name="T0" fmla="*/ 3 w 6"/>
                <a:gd name="T1" fmla="*/ 8 h 8"/>
                <a:gd name="T2" fmla="*/ 1 w 6"/>
                <a:gd name="T3" fmla="*/ 2 h 8"/>
                <a:gd name="T4" fmla="*/ 3 w 6"/>
                <a:gd name="T5" fmla="*/ 8 h 8"/>
              </a:gdLst>
              <a:ahLst/>
              <a:cxnLst>
                <a:cxn ang="0">
                  <a:pos x="T0" y="T1"/>
                </a:cxn>
                <a:cxn ang="0">
                  <a:pos x="T2" y="T3"/>
                </a:cxn>
                <a:cxn ang="0">
                  <a:pos x="T4" y="T5"/>
                </a:cxn>
              </a:cxnLst>
              <a:rect l="0" t="0" r="r" b="b"/>
              <a:pathLst>
                <a:path w="6" h="8">
                  <a:moveTo>
                    <a:pt x="3" y="8"/>
                  </a:moveTo>
                  <a:cubicBezTo>
                    <a:pt x="6" y="5"/>
                    <a:pt x="2" y="5"/>
                    <a:pt x="1" y="2"/>
                  </a:cubicBezTo>
                  <a:cubicBezTo>
                    <a:pt x="0" y="0"/>
                    <a:pt x="2" y="7"/>
                    <a:pt x="3" y="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2" name="Freeform 112"/>
            <p:cNvSpPr>
              <a:spLocks/>
            </p:cNvSpPr>
            <p:nvPr/>
          </p:nvSpPr>
          <p:spPr bwMode="auto">
            <a:xfrm>
              <a:off x="1311" y="1585"/>
              <a:ext cx="16" cy="7"/>
            </a:xfrm>
            <a:custGeom>
              <a:avLst/>
              <a:gdLst>
                <a:gd name="T0" fmla="*/ 0 w 9"/>
                <a:gd name="T1" fmla="*/ 4 h 4"/>
                <a:gd name="T2" fmla="*/ 9 w 9"/>
                <a:gd name="T3" fmla="*/ 4 h 4"/>
                <a:gd name="T4" fmla="*/ 0 w 9"/>
                <a:gd name="T5" fmla="*/ 4 h 4"/>
              </a:gdLst>
              <a:ahLst/>
              <a:cxnLst>
                <a:cxn ang="0">
                  <a:pos x="T0" y="T1"/>
                </a:cxn>
                <a:cxn ang="0">
                  <a:pos x="T2" y="T3"/>
                </a:cxn>
                <a:cxn ang="0">
                  <a:pos x="T4" y="T5"/>
                </a:cxn>
              </a:cxnLst>
              <a:rect l="0" t="0" r="r" b="b"/>
              <a:pathLst>
                <a:path w="9" h="4">
                  <a:moveTo>
                    <a:pt x="0" y="4"/>
                  </a:moveTo>
                  <a:cubicBezTo>
                    <a:pt x="3" y="4"/>
                    <a:pt x="6" y="4"/>
                    <a:pt x="9" y="4"/>
                  </a:cubicBezTo>
                  <a:cubicBezTo>
                    <a:pt x="5" y="0"/>
                    <a:pt x="5" y="3"/>
                    <a:pt x="0"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3" name="Freeform 113"/>
            <p:cNvSpPr>
              <a:spLocks/>
            </p:cNvSpPr>
            <p:nvPr/>
          </p:nvSpPr>
          <p:spPr bwMode="auto">
            <a:xfrm>
              <a:off x="1401" y="1701"/>
              <a:ext cx="13" cy="10"/>
            </a:xfrm>
            <a:custGeom>
              <a:avLst/>
              <a:gdLst>
                <a:gd name="T0" fmla="*/ 7 w 7"/>
                <a:gd name="T1" fmla="*/ 0 h 6"/>
                <a:gd name="T2" fmla="*/ 0 w 7"/>
                <a:gd name="T3" fmla="*/ 3 h 6"/>
                <a:gd name="T4" fmla="*/ 7 w 7"/>
                <a:gd name="T5" fmla="*/ 0 h 6"/>
              </a:gdLst>
              <a:ahLst/>
              <a:cxnLst>
                <a:cxn ang="0">
                  <a:pos x="T0" y="T1"/>
                </a:cxn>
                <a:cxn ang="0">
                  <a:pos x="T2" y="T3"/>
                </a:cxn>
                <a:cxn ang="0">
                  <a:pos x="T4" y="T5"/>
                </a:cxn>
              </a:cxnLst>
              <a:rect l="0" t="0" r="r" b="b"/>
              <a:pathLst>
                <a:path w="7" h="6">
                  <a:moveTo>
                    <a:pt x="7" y="0"/>
                  </a:moveTo>
                  <a:cubicBezTo>
                    <a:pt x="4" y="1"/>
                    <a:pt x="2" y="2"/>
                    <a:pt x="0" y="3"/>
                  </a:cubicBezTo>
                  <a:cubicBezTo>
                    <a:pt x="1" y="3"/>
                    <a:pt x="4" y="6"/>
                    <a:pt x="7"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4" name="Freeform 114"/>
            <p:cNvSpPr>
              <a:spLocks/>
            </p:cNvSpPr>
            <p:nvPr/>
          </p:nvSpPr>
          <p:spPr bwMode="auto">
            <a:xfrm>
              <a:off x="286" y="922"/>
              <a:ext cx="51" cy="55"/>
            </a:xfrm>
            <a:custGeom>
              <a:avLst/>
              <a:gdLst>
                <a:gd name="T0" fmla="*/ 24 w 29"/>
                <a:gd name="T1" fmla="*/ 3 h 31"/>
                <a:gd name="T2" fmla="*/ 27 w 29"/>
                <a:gd name="T3" fmla="*/ 31 h 31"/>
                <a:gd name="T4" fmla="*/ 24 w 29"/>
                <a:gd name="T5" fmla="*/ 18 h 31"/>
                <a:gd name="T6" fmla="*/ 24 w 29"/>
                <a:gd name="T7" fmla="*/ 3 h 31"/>
              </a:gdLst>
              <a:ahLst/>
              <a:cxnLst>
                <a:cxn ang="0">
                  <a:pos x="T0" y="T1"/>
                </a:cxn>
                <a:cxn ang="0">
                  <a:pos x="T2" y="T3"/>
                </a:cxn>
                <a:cxn ang="0">
                  <a:pos x="T4" y="T5"/>
                </a:cxn>
                <a:cxn ang="0">
                  <a:pos x="T6" y="T7"/>
                </a:cxn>
              </a:cxnLst>
              <a:rect l="0" t="0" r="r" b="b"/>
              <a:pathLst>
                <a:path w="29" h="31">
                  <a:moveTo>
                    <a:pt x="24" y="3"/>
                  </a:moveTo>
                  <a:cubicBezTo>
                    <a:pt x="0" y="0"/>
                    <a:pt x="24" y="22"/>
                    <a:pt x="27" y="31"/>
                  </a:cubicBezTo>
                  <a:cubicBezTo>
                    <a:pt x="29" y="23"/>
                    <a:pt x="26" y="21"/>
                    <a:pt x="24" y="18"/>
                  </a:cubicBezTo>
                  <a:cubicBezTo>
                    <a:pt x="25" y="14"/>
                    <a:pt x="23" y="8"/>
                    <a:pt x="24"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5" name="Freeform 115"/>
            <p:cNvSpPr>
              <a:spLocks/>
            </p:cNvSpPr>
            <p:nvPr/>
          </p:nvSpPr>
          <p:spPr bwMode="auto">
            <a:xfrm>
              <a:off x="548" y="434"/>
              <a:ext cx="376" cy="209"/>
            </a:xfrm>
            <a:custGeom>
              <a:avLst/>
              <a:gdLst>
                <a:gd name="T0" fmla="*/ 212 w 212"/>
                <a:gd name="T1" fmla="*/ 92 h 118"/>
                <a:gd name="T2" fmla="*/ 171 w 212"/>
                <a:gd name="T3" fmla="*/ 54 h 118"/>
                <a:gd name="T4" fmla="*/ 155 w 212"/>
                <a:gd name="T5" fmla="*/ 24 h 118"/>
                <a:gd name="T6" fmla="*/ 137 w 212"/>
                <a:gd name="T7" fmla="*/ 33 h 118"/>
                <a:gd name="T8" fmla="*/ 145 w 212"/>
                <a:gd name="T9" fmla="*/ 57 h 118"/>
                <a:gd name="T10" fmla="*/ 116 w 212"/>
                <a:gd name="T11" fmla="*/ 38 h 118"/>
                <a:gd name="T12" fmla="*/ 117 w 212"/>
                <a:gd name="T13" fmla="*/ 44 h 118"/>
                <a:gd name="T14" fmla="*/ 81 w 212"/>
                <a:gd name="T15" fmla="*/ 42 h 118"/>
                <a:gd name="T16" fmla="*/ 50 w 212"/>
                <a:gd name="T17" fmla="*/ 67 h 118"/>
                <a:gd name="T18" fmla="*/ 40 w 212"/>
                <a:gd name="T19" fmla="*/ 74 h 118"/>
                <a:gd name="T20" fmla="*/ 93 w 212"/>
                <a:gd name="T21" fmla="*/ 84 h 118"/>
                <a:gd name="T22" fmla="*/ 48 w 212"/>
                <a:gd name="T23" fmla="*/ 92 h 118"/>
                <a:gd name="T24" fmla="*/ 86 w 212"/>
                <a:gd name="T25" fmla="*/ 110 h 118"/>
                <a:gd name="T26" fmla="*/ 124 w 212"/>
                <a:gd name="T27" fmla="*/ 113 h 118"/>
                <a:gd name="T28" fmla="*/ 164 w 212"/>
                <a:gd name="T29" fmla="*/ 104 h 118"/>
                <a:gd name="T30" fmla="*/ 202 w 212"/>
                <a:gd name="T31" fmla="*/ 106 h 118"/>
                <a:gd name="T32" fmla="*/ 194 w 212"/>
                <a:gd name="T33" fmla="*/ 98 h 118"/>
                <a:gd name="T34" fmla="*/ 198 w 212"/>
                <a:gd name="T35" fmla="*/ 95 h 118"/>
                <a:gd name="T36" fmla="*/ 212 w 212"/>
                <a:gd name="T37" fmla="*/ 9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118">
                  <a:moveTo>
                    <a:pt x="212" y="92"/>
                  </a:moveTo>
                  <a:cubicBezTo>
                    <a:pt x="191" y="80"/>
                    <a:pt x="182" y="76"/>
                    <a:pt x="171" y="54"/>
                  </a:cubicBezTo>
                  <a:cubicBezTo>
                    <a:pt x="165" y="41"/>
                    <a:pt x="183" y="10"/>
                    <a:pt x="155" y="24"/>
                  </a:cubicBezTo>
                  <a:cubicBezTo>
                    <a:pt x="153" y="25"/>
                    <a:pt x="138" y="30"/>
                    <a:pt x="137" y="33"/>
                  </a:cubicBezTo>
                  <a:cubicBezTo>
                    <a:pt x="135" y="40"/>
                    <a:pt x="147" y="52"/>
                    <a:pt x="145" y="57"/>
                  </a:cubicBezTo>
                  <a:cubicBezTo>
                    <a:pt x="143" y="61"/>
                    <a:pt x="127" y="36"/>
                    <a:pt x="116" y="38"/>
                  </a:cubicBezTo>
                  <a:cubicBezTo>
                    <a:pt x="116" y="40"/>
                    <a:pt x="117" y="42"/>
                    <a:pt x="117" y="44"/>
                  </a:cubicBezTo>
                  <a:cubicBezTo>
                    <a:pt x="102" y="51"/>
                    <a:pt x="97" y="26"/>
                    <a:pt x="81" y="42"/>
                  </a:cubicBezTo>
                  <a:cubicBezTo>
                    <a:pt x="77" y="0"/>
                    <a:pt x="0" y="74"/>
                    <a:pt x="50" y="67"/>
                  </a:cubicBezTo>
                  <a:cubicBezTo>
                    <a:pt x="45" y="68"/>
                    <a:pt x="44" y="71"/>
                    <a:pt x="40" y="74"/>
                  </a:cubicBezTo>
                  <a:cubicBezTo>
                    <a:pt x="52" y="88"/>
                    <a:pt x="77" y="76"/>
                    <a:pt x="93" y="84"/>
                  </a:cubicBezTo>
                  <a:cubicBezTo>
                    <a:pt x="78" y="84"/>
                    <a:pt x="61" y="83"/>
                    <a:pt x="48" y="92"/>
                  </a:cubicBezTo>
                  <a:cubicBezTo>
                    <a:pt x="58" y="108"/>
                    <a:pt x="77" y="98"/>
                    <a:pt x="86" y="110"/>
                  </a:cubicBezTo>
                  <a:cubicBezTo>
                    <a:pt x="92" y="118"/>
                    <a:pt x="116" y="117"/>
                    <a:pt x="124" y="113"/>
                  </a:cubicBezTo>
                  <a:cubicBezTo>
                    <a:pt x="137" y="108"/>
                    <a:pt x="152" y="103"/>
                    <a:pt x="164" y="104"/>
                  </a:cubicBezTo>
                  <a:cubicBezTo>
                    <a:pt x="179" y="106"/>
                    <a:pt x="187" y="118"/>
                    <a:pt x="202" y="106"/>
                  </a:cubicBezTo>
                  <a:cubicBezTo>
                    <a:pt x="199" y="103"/>
                    <a:pt x="198" y="100"/>
                    <a:pt x="194" y="98"/>
                  </a:cubicBezTo>
                  <a:cubicBezTo>
                    <a:pt x="196" y="97"/>
                    <a:pt x="197" y="96"/>
                    <a:pt x="198" y="95"/>
                  </a:cubicBezTo>
                  <a:cubicBezTo>
                    <a:pt x="204" y="95"/>
                    <a:pt x="208" y="95"/>
                    <a:pt x="212" y="9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6" name="Freeform 116"/>
            <p:cNvSpPr>
              <a:spLocks/>
            </p:cNvSpPr>
            <p:nvPr/>
          </p:nvSpPr>
          <p:spPr bwMode="auto">
            <a:xfrm>
              <a:off x="488" y="441"/>
              <a:ext cx="177" cy="131"/>
            </a:xfrm>
            <a:custGeom>
              <a:avLst/>
              <a:gdLst>
                <a:gd name="T0" fmla="*/ 20 w 100"/>
                <a:gd name="T1" fmla="*/ 64 h 74"/>
                <a:gd name="T2" fmla="*/ 58 w 100"/>
                <a:gd name="T3" fmla="*/ 44 h 74"/>
                <a:gd name="T4" fmla="*/ 100 w 100"/>
                <a:gd name="T5" fmla="*/ 23 h 74"/>
                <a:gd name="T6" fmla="*/ 10 w 100"/>
                <a:gd name="T7" fmla="*/ 4 h 74"/>
                <a:gd name="T8" fmla="*/ 2 w 100"/>
                <a:gd name="T9" fmla="*/ 41 h 74"/>
                <a:gd name="T10" fmla="*/ 20 w 100"/>
                <a:gd name="T11" fmla="*/ 64 h 74"/>
              </a:gdLst>
              <a:ahLst/>
              <a:cxnLst>
                <a:cxn ang="0">
                  <a:pos x="T0" y="T1"/>
                </a:cxn>
                <a:cxn ang="0">
                  <a:pos x="T2" y="T3"/>
                </a:cxn>
                <a:cxn ang="0">
                  <a:pos x="T4" y="T5"/>
                </a:cxn>
                <a:cxn ang="0">
                  <a:pos x="T6" y="T7"/>
                </a:cxn>
                <a:cxn ang="0">
                  <a:pos x="T8" y="T9"/>
                </a:cxn>
                <a:cxn ang="0">
                  <a:pos x="T10" y="T11"/>
                </a:cxn>
              </a:cxnLst>
              <a:rect l="0" t="0" r="r" b="b"/>
              <a:pathLst>
                <a:path w="100" h="74">
                  <a:moveTo>
                    <a:pt x="20" y="64"/>
                  </a:moveTo>
                  <a:cubicBezTo>
                    <a:pt x="36" y="74"/>
                    <a:pt x="50" y="55"/>
                    <a:pt x="58" y="44"/>
                  </a:cubicBezTo>
                  <a:cubicBezTo>
                    <a:pt x="70" y="30"/>
                    <a:pt x="85" y="31"/>
                    <a:pt x="100" y="23"/>
                  </a:cubicBezTo>
                  <a:cubicBezTo>
                    <a:pt x="88" y="1"/>
                    <a:pt x="32" y="0"/>
                    <a:pt x="10" y="4"/>
                  </a:cubicBezTo>
                  <a:cubicBezTo>
                    <a:pt x="24" y="23"/>
                    <a:pt x="3" y="26"/>
                    <a:pt x="2" y="41"/>
                  </a:cubicBezTo>
                  <a:cubicBezTo>
                    <a:pt x="0" y="58"/>
                    <a:pt x="10" y="50"/>
                    <a:pt x="20" y="6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7" name="Freeform 117"/>
            <p:cNvSpPr>
              <a:spLocks/>
            </p:cNvSpPr>
            <p:nvPr/>
          </p:nvSpPr>
          <p:spPr bwMode="auto">
            <a:xfrm>
              <a:off x="610" y="350"/>
              <a:ext cx="249" cy="108"/>
            </a:xfrm>
            <a:custGeom>
              <a:avLst/>
              <a:gdLst>
                <a:gd name="T0" fmla="*/ 22 w 140"/>
                <a:gd name="T1" fmla="*/ 21 h 61"/>
                <a:gd name="T2" fmla="*/ 29 w 140"/>
                <a:gd name="T3" fmla="*/ 23 h 61"/>
                <a:gd name="T4" fmla="*/ 18 w 140"/>
                <a:gd name="T5" fmla="*/ 22 h 61"/>
                <a:gd name="T6" fmla="*/ 22 w 140"/>
                <a:gd name="T7" fmla="*/ 28 h 61"/>
                <a:gd name="T8" fmla="*/ 45 w 140"/>
                <a:gd name="T9" fmla="*/ 38 h 61"/>
                <a:gd name="T10" fmla="*/ 51 w 140"/>
                <a:gd name="T11" fmla="*/ 46 h 61"/>
                <a:gd name="T12" fmla="*/ 42 w 140"/>
                <a:gd name="T13" fmla="*/ 50 h 61"/>
                <a:gd name="T14" fmla="*/ 51 w 140"/>
                <a:gd name="T15" fmla="*/ 55 h 61"/>
                <a:gd name="T16" fmla="*/ 127 w 140"/>
                <a:gd name="T17" fmla="*/ 38 h 61"/>
                <a:gd name="T18" fmla="*/ 103 w 140"/>
                <a:gd name="T19" fmla="*/ 16 h 61"/>
                <a:gd name="T20" fmla="*/ 81 w 140"/>
                <a:gd name="T21" fmla="*/ 16 h 61"/>
                <a:gd name="T22" fmla="*/ 87 w 140"/>
                <a:gd name="T23" fmla="*/ 26 h 61"/>
                <a:gd name="T24" fmla="*/ 93 w 140"/>
                <a:gd name="T25" fmla="*/ 28 h 61"/>
                <a:gd name="T26" fmla="*/ 28 w 140"/>
                <a:gd name="T27" fmla="*/ 14 h 61"/>
                <a:gd name="T28" fmla="*/ 38 w 140"/>
                <a:gd name="T29" fmla="*/ 18 h 61"/>
                <a:gd name="T30" fmla="*/ 22 w 140"/>
                <a:gd name="T31" fmla="*/ 2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0" h="61">
                  <a:moveTo>
                    <a:pt x="22" y="21"/>
                  </a:moveTo>
                  <a:cubicBezTo>
                    <a:pt x="25" y="22"/>
                    <a:pt x="27" y="23"/>
                    <a:pt x="29" y="23"/>
                  </a:cubicBezTo>
                  <a:cubicBezTo>
                    <a:pt x="26" y="23"/>
                    <a:pt x="22" y="23"/>
                    <a:pt x="18" y="22"/>
                  </a:cubicBezTo>
                  <a:cubicBezTo>
                    <a:pt x="19" y="25"/>
                    <a:pt x="20" y="27"/>
                    <a:pt x="22" y="28"/>
                  </a:cubicBezTo>
                  <a:cubicBezTo>
                    <a:pt x="0" y="26"/>
                    <a:pt x="25" y="61"/>
                    <a:pt x="45" y="38"/>
                  </a:cubicBezTo>
                  <a:cubicBezTo>
                    <a:pt x="47" y="41"/>
                    <a:pt x="49" y="43"/>
                    <a:pt x="51" y="46"/>
                  </a:cubicBezTo>
                  <a:cubicBezTo>
                    <a:pt x="48" y="47"/>
                    <a:pt x="45" y="49"/>
                    <a:pt x="42" y="50"/>
                  </a:cubicBezTo>
                  <a:cubicBezTo>
                    <a:pt x="45" y="52"/>
                    <a:pt x="48" y="53"/>
                    <a:pt x="51" y="55"/>
                  </a:cubicBezTo>
                  <a:cubicBezTo>
                    <a:pt x="64" y="55"/>
                    <a:pt x="121" y="47"/>
                    <a:pt x="127" y="38"/>
                  </a:cubicBezTo>
                  <a:cubicBezTo>
                    <a:pt x="140" y="16"/>
                    <a:pt x="109" y="28"/>
                    <a:pt x="103" y="16"/>
                  </a:cubicBezTo>
                  <a:cubicBezTo>
                    <a:pt x="97" y="5"/>
                    <a:pt x="89" y="0"/>
                    <a:pt x="81" y="16"/>
                  </a:cubicBezTo>
                  <a:cubicBezTo>
                    <a:pt x="90" y="22"/>
                    <a:pt x="90" y="20"/>
                    <a:pt x="87" y="26"/>
                  </a:cubicBezTo>
                  <a:cubicBezTo>
                    <a:pt x="89" y="27"/>
                    <a:pt x="91" y="27"/>
                    <a:pt x="93" y="28"/>
                  </a:cubicBezTo>
                  <a:cubicBezTo>
                    <a:pt x="77" y="40"/>
                    <a:pt x="46" y="13"/>
                    <a:pt x="28" y="14"/>
                  </a:cubicBezTo>
                  <a:cubicBezTo>
                    <a:pt x="31" y="15"/>
                    <a:pt x="35" y="17"/>
                    <a:pt x="38" y="18"/>
                  </a:cubicBezTo>
                  <a:cubicBezTo>
                    <a:pt x="31" y="17"/>
                    <a:pt x="29" y="20"/>
                    <a:pt x="22" y="2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8" name="Freeform 118"/>
            <p:cNvSpPr>
              <a:spLocks/>
            </p:cNvSpPr>
            <p:nvPr/>
          </p:nvSpPr>
          <p:spPr bwMode="auto">
            <a:xfrm>
              <a:off x="598" y="389"/>
              <a:ext cx="28" cy="23"/>
            </a:xfrm>
            <a:custGeom>
              <a:avLst/>
              <a:gdLst>
                <a:gd name="T0" fmla="*/ 5 w 16"/>
                <a:gd name="T1" fmla="*/ 13 h 13"/>
                <a:gd name="T2" fmla="*/ 16 w 16"/>
                <a:gd name="T3" fmla="*/ 0 h 13"/>
                <a:gd name="T4" fmla="*/ 0 w 16"/>
                <a:gd name="T5" fmla="*/ 8 h 13"/>
                <a:gd name="T6" fmla="*/ 5 w 16"/>
                <a:gd name="T7" fmla="*/ 13 h 13"/>
              </a:gdLst>
              <a:ahLst/>
              <a:cxnLst>
                <a:cxn ang="0">
                  <a:pos x="T0" y="T1"/>
                </a:cxn>
                <a:cxn ang="0">
                  <a:pos x="T2" y="T3"/>
                </a:cxn>
                <a:cxn ang="0">
                  <a:pos x="T4" y="T5"/>
                </a:cxn>
                <a:cxn ang="0">
                  <a:pos x="T6" y="T7"/>
                </a:cxn>
              </a:cxnLst>
              <a:rect l="0" t="0" r="r" b="b"/>
              <a:pathLst>
                <a:path w="16" h="13">
                  <a:moveTo>
                    <a:pt x="5" y="13"/>
                  </a:moveTo>
                  <a:cubicBezTo>
                    <a:pt x="11" y="9"/>
                    <a:pt x="14" y="7"/>
                    <a:pt x="16" y="0"/>
                  </a:cubicBezTo>
                  <a:cubicBezTo>
                    <a:pt x="8" y="1"/>
                    <a:pt x="5" y="3"/>
                    <a:pt x="0" y="8"/>
                  </a:cubicBezTo>
                  <a:cubicBezTo>
                    <a:pt x="2" y="10"/>
                    <a:pt x="3" y="11"/>
                    <a:pt x="5" y="1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9" name="Freeform 119"/>
            <p:cNvSpPr>
              <a:spLocks/>
            </p:cNvSpPr>
            <p:nvPr/>
          </p:nvSpPr>
          <p:spPr bwMode="auto">
            <a:xfrm>
              <a:off x="674" y="359"/>
              <a:ext cx="22" cy="9"/>
            </a:xfrm>
            <a:custGeom>
              <a:avLst/>
              <a:gdLst>
                <a:gd name="T0" fmla="*/ 0 w 12"/>
                <a:gd name="T1" fmla="*/ 0 h 5"/>
                <a:gd name="T2" fmla="*/ 5 w 12"/>
                <a:gd name="T3" fmla="*/ 5 h 5"/>
                <a:gd name="T4" fmla="*/ 12 w 12"/>
                <a:gd name="T5" fmla="*/ 5 h 5"/>
                <a:gd name="T6" fmla="*/ 12 w 12"/>
                <a:gd name="T7" fmla="*/ 0 h 5"/>
                <a:gd name="T8" fmla="*/ 0 w 12"/>
                <a:gd name="T9" fmla="*/ 0 h 5"/>
              </a:gdLst>
              <a:ahLst/>
              <a:cxnLst>
                <a:cxn ang="0">
                  <a:pos x="T0" y="T1"/>
                </a:cxn>
                <a:cxn ang="0">
                  <a:pos x="T2" y="T3"/>
                </a:cxn>
                <a:cxn ang="0">
                  <a:pos x="T4" y="T5"/>
                </a:cxn>
                <a:cxn ang="0">
                  <a:pos x="T6" y="T7"/>
                </a:cxn>
                <a:cxn ang="0">
                  <a:pos x="T8" y="T9"/>
                </a:cxn>
              </a:cxnLst>
              <a:rect l="0" t="0" r="r" b="b"/>
              <a:pathLst>
                <a:path w="12" h="5">
                  <a:moveTo>
                    <a:pt x="0" y="0"/>
                  </a:moveTo>
                  <a:cubicBezTo>
                    <a:pt x="2" y="2"/>
                    <a:pt x="3" y="3"/>
                    <a:pt x="5" y="5"/>
                  </a:cubicBezTo>
                  <a:cubicBezTo>
                    <a:pt x="7" y="5"/>
                    <a:pt x="10" y="5"/>
                    <a:pt x="12" y="5"/>
                  </a:cubicBezTo>
                  <a:cubicBezTo>
                    <a:pt x="12" y="3"/>
                    <a:pt x="12" y="2"/>
                    <a:pt x="12" y="0"/>
                  </a:cubicBezTo>
                  <a:cubicBezTo>
                    <a:pt x="9" y="0"/>
                    <a:pt x="4"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0" name="Freeform 120"/>
            <p:cNvSpPr>
              <a:spLocks/>
            </p:cNvSpPr>
            <p:nvPr/>
          </p:nvSpPr>
          <p:spPr bwMode="auto">
            <a:xfrm>
              <a:off x="525" y="329"/>
              <a:ext cx="133" cy="76"/>
            </a:xfrm>
            <a:custGeom>
              <a:avLst/>
              <a:gdLst>
                <a:gd name="T0" fmla="*/ 25 w 75"/>
                <a:gd name="T1" fmla="*/ 34 h 43"/>
                <a:gd name="T2" fmla="*/ 31 w 75"/>
                <a:gd name="T3" fmla="*/ 40 h 43"/>
                <a:gd name="T4" fmla="*/ 38 w 75"/>
                <a:gd name="T5" fmla="*/ 32 h 43"/>
                <a:gd name="T6" fmla="*/ 50 w 75"/>
                <a:gd name="T7" fmla="*/ 21 h 43"/>
                <a:gd name="T8" fmla="*/ 75 w 75"/>
                <a:gd name="T9" fmla="*/ 8 h 43"/>
                <a:gd name="T10" fmla="*/ 14 w 75"/>
                <a:gd name="T11" fmla="*/ 26 h 43"/>
                <a:gd name="T12" fmla="*/ 25 w 75"/>
                <a:gd name="T13" fmla="*/ 34 h 43"/>
              </a:gdLst>
              <a:ahLst/>
              <a:cxnLst>
                <a:cxn ang="0">
                  <a:pos x="T0" y="T1"/>
                </a:cxn>
                <a:cxn ang="0">
                  <a:pos x="T2" y="T3"/>
                </a:cxn>
                <a:cxn ang="0">
                  <a:pos x="T4" y="T5"/>
                </a:cxn>
                <a:cxn ang="0">
                  <a:pos x="T6" y="T7"/>
                </a:cxn>
                <a:cxn ang="0">
                  <a:pos x="T8" y="T9"/>
                </a:cxn>
                <a:cxn ang="0">
                  <a:pos x="T10" y="T11"/>
                </a:cxn>
                <a:cxn ang="0">
                  <a:pos x="T12" y="T13"/>
                </a:cxn>
              </a:cxnLst>
              <a:rect l="0" t="0" r="r" b="b"/>
              <a:pathLst>
                <a:path w="75" h="43">
                  <a:moveTo>
                    <a:pt x="25" y="34"/>
                  </a:moveTo>
                  <a:cubicBezTo>
                    <a:pt x="27" y="36"/>
                    <a:pt x="29" y="38"/>
                    <a:pt x="31" y="40"/>
                  </a:cubicBezTo>
                  <a:cubicBezTo>
                    <a:pt x="33" y="37"/>
                    <a:pt x="36" y="35"/>
                    <a:pt x="38" y="32"/>
                  </a:cubicBezTo>
                  <a:cubicBezTo>
                    <a:pt x="45" y="29"/>
                    <a:pt x="46" y="28"/>
                    <a:pt x="50" y="21"/>
                  </a:cubicBezTo>
                  <a:cubicBezTo>
                    <a:pt x="60" y="43"/>
                    <a:pt x="73" y="17"/>
                    <a:pt x="75" y="8"/>
                  </a:cubicBezTo>
                  <a:cubicBezTo>
                    <a:pt x="57" y="0"/>
                    <a:pt x="27" y="13"/>
                    <a:pt x="14" y="26"/>
                  </a:cubicBezTo>
                  <a:cubicBezTo>
                    <a:pt x="0" y="39"/>
                    <a:pt x="13" y="35"/>
                    <a:pt x="25" y="3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1" name="Freeform 121"/>
            <p:cNvSpPr>
              <a:spLocks/>
            </p:cNvSpPr>
            <p:nvPr/>
          </p:nvSpPr>
          <p:spPr bwMode="auto">
            <a:xfrm>
              <a:off x="699" y="277"/>
              <a:ext cx="71" cy="34"/>
            </a:xfrm>
            <a:custGeom>
              <a:avLst/>
              <a:gdLst>
                <a:gd name="T0" fmla="*/ 16 w 40"/>
                <a:gd name="T1" fmla="*/ 18 h 19"/>
                <a:gd name="T2" fmla="*/ 40 w 40"/>
                <a:gd name="T3" fmla="*/ 14 h 19"/>
                <a:gd name="T4" fmla="*/ 0 w 40"/>
                <a:gd name="T5" fmla="*/ 18 h 19"/>
                <a:gd name="T6" fmla="*/ 16 w 40"/>
                <a:gd name="T7" fmla="*/ 18 h 19"/>
              </a:gdLst>
              <a:ahLst/>
              <a:cxnLst>
                <a:cxn ang="0">
                  <a:pos x="T0" y="T1"/>
                </a:cxn>
                <a:cxn ang="0">
                  <a:pos x="T2" y="T3"/>
                </a:cxn>
                <a:cxn ang="0">
                  <a:pos x="T4" y="T5"/>
                </a:cxn>
                <a:cxn ang="0">
                  <a:pos x="T6" y="T7"/>
                </a:cxn>
              </a:cxnLst>
              <a:rect l="0" t="0" r="r" b="b"/>
              <a:pathLst>
                <a:path w="40" h="19">
                  <a:moveTo>
                    <a:pt x="16" y="18"/>
                  </a:moveTo>
                  <a:cubicBezTo>
                    <a:pt x="24" y="19"/>
                    <a:pt x="32" y="18"/>
                    <a:pt x="40" y="14"/>
                  </a:cubicBezTo>
                  <a:cubicBezTo>
                    <a:pt x="30" y="0"/>
                    <a:pt x="10" y="8"/>
                    <a:pt x="0" y="18"/>
                  </a:cubicBezTo>
                  <a:cubicBezTo>
                    <a:pt x="7" y="14"/>
                    <a:pt x="9" y="17"/>
                    <a:pt x="16" y="1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2" name="Freeform 122"/>
            <p:cNvSpPr>
              <a:spLocks/>
            </p:cNvSpPr>
            <p:nvPr/>
          </p:nvSpPr>
          <p:spPr bwMode="auto">
            <a:xfrm>
              <a:off x="692" y="311"/>
              <a:ext cx="71" cy="41"/>
            </a:xfrm>
            <a:custGeom>
              <a:avLst/>
              <a:gdLst>
                <a:gd name="T0" fmla="*/ 7 w 40"/>
                <a:gd name="T1" fmla="*/ 12 h 23"/>
                <a:gd name="T2" fmla="*/ 35 w 40"/>
                <a:gd name="T3" fmla="*/ 8 h 23"/>
                <a:gd name="T4" fmla="*/ 25 w 40"/>
                <a:gd name="T5" fmla="*/ 8 h 23"/>
                <a:gd name="T6" fmla="*/ 40 w 40"/>
                <a:gd name="T7" fmla="*/ 4 h 23"/>
                <a:gd name="T8" fmla="*/ 7 w 40"/>
                <a:gd name="T9" fmla="*/ 12 h 23"/>
              </a:gdLst>
              <a:ahLst/>
              <a:cxnLst>
                <a:cxn ang="0">
                  <a:pos x="T0" y="T1"/>
                </a:cxn>
                <a:cxn ang="0">
                  <a:pos x="T2" y="T3"/>
                </a:cxn>
                <a:cxn ang="0">
                  <a:pos x="T4" y="T5"/>
                </a:cxn>
                <a:cxn ang="0">
                  <a:pos x="T6" y="T7"/>
                </a:cxn>
                <a:cxn ang="0">
                  <a:pos x="T8" y="T9"/>
                </a:cxn>
              </a:cxnLst>
              <a:rect l="0" t="0" r="r" b="b"/>
              <a:pathLst>
                <a:path w="40" h="23">
                  <a:moveTo>
                    <a:pt x="7" y="12"/>
                  </a:moveTo>
                  <a:cubicBezTo>
                    <a:pt x="14" y="23"/>
                    <a:pt x="30" y="18"/>
                    <a:pt x="35" y="8"/>
                  </a:cubicBezTo>
                  <a:cubicBezTo>
                    <a:pt x="31" y="8"/>
                    <a:pt x="28" y="8"/>
                    <a:pt x="25" y="8"/>
                  </a:cubicBezTo>
                  <a:cubicBezTo>
                    <a:pt x="31" y="8"/>
                    <a:pt x="34" y="6"/>
                    <a:pt x="40" y="4"/>
                  </a:cubicBezTo>
                  <a:cubicBezTo>
                    <a:pt x="33" y="0"/>
                    <a:pt x="0" y="1"/>
                    <a:pt x="7" y="1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3" name="Freeform 123"/>
            <p:cNvSpPr>
              <a:spLocks/>
            </p:cNvSpPr>
            <p:nvPr/>
          </p:nvSpPr>
          <p:spPr bwMode="auto">
            <a:xfrm>
              <a:off x="673" y="315"/>
              <a:ext cx="19" cy="21"/>
            </a:xfrm>
            <a:custGeom>
              <a:avLst/>
              <a:gdLst>
                <a:gd name="T0" fmla="*/ 11 w 11"/>
                <a:gd name="T1" fmla="*/ 6 h 12"/>
                <a:gd name="T2" fmla="*/ 0 w 11"/>
                <a:gd name="T3" fmla="*/ 5 h 12"/>
                <a:gd name="T4" fmla="*/ 11 w 11"/>
                <a:gd name="T5" fmla="*/ 6 h 12"/>
              </a:gdLst>
              <a:ahLst/>
              <a:cxnLst>
                <a:cxn ang="0">
                  <a:pos x="T0" y="T1"/>
                </a:cxn>
                <a:cxn ang="0">
                  <a:pos x="T2" y="T3"/>
                </a:cxn>
                <a:cxn ang="0">
                  <a:pos x="T4" y="T5"/>
                </a:cxn>
              </a:cxnLst>
              <a:rect l="0" t="0" r="r" b="b"/>
              <a:pathLst>
                <a:path w="11" h="12">
                  <a:moveTo>
                    <a:pt x="11" y="6"/>
                  </a:moveTo>
                  <a:cubicBezTo>
                    <a:pt x="6" y="3"/>
                    <a:pt x="5" y="0"/>
                    <a:pt x="0" y="5"/>
                  </a:cubicBezTo>
                  <a:cubicBezTo>
                    <a:pt x="5" y="12"/>
                    <a:pt x="6" y="8"/>
                    <a:pt x="11"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4" name="Freeform 124"/>
            <p:cNvSpPr>
              <a:spLocks/>
            </p:cNvSpPr>
            <p:nvPr/>
          </p:nvSpPr>
          <p:spPr bwMode="auto">
            <a:xfrm>
              <a:off x="898" y="458"/>
              <a:ext cx="120" cy="95"/>
            </a:xfrm>
            <a:custGeom>
              <a:avLst/>
              <a:gdLst>
                <a:gd name="T0" fmla="*/ 52 w 68"/>
                <a:gd name="T1" fmla="*/ 23 h 53"/>
                <a:gd name="T2" fmla="*/ 39 w 68"/>
                <a:gd name="T3" fmla="*/ 23 h 53"/>
                <a:gd name="T4" fmla="*/ 10 w 68"/>
                <a:gd name="T5" fmla="*/ 13 h 53"/>
                <a:gd name="T6" fmla="*/ 0 w 68"/>
                <a:gd name="T7" fmla="*/ 23 h 53"/>
                <a:gd name="T8" fmla="*/ 38 w 68"/>
                <a:gd name="T9" fmla="*/ 53 h 53"/>
                <a:gd name="T10" fmla="*/ 52 w 68"/>
                <a:gd name="T11" fmla="*/ 23 h 53"/>
              </a:gdLst>
              <a:ahLst/>
              <a:cxnLst>
                <a:cxn ang="0">
                  <a:pos x="T0" y="T1"/>
                </a:cxn>
                <a:cxn ang="0">
                  <a:pos x="T2" y="T3"/>
                </a:cxn>
                <a:cxn ang="0">
                  <a:pos x="T4" y="T5"/>
                </a:cxn>
                <a:cxn ang="0">
                  <a:pos x="T6" y="T7"/>
                </a:cxn>
                <a:cxn ang="0">
                  <a:pos x="T8" y="T9"/>
                </a:cxn>
                <a:cxn ang="0">
                  <a:pos x="T10" y="T11"/>
                </a:cxn>
              </a:cxnLst>
              <a:rect l="0" t="0" r="r" b="b"/>
              <a:pathLst>
                <a:path w="68" h="53">
                  <a:moveTo>
                    <a:pt x="52" y="23"/>
                  </a:moveTo>
                  <a:cubicBezTo>
                    <a:pt x="47" y="23"/>
                    <a:pt x="45" y="21"/>
                    <a:pt x="39" y="23"/>
                  </a:cubicBezTo>
                  <a:cubicBezTo>
                    <a:pt x="68" y="8"/>
                    <a:pt x="24" y="0"/>
                    <a:pt x="10" y="13"/>
                  </a:cubicBezTo>
                  <a:cubicBezTo>
                    <a:pt x="30" y="15"/>
                    <a:pt x="20" y="30"/>
                    <a:pt x="0" y="23"/>
                  </a:cubicBezTo>
                  <a:cubicBezTo>
                    <a:pt x="1" y="30"/>
                    <a:pt x="30" y="53"/>
                    <a:pt x="38" y="53"/>
                  </a:cubicBezTo>
                  <a:cubicBezTo>
                    <a:pt x="60" y="53"/>
                    <a:pt x="58" y="30"/>
                    <a:pt x="52" y="2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5" name="Freeform 125"/>
            <p:cNvSpPr>
              <a:spLocks/>
            </p:cNvSpPr>
            <p:nvPr/>
          </p:nvSpPr>
          <p:spPr bwMode="auto">
            <a:xfrm>
              <a:off x="848" y="366"/>
              <a:ext cx="147" cy="64"/>
            </a:xfrm>
            <a:custGeom>
              <a:avLst/>
              <a:gdLst>
                <a:gd name="T0" fmla="*/ 37 w 83"/>
                <a:gd name="T1" fmla="*/ 1 h 36"/>
                <a:gd name="T2" fmla="*/ 49 w 83"/>
                <a:gd name="T3" fmla="*/ 13 h 36"/>
                <a:gd name="T4" fmla="*/ 30 w 83"/>
                <a:gd name="T5" fmla="*/ 6 h 36"/>
                <a:gd name="T6" fmla="*/ 37 w 83"/>
                <a:gd name="T7" fmla="*/ 16 h 36"/>
                <a:gd name="T8" fmla="*/ 7 w 83"/>
                <a:gd name="T9" fmla="*/ 1 h 36"/>
                <a:gd name="T10" fmla="*/ 10 w 83"/>
                <a:gd name="T11" fmla="*/ 8 h 36"/>
                <a:gd name="T12" fmla="*/ 22 w 83"/>
                <a:gd name="T13" fmla="*/ 18 h 36"/>
                <a:gd name="T14" fmla="*/ 56 w 83"/>
                <a:gd name="T15" fmla="*/ 20 h 36"/>
                <a:gd name="T16" fmla="*/ 45 w 83"/>
                <a:gd name="T17" fmla="*/ 32 h 36"/>
                <a:gd name="T18" fmla="*/ 73 w 83"/>
                <a:gd name="T19" fmla="*/ 10 h 36"/>
                <a:gd name="T20" fmla="*/ 37 w 83"/>
                <a:gd name="T21"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36">
                  <a:moveTo>
                    <a:pt x="37" y="1"/>
                  </a:moveTo>
                  <a:cubicBezTo>
                    <a:pt x="44" y="3"/>
                    <a:pt x="49" y="6"/>
                    <a:pt x="49" y="13"/>
                  </a:cubicBezTo>
                  <a:cubicBezTo>
                    <a:pt x="43" y="11"/>
                    <a:pt x="36" y="9"/>
                    <a:pt x="30" y="6"/>
                  </a:cubicBezTo>
                  <a:cubicBezTo>
                    <a:pt x="32" y="9"/>
                    <a:pt x="33" y="12"/>
                    <a:pt x="37" y="16"/>
                  </a:cubicBezTo>
                  <a:cubicBezTo>
                    <a:pt x="26" y="13"/>
                    <a:pt x="19" y="3"/>
                    <a:pt x="7" y="1"/>
                  </a:cubicBezTo>
                  <a:cubicBezTo>
                    <a:pt x="8" y="4"/>
                    <a:pt x="9" y="6"/>
                    <a:pt x="10" y="8"/>
                  </a:cubicBezTo>
                  <a:cubicBezTo>
                    <a:pt x="0" y="5"/>
                    <a:pt x="18" y="16"/>
                    <a:pt x="22" y="18"/>
                  </a:cubicBezTo>
                  <a:cubicBezTo>
                    <a:pt x="33" y="22"/>
                    <a:pt x="43" y="18"/>
                    <a:pt x="56" y="20"/>
                  </a:cubicBezTo>
                  <a:cubicBezTo>
                    <a:pt x="48" y="24"/>
                    <a:pt x="49" y="26"/>
                    <a:pt x="45" y="32"/>
                  </a:cubicBezTo>
                  <a:cubicBezTo>
                    <a:pt x="59" y="36"/>
                    <a:pt x="83" y="30"/>
                    <a:pt x="73" y="10"/>
                  </a:cubicBezTo>
                  <a:cubicBezTo>
                    <a:pt x="67" y="0"/>
                    <a:pt x="49" y="1"/>
                    <a:pt x="37"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6" name="Freeform 126"/>
            <p:cNvSpPr>
              <a:spLocks/>
            </p:cNvSpPr>
            <p:nvPr/>
          </p:nvSpPr>
          <p:spPr bwMode="auto">
            <a:xfrm>
              <a:off x="949" y="588"/>
              <a:ext cx="69" cy="53"/>
            </a:xfrm>
            <a:custGeom>
              <a:avLst/>
              <a:gdLst>
                <a:gd name="T0" fmla="*/ 39 w 39"/>
                <a:gd name="T1" fmla="*/ 24 h 30"/>
                <a:gd name="T2" fmla="*/ 0 w 39"/>
                <a:gd name="T3" fmla="*/ 20 h 30"/>
                <a:gd name="T4" fmla="*/ 30 w 39"/>
                <a:gd name="T5" fmla="*/ 30 h 30"/>
                <a:gd name="T6" fmla="*/ 39 w 39"/>
                <a:gd name="T7" fmla="*/ 24 h 30"/>
              </a:gdLst>
              <a:ahLst/>
              <a:cxnLst>
                <a:cxn ang="0">
                  <a:pos x="T0" y="T1"/>
                </a:cxn>
                <a:cxn ang="0">
                  <a:pos x="T2" y="T3"/>
                </a:cxn>
                <a:cxn ang="0">
                  <a:pos x="T4" y="T5"/>
                </a:cxn>
                <a:cxn ang="0">
                  <a:pos x="T6" y="T7"/>
                </a:cxn>
              </a:cxnLst>
              <a:rect l="0" t="0" r="r" b="b"/>
              <a:pathLst>
                <a:path w="39" h="30">
                  <a:moveTo>
                    <a:pt x="39" y="24"/>
                  </a:moveTo>
                  <a:cubicBezTo>
                    <a:pt x="22" y="0"/>
                    <a:pt x="18" y="14"/>
                    <a:pt x="0" y="20"/>
                  </a:cubicBezTo>
                  <a:cubicBezTo>
                    <a:pt x="10" y="24"/>
                    <a:pt x="20" y="28"/>
                    <a:pt x="30" y="30"/>
                  </a:cubicBezTo>
                  <a:cubicBezTo>
                    <a:pt x="33" y="28"/>
                    <a:pt x="36" y="26"/>
                    <a:pt x="39" y="2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7" name="Freeform 127"/>
            <p:cNvSpPr>
              <a:spLocks/>
            </p:cNvSpPr>
            <p:nvPr/>
          </p:nvSpPr>
          <p:spPr bwMode="auto">
            <a:xfrm>
              <a:off x="1013" y="439"/>
              <a:ext cx="92" cy="92"/>
            </a:xfrm>
            <a:custGeom>
              <a:avLst/>
              <a:gdLst>
                <a:gd name="T0" fmla="*/ 1 w 52"/>
                <a:gd name="T1" fmla="*/ 18 h 52"/>
                <a:gd name="T2" fmla="*/ 6 w 52"/>
                <a:gd name="T3" fmla="*/ 51 h 52"/>
                <a:gd name="T4" fmla="*/ 16 w 52"/>
                <a:gd name="T5" fmla="*/ 40 h 52"/>
                <a:gd name="T6" fmla="*/ 52 w 52"/>
                <a:gd name="T7" fmla="*/ 18 h 52"/>
                <a:gd name="T8" fmla="*/ 1 w 52"/>
                <a:gd name="T9" fmla="*/ 18 h 52"/>
              </a:gdLst>
              <a:ahLst/>
              <a:cxnLst>
                <a:cxn ang="0">
                  <a:pos x="T0" y="T1"/>
                </a:cxn>
                <a:cxn ang="0">
                  <a:pos x="T2" y="T3"/>
                </a:cxn>
                <a:cxn ang="0">
                  <a:pos x="T4" y="T5"/>
                </a:cxn>
                <a:cxn ang="0">
                  <a:pos x="T6" y="T7"/>
                </a:cxn>
                <a:cxn ang="0">
                  <a:pos x="T8" y="T9"/>
                </a:cxn>
              </a:cxnLst>
              <a:rect l="0" t="0" r="r" b="b"/>
              <a:pathLst>
                <a:path w="52" h="52">
                  <a:moveTo>
                    <a:pt x="1" y="18"/>
                  </a:moveTo>
                  <a:cubicBezTo>
                    <a:pt x="0" y="30"/>
                    <a:pt x="7" y="39"/>
                    <a:pt x="6" y="51"/>
                  </a:cubicBezTo>
                  <a:cubicBezTo>
                    <a:pt x="16" y="52"/>
                    <a:pt x="23" y="44"/>
                    <a:pt x="16" y="40"/>
                  </a:cubicBezTo>
                  <a:cubicBezTo>
                    <a:pt x="34" y="37"/>
                    <a:pt x="40" y="29"/>
                    <a:pt x="52" y="18"/>
                  </a:cubicBezTo>
                  <a:cubicBezTo>
                    <a:pt x="45" y="0"/>
                    <a:pt x="11" y="18"/>
                    <a:pt x="1" y="1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8" name="Freeform 128"/>
            <p:cNvSpPr>
              <a:spLocks/>
            </p:cNvSpPr>
            <p:nvPr/>
          </p:nvSpPr>
          <p:spPr bwMode="auto">
            <a:xfrm>
              <a:off x="830" y="325"/>
              <a:ext cx="30" cy="29"/>
            </a:xfrm>
            <a:custGeom>
              <a:avLst/>
              <a:gdLst>
                <a:gd name="T0" fmla="*/ 17 w 17"/>
                <a:gd name="T1" fmla="*/ 10 h 16"/>
                <a:gd name="T2" fmla="*/ 0 w 17"/>
                <a:gd name="T3" fmla="*/ 0 h 16"/>
                <a:gd name="T4" fmla="*/ 17 w 17"/>
                <a:gd name="T5" fmla="*/ 10 h 16"/>
              </a:gdLst>
              <a:ahLst/>
              <a:cxnLst>
                <a:cxn ang="0">
                  <a:pos x="T0" y="T1"/>
                </a:cxn>
                <a:cxn ang="0">
                  <a:pos x="T2" y="T3"/>
                </a:cxn>
                <a:cxn ang="0">
                  <a:pos x="T4" y="T5"/>
                </a:cxn>
              </a:cxnLst>
              <a:rect l="0" t="0" r="r" b="b"/>
              <a:pathLst>
                <a:path w="17" h="16">
                  <a:moveTo>
                    <a:pt x="17" y="10"/>
                  </a:moveTo>
                  <a:cubicBezTo>
                    <a:pt x="12" y="6"/>
                    <a:pt x="7" y="2"/>
                    <a:pt x="0" y="0"/>
                  </a:cubicBezTo>
                  <a:cubicBezTo>
                    <a:pt x="3" y="9"/>
                    <a:pt x="10" y="16"/>
                    <a:pt x="17" y="1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9" name="Freeform 129"/>
            <p:cNvSpPr>
              <a:spLocks/>
            </p:cNvSpPr>
            <p:nvPr/>
          </p:nvSpPr>
          <p:spPr bwMode="auto">
            <a:xfrm>
              <a:off x="850" y="409"/>
              <a:ext cx="19" cy="19"/>
            </a:xfrm>
            <a:custGeom>
              <a:avLst/>
              <a:gdLst>
                <a:gd name="T0" fmla="*/ 9 w 11"/>
                <a:gd name="T1" fmla="*/ 0 h 11"/>
                <a:gd name="T2" fmla="*/ 0 w 11"/>
                <a:gd name="T3" fmla="*/ 9 h 11"/>
                <a:gd name="T4" fmla="*/ 9 w 11"/>
                <a:gd name="T5" fmla="*/ 0 h 11"/>
              </a:gdLst>
              <a:ahLst/>
              <a:cxnLst>
                <a:cxn ang="0">
                  <a:pos x="T0" y="T1"/>
                </a:cxn>
                <a:cxn ang="0">
                  <a:pos x="T2" y="T3"/>
                </a:cxn>
                <a:cxn ang="0">
                  <a:pos x="T4" y="T5"/>
                </a:cxn>
              </a:cxnLst>
              <a:rect l="0" t="0" r="r" b="b"/>
              <a:pathLst>
                <a:path w="11" h="11">
                  <a:moveTo>
                    <a:pt x="9" y="0"/>
                  </a:moveTo>
                  <a:cubicBezTo>
                    <a:pt x="5" y="2"/>
                    <a:pt x="2" y="4"/>
                    <a:pt x="0" y="9"/>
                  </a:cubicBezTo>
                  <a:cubicBezTo>
                    <a:pt x="11" y="11"/>
                    <a:pt x="9" y="7"/>
                    <a:pt x="9"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0" name="Freeform 130"/>
            <p:cNvSpPr>
              <a:spLocks/>
            </p:cNvSpPr>
            <p:nvPr/>
          </p:nvSpPr>
          <p:spPr bwMode="auto">
            <a:xfrm>
              <a:off x="839" y="261"/>
              <a:ext cx="114" cy="66"/>
            </a:xfrm>
            <a:custGeom>
              <a:avLst/>
              <a:gdLst>
                <a:gd name="T0" fmla="*/ 15 w 64"/>
                <a:gd name="T1" fmla="*/ 13 h 37"/>
                <a:gd name="T2" fmla="*/ 5 w 64"/>
                <a:gd name="T3" fmla="*/ 21 h 37"/>
                <a:gd name="T4" fmla="*/ 42 w 64"/>
                <a:gd name="T5" fmla="*/ 27 h 37"/>
                <a:gd name="T6" fmla="*/ 64 w 64"/>
                <a:gd name="T7" fmla="*/ 31 h 37"/>
                <a:gd name="T8" fmla="*/ 54 w 64"/>
                <a:gd name="T9" fmla="*/ 16 h 37"/>
                <a:gd name="T10" fmla="*/ 39 w 64"/>
                <a:gd name="T11" fmla="*/ 11 h 37"/>
                <a:gd name="T12" fmla="*/ 0 w 64"/>
                <a:gd name="T13" fmla="*/ 4 h 37"/>
                <a:gd name="T14" fmla="*/ 3 w 64"/>
                <a:gd name="T15" fmla="*/ 13 h 37"/>
                <a:gd name="T16" fmla="*/ 15 w 64"/>
                <a:gd name="T17" fmla="*/ 1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37">
                  <a:moveTo>
                    <a:pt x="15" y="13"/>
                  </a:moveTo>
                  <a:cubicBezTo>
                    <a:pt x="12" y="17"/>
                    <a:pt x="13" y="19"/>
                    <a:pt x="5" y="21"/>
                  </a:cubicBezTo>
                  <a:cubicBezTo>
                    <a:pt x="17" y="25"/>
                    <a:pt x="30" y="26"/>
                    <a:pt x="42" y="27"/>
                  </a:cubicBezTo>
                  <a:cubicBezTo>
                    <a:pt x="49" y="33"/>
                    <a:pt x="57" y="37"/>
                    <a:pt x="64" y="31"/>
                  </a:cubicBezTo>
                  <a:cubicBezTo>
                    <a:pt x="56" y="25"/>
                    <a:pt x="57" y="19"/>
                    <a:pt x="54" y="16"/>
                  </a:cubicBezTo>
                  <a:cubicBezTo>
                    <a:pt x="47" y="11"/>
                    <a:pt x="44" y="15"/>
                    <a:pt x="39" y="11"/>
                  </a:cubicBezTo>
                  <a:cubicBezTo>
                    <a:pt x="31" y="5"/>
                    <a:pt x="11" y="0"/>
                    <a:pt x="0" y="4"/>
                  </a:cubicBezTo>
                  <a:cubicBezTo>
                    <a:pt x="1" y="6"/>
                    <a:pt x="3" y="13"/>
                    <a:pt x="3" y="13"/>
                  </a:cubicBezTo>
                  <a:cubicBezTo>
                    <a:pt x="7" y="13"/>
                    <a:pt x="12" y="14"/>
                    <a:pt x="15" y="1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1" name="Freeform 131"/>
            <p:cNvSpPr>
              <a:spLocks/>
            </p:cNvSpPr>
            <p:nvPr/>
          </p:nvSpPr>
          <p:spPr bwMode="auto">
            <a:xfrm>
              <a:off x="894" y="311"/>
              <a:ext cx="20" cy="14"/>
            </a:xfrm>
            <a:custGeom>
              <a:avLst/>
              <a:gdLst>
                <a:gd name="T0" fmla="*/ 0 w 11"/>
                <a:gd name="T1" fmla="*/ 8 h 8"/>
                <a:gd name="T2" fmla="*/ 11 w 11"/>
                <a:gd name="T3" fmla="*/ 6 h 8"/>
                <a:gd name="T4" fmla="*/ 0 w 11"/>
                <a:gd name="T5" fmla="*/ 8 h 8"/>
              </a:gdLst>
              <a:ahLst/>
              <a:cxnLst>
                <a:cxn ang="0">
                  <a:pos x="T0" y="T1"/>
                </a:cxn>
                <a:cxn ang="0">
                  <a:pos x="T2" y="T3"/>
                </a:cxn>
                <a:cxn ang="0">
                  <a:pos x="T4" y="T5"/>
                </a:cxn>
              </a:cxnLst>
              <a:rect l="0" t="0" r="r" b="b"/>
              <a:pathLst>
                <a:path w="11" h="8">
                  <a:moveTo>
                    <a:pt x="0" y="8"/>
                  </a:moveTo>
                  <a:cubicBezTo>
                    <a:pt x="4" y="7"/>
                    <a:pt x="8" y="7"/>
                    <a:pt x="11" y="6"/>
                  </a:cubicBezTo>
                  <a:cubicBezTo>
                    <a:pt x="4" y="0"/>
                    <a:pt x="5" y="6"/>
                    <a:pt x="0" y="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2" name="Freeform 132"/>
            <p:cNvSpPr>
              <a:spLocks/>
            </p:cNvSpPr>
            <p:nvPr/>
          </p:nvSpPr>
          <p:spPr bwMode="auto">
            <a:xfrm>
              <a:off x="995" y="340"/>
              <a:ext cx="300" cy="108"/>
            </a:xfrm>
            <a:custGeom>
              <a:avLst/>
              <a:gdLst>
                <a:gd name="T0" fmla="*/ 76 w 169"/>
                <a:gd name="T1" fmla="*/ 54 h 61"/>
                <a:gd name="T2" fmla="*/ 125 w 169"/>
                <a:gd name="T3" fmla="*/ 59 h 61"/>
                <a:gd name="T4" fmla="*/ 148 w 169"/>
                <a:gd name="T5" fmla="*/ 59 h 61"/>
                <a:gd name="T6" fmla="*/ 169 w 169"/>
                <a:gd name="T7" fmla="*/ 47 h 61"/>
                <a:gd name="T8" fmla="*/ 165 w 169"/>
                <a:gd name="T9" fmla="*/ 47 h 61"/>
                <a:gd name="T10" fmla="*/ 167 w 169"/>
                <a:gd name="T11" fmla="*/ 44 h 61"/>
                <a:gd name="T12" fmla="*/ 169 w 169"/>
                <a:gd name="T13" fmla="*/ 43 h 61"/>
                <a:gd name="T14" fmla="*/ 116 w 169"/>
                <a:gd name="T15" fmla="*/ 40 h 61"/>
                <a:gd name="T16" fmla="*/ 69 w 169"/>
                <a:gd name="T17" fmla="*/ 36 h 61"/>
                <a:gd name="T18" fmla="*/ 71 w 169"/>
                <a:gd name="T19" fmla="*/ 35 h 61"/>
                <a:gd name="T20" fmla="*/ 56 w 169"/>
                <a:gd name="T21" fmla="*/ 27 h 61"/>
                <a:gd name="T22" fmla="*/ 70 w 169"/>
                <a:gd name="T23" fmla="*/ 27 h 61"/>
                <a:gd name="T24" fmla="*/ 33 w 169"/>
                <a:gd name="T25" fmla="*/ 18 h 61"/>
                <a:gd name="T26" fmla="*/ 0 w 169"/>
                <a:gd name="T27" fmla="*/ 12 h 61"/>
                <a:gd name="T28" fmla="*/ 43 w 169"/>
                <a:gd name="T29" fmla="*/ 36 h 61"/>
                <a:gd name="T30" fmla="*/ 51 w 169"/>
                <a:gd name="T31" fmla="*/ 54 h 61"/>
                <a:gd name="T32" fmla="*/ 76 w 169"/>
                <a:gd name="T33"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9" h="61">
                  <a:moveTo>
                    <a:pt x="76" y="54"/>
                  </a:moveTo>
                  <a:cubicBezTo>
                    <a:pt x="90" y="55"/>
                    <a:pt x="107" y="59"/>
                    <a:pt x="125" y="59"/>
                  </a:cubicBezTo>
                  <a:cubicBezTo>
                    <a:pt x="132" y="59"/>
                    <a:pt x="141" y="60"/>
                    <a:pt x="148" y="59"/>
                  </a:cubicBezTo>
                  <a:cubicBezTo>
                    <a:pt x="158" y="58"/>
                    <a:pt x="165" y="58"/>
                    <a:pt x="169" y="47"/>
                  </a:cubicBezTo>
                  <a:cubicBezTo>
                    <a:pt x="167" y="47"/>
                    <a:pt x="166" y="47"/>
                    <a:pt x="165" y="47"/>
                  </a:cubicBezTo>
                  <a:cubicBezTo>
                    <a:pt x="165" y="46"/>
                    <a:pt x="166" y="45"/>
                    <a:pt x="167" y="44"/>
                  </a:cubicBezTo>
                  <a:cubicBezTo>
                    <a:pt x="168" y="44"/>
                    <a:pt x="168" y="43"/>
                    <a:pt x="169" y="43"/>
                  </a:cubicBezTo>
                  <a:cubicBezTo>
                    <a:pt x="156" y="25"/>
                    <a:pt x="133" y="36"/>
                    <a:pt x="116" y="40"/>
                  </a:cubicBezTo>
                  <a:cubicBezTo>
                    <a:pt x="99" y="43"/>
                    <a:pt x="85" y="42"/>
                    <a:pt x="69" y="36"/>
                  </a:cubicBezTo>
                  <a:cubicBezTo>
                    <a:pt x="70" y="36"/>
                    <a:pt x="70" y="35"/>
                    <a:pt x="71" y="35"/>
                  </a:cubicBezTo>
                  <a:cubicBezTo>
                    <a:pt x="64" y="33"/>
                    <a:pt x="62" y="30"/>
                    <a:pt x="56" y="27"/>
                  </a:cubicBezTo>
                  <a:cubicBezTo>
                    <a:pt x="60" y="27"/>
                    <a:pt x="65" y="26"/>
                    <a:pt x="70" y="27"/>
                  </a:cubicBezTo>
                  <a:cubicBezTo>
                    <a:pt x="53" y="18"/>
                    <a:pt x="49" y="21"/>
                    <a:pt x="33" y="18"/>
                  </a:cubicBezTo>
                  <a:cubicBezTo>
                    <a:pt x="20" y="15"/>
                    <a:pt x="15" y="0"/>
                    <a:pt x="0" y="12"/>
                  </a:cubicBezTo>
                  <a:cubicBezTo>
                    <a:pt x="18" y="27"/>
                    <a:pt x="30" y="19"/>
                    <a:pt x="43" y="36"/>
                  </a:cubicBezTo>
                  <a:cubicBezTo>
                    <a:pt x="48" y="42"/>
                    <a:pt x="38" y="47"/>
                    <a:pt x="51" y="54"/>
                  </a:cubicBezTo>
                  <a:cubicBezTo>
                    <a:pt x="64" y="61"/>
                    <a:pt x="65" y="53"/>
                    <a:pt x="76" y="5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3" name="Freeform 133"/>
            <p:cNvSpPr>
              <a:spLocks/>
            </p:cNvSpPr>
            <p:nvPr/>
          </p:nvSpPr>
          <p:spPr bwMode="auto">
            <a:xfrm>
              <a:off x="999" y="379"/>
              <a:ext cx="83" cy="87"/>
            </a:xfrm>
            <a:custGeom>
              <a:avLst/>
              <a:gdLst>
                <a:gd name="T0" fmla="*/ 5 w 47"/>
                <a:gd name="T1" fmla="*/ 21 h 49"/>
                <a:gd name="T2" fmla="*/ 0 w 47"/>
                <a:gd name="T3" fmla="*/ 26 h 49"/>
                <a:gd name="T4" fmla="*/ 5 w 47"/>
                <a:gd name="T5" fmla="*/ 21 h 49"/>
              </a:gdLst>
              <a:ahLst/>
              <a:cxnLst>
                <a:cxn ang="0">
                  <a:pos x="T0" y="T1"/>
                </a:cxn>
                <a:cxn ang="0">
                  <a:pos x="T2" y="T3"/>
                </a:cxn>
                <a:cxn ang="0">
                  <a:pos x="T4" y="T5"/>
                </a:cxn>
              </a:cxnLst>
              <a:rect l="0" t="0" r="r" b="b"/>
              <a:pathLst>
                <a:path w="47" h="49">
                  <a:moveTo>
                    <a:pt x="5" y="21"/>
                  </a:moveTo>
                  <a:cubicBezTo>
                    <a:pt x="3" y="23"/>
                    <a:pt x="2" y="25"/>
                    <a:pt x="0" y="26"/>
                  </a:cubicBezTo>
                  <a:cubicBezTo>
                    <a:pt x="47" y="49"/>
                    <a:pt x="18" y="0"/>
                    <a:pt x="5" y="2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4" name="Freeform 134"/>
            <p:cNvSpPr>
              <a:spLocks/>
            </p:cNvSpPr>
            <p:nvPr/>
          </p:nvSpPr>
          <p:spPr bwMode="auto">
            <a:xfrm>
              <a:off x="1006" y="325"/>
              <a:ext cx="62" cy="18"/>
            </a:xfrm>
            <a:custGeom>
              <a:avLst/>
              <a:gdLst>
                <a:gd name="T0" fmla="*/ 22 w 35"/>
                <a:gd name="T1" fmla="*/ 0 h 10"/>
                <a:gd name="T2" fmla="*/ 0 w 35"/>
                <a:gd name="T3" fmla="*/ 4 h 10"/>
                <a:gd name="T4" fmla="*/ 22 w 35"/>
                <a:gd name="T5" fmla="*/ 0 h 10"/>
              </a:gdLst>
              <a:ahLst/>
              <a:cxnLst>
                <a:cxn ang="0">
                  <a:pos x="T0" y="T1"/>
                </a:cxn>
                <a:cxn ang="0">
                  <a:pos x="T2" y="T3"/>
                </a:cxn>
                <a:cxn ang="0">
                  <a:pos x="T4" y="T5"/>
                </a:cxn>
              </a:cxnLst>
              <a:rect l="0" t="0" r="r" b="b"/>
              <a:pathLst>
                <a:path w="35" h="10">
                  <a:moveTo>
                    <a:pt x="22" y="0"/>
                  </a:moveTo>
                  <a:cubicBezTo>
                    <a:pt x="14" y="0"/>
                    <a:pt x="7" y="1"/>
                    <a:pt x="0" y="4"/>
                  </a:cubicBezTo>
                  <a:cubicBezTo>
                    <a:pt x="8" y="6"/>
                    <a:pt x="35" y="10"/>
                    <a:pt x="22"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5" name="Freeform 135"/>
            <p:cNvSpPr>
              <a:spLocks/>
            </p:cNvSpPr>
            <p:nvPr/>
          </p:nvSpPr>
          <p:spPr bwMode="auto">
            <a:xfrm>
              <a:off x="954" y="263"/>
              <a:ext cx="89" cy="71"/>
            </a:xfrm>
            <a:custGeom>
              <a:avLst/>
              <a:gdLst>
                <a:gd name="T0" fmla="*/ 16 w 50"/>
                <a:gd name="T1" fmla="*/ 31 h 40"/>
                <a:gd name="T2" fmla="*/ 28 w 50"/>
                <a:gd name="T3" fmla="*/ 15 h 40"/>
                <a:gd name="T4" fmla="*/ 16 w 50"/>
                <a:gd name="T5" fmla="*/ 31 h 40"/>
              </a:gdLst>
              <a:ahLst/>
              <a:cxnLst>
                <a:cxn ang="0">
                  <a:pos x="T0" y="T1"/>
                </a:cxn>
                <a:cxn ang="0">
                  <a:pos x="T2" y="T3"/>
                </a:cxn>
                <a:cxn ang="0">
                  <a:pos x="T4" y="T5"/>
                </a:cxn>
              </a:cxnLst>
              <a:rect l="0" t="0" r="r" b="b"/>
              <a:pathLst>
                <a:path w="50" h="40">
                  <a:moveTo>
                    <a:pt x="16" y="31"/>
                  </a:moveTo>
                  <a:cubicBezTo>
                    <a:pt x="34" y="40"/>
                    <a:pt x="50" y="26"/>
                    <a:pt x="28" y="15"/>
                  </a:cubicBezTo>
                  <a:cubicBezTo>
                    <a:pt x="0" y="0"/>
                    <a:pt x="18" y="25"/>
                    <a:pt x="16" y="3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6" name="Freeform 136"/>
            <p:cNvSpPr>
              <a:spLocks/>
            </p:cNvSpPr>
            <p:nvPr/>
          </p:nvSpPr>
          <p:spPr bwMode="auto">
            <a:xfrm>
              <a:off x="947" y="238"/>
              <a:ext cx="22" cy="20"/>
            </a:xfrm>
            <a:custGeom>
              <a:avLst/>
              <a:gdLst>
                <a:gd name="T0" fmla="*/ 12 w 12"/>
                <a:gd name="T1" fmla="*/ 0 h 11"/>
                <a:gd name="T2" fmla="*/ 0 w 12"/>
                <a:gd name="T3" fmla="*/ 0 h 11"/>
                <a:gd name="T4" fmla="*/ 12 w 12"/>
                <a:gd name="T5" fmla="*/ 0 h 11"/>
              </a:gdLst>
              <a:ahLst/>
              <a:cxnLst>
                <a:cxn ang="0">
                  <a:pos x="T0" y="T1"/>
                </a:cxn>
                <a:cxn ang="0">
                  <a:pos x="T2" y="T3"/>
                </a:cxn>
                <a:cxn ang="0">
                  <a:pos x="T4" y="T5"/>
                </a:cxn>
              </a:cxnLst>
              <a:rect l="0" t="0" r="r" b="b"/>
              <a:pathLst>
                <a:path w="12" h="11">
                  <a:moveTo>
                    <a:pt x="12" y="0"/>
                  </a:moveTo>
                  <a:cubicBezTo>
                    <a:pt x="8" y="0"/>
                    <a:pt x="4" y="0"/>
                    <a:pt x="0" y="0"/>
                  </a:cubicBezTo>
                  <a:cubicBezTo>
                    <a:pt x="6" y="8"/>
                    <a:pt x="11" y="11"/>
                    <a:pt x="12"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7" name="Freeform 137"/>
            <p:cNvSpPr>
              <a:spLocks/>
            </p:cNvSpPr>
            <p:nvPr/>
          </p:nvSpPr>
          <p:spPr bwMode="auto">
            <a:xfrm>
              <a:off x="1008" y="183"/>
              <a:ext cx="232" cy="133"/>
            </a:xfrm>
            <a:custGeom>
              <a:avLst/>
              <a:gdLst>
                <a:gd name="T0" fmla="*/ 0 w 131"/>
                <a:gd name="T1" fmla="*/ 28 h 75"/>
                <a:gd name="T2" fmla="*/ 20 w 131"/>
                <a:gd name="T3" fmla="*/ 39 h 75"/>
                <a:gd name="T4" fmla="*/ 12 w 131"/>
                <a:gd name="T5" fmla="*/ 43 h 75"/>
                <a:gd name="T6" fmla="*/ 52 w 131"/>
                <a:gd name="T7" fmla="*/ 48 h 75"/>
                <a:gd name="T8" fmla="*/ 26 w 131"/>
                <a:gd name="T9" fmla="*/ 55 h 75"/>
                <a:gd name="T10" fmla="*/ 41 w 131"/>
                <a:gd name="T11" fmla="*/ 64 h 75"/>
                <a:gd name="T12" fmla="*/ 71 w 131"/>
                <a:gd name="T13" fmla="*/ 71 h 75"/>
                <a:gd name="T14" fmla="*/ 77 w 131"/>
                <a:gd name="T15" fmla="*/ 67 h 75"/>
                <a:gd name="T16" fmla="*/ 77 w 131"/>
                <a:gd name="T17" fmla="*/ 54 h 75"/>
                <a:gd name="T18" fmla="*/ 84 w 131"/>
                <a:gd name="T19" fmla="*/ 39 h 75"/>
                <a:gd name="T20" fmla="*/ 75 w 131"/>
                <a:gd name="T21" fmla="*/ 23 h 75"/>
                <a:gd name="T22" fmla="*/ 72 w 131"/>
                <a:gd name="T23" fmla="*/ 30 h 75"/>
                <a:gd name="T24" fmla="*/ 50 w 131"/>
                <a:gd name="T25" fmla="*/ 15 h 75"/>
                <a:gd name="T26" fmla="*/ 19 w 131"/>
                <a:gd name="T27" fmla="*/ 0 h 75"/>
                <a:gd name="T28" fmla="*/ 30 w 131"/>
                <a:gd name="T29" fmla="*/ 8 h 75"/>
                <a:gd name="T30" fmla="*/ 11 w 131"/>
                <a:gd name="T31" fmla="*/ 11 h 75"/>
                <a:gd name="T32" fmla="*/ 25 w 131"/>
                <a:gd name="T33" fmla="*/ 16 h 75"/>
                <a:gd name="T34" fmla="*/ 4 w 131"/>
                <a:gd name="T35" fmla="*/ 21 h 75"/>
                <a:gd name="T36" fmla="*/ 19 w 131"/>
                <a:gd name="T37" fmla="*/ 28 h 75"/>
                <a:gd name="T38" fmla="*/ 0 w 131"/>
                <a:gd name="T39" fmla="*/ 2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1" h="75">
                  <a:moveTo>
                    <a:pt x="0" y="28"/>
                  </a:moveTo>
                  <a:cubicBezTo>
                    <a:pt x="3" y="37"/>
                    <a:pt x="11" y="40"/>
                    <a:pt x="20" y="39"/>
                  </a:cubicBezTo>
                  <a:cubicBezTo>
                    <a:pt x="18" y="40"/>
                    <a:pt x="15" y="42"/>
                    <a:pt x="12" y="43"/>
                  </a:cubicBezTo>
                  <a:cubicBezTo>
                    <a:pt x="24" y="48"/>
                    <a:pt x="37" y="43"/>
                    <a:pt x="52" y="48"/>
                  </a:cubicBezTo>
                  <a:cubicBezTo>
                    <a:pt x="43" y="48"/>
                    <a:pt x="33" y="50"/>
                    <a:pt x="26" y="55"/>
                  </a:cubicBezTo>
                  <a:cubicBezTo>
                    <a:pt x="31" y="60"/>
                    <a:pt x="33" y="63"/>
                    <a:pt x="41" y="64"/>
                  </a:cubicBezTo>
                  <a:cubicBezTo>
                    <a:pt x="31" y="75"/>
                    <a:pt x="64" y="65"/>
                    <a:pt x="71" y="71"/>
                  </a:cubicBezTo>
                  <a:cubicBezTo>
                    <a:pt x="74" y="68"/>
                    <a:pt x="73" y="70"/>
                    <a:pt x="77" y="67"/>
                  </a:cubicBezTo>
                  <a:cubicBezTo>
                    <a:pt x="74" y="58"/>
                    <a:pt x="77" y="62"/>
                    <a:pt x="77" y="54"/>
                  </a:cubicBezTo>
                  <a:cubicBezTo>
                    <a:pt x="83" y="65"/>
                    <a:pt x="131" y="41"/>
                    <a:pt x="84" y="39"/>
                  </a:cubicBezTo>
                  <a:cubicBezTo>
                    <a:pt x="87" y="31"/>
                    <a:pt x="82" y="25"/>
                    <a:pt x="75" y="23"/>
                  </a:cubicBezTo>
                  <a:cubicBezTo>
                    <a:pt x="79" y="29"/>
                    <a:pt x="73" y="28"/>
                    <a:pt x="72" y="30"/>
                  </a:cubicBezTo>
                  <a:cubicBezTo>
                    <a:pt x="67" y="14"/>
                    <a:pt x="56" y="25"/>
                    <a:pt x="50" y="15"/>
                  </a:cubicBezTo>
                  <a:cubicBezTo>
                    <a:pt x="41" y="4"/>
                    <a:pt x="33" y="1"/>
                    <a:pt x="19" y="0"/>
                  </a:cubicBezTo>
                  <a:cubicBezTo>
                    <a:pt x="23" y="2"/>
                    <a:pt x="26" y="6"/>
                    <a:pt x="30" y="8"/>
                  </a:cubicBezTo>
                  <a:cubicBezTo>
                    <a:pt x="22" y="7"/>
                    <a:pt x="17" y="9"/>
                    <a:pt x="11" y="11"/>
                  </a:cubicBezTo>
                  <a:cubicBezTo>
                    <a:pt x="17" y="14"/>
                    <a:pt x="16" y="17"/>
                    <a:pt x="25" y="16"/>
                  </a:cubicBezTo>
                  <a:cubicBezTo>
                    <a:pt x="18" y="18"/>
                    <a:pt x="12" y="18"/>
                    <a:pt x="4" y="21"/>
                  </a:cubicBezTo>
                  <a:cubicBezTo>
                    <a:pt x="10" y="23"/>
                    <a:pt x="13" y="27"/>
                    <a:pt x="19" y="28"/>
                  </a:cubicBezTo>
                  <a:cubicBezTo>
                    <a:pt x="14" y="31"/>
                    <a:pt x="7" y="30"/>
                    <a:pt x="0" y="2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8" name="Freeform 138"/>
            <p:cNvSpPr>
              <a:spLocks/>
            </p:cNvSpPr>
            <p:nvPr/>
          </p:nvSpPr>
          <p:spPr bwMode="auto">
            <a:xfrm>
              <a:off x="1162" y="718"/>
              <a:ext cx="124" cy="78"/>
            </a:xfrm>
            <a:custGeom>
              <a:avLst/>
              <a:gdLst>
                <a:gd name="T0" fmla="*/ 20 w 70"/>
                <a:gd name="T1" fmla="*/ 0 h 44"/>
                <a:gd name="T2" fmla="*/ 5 w 70"/>
                <a:gd name="T3" fmla="*/ 31 h 44"/>
                <a:gd name="T4" fmla="*/ 0 w 70"/>
                <a:gd name="T5" fmla="*/ 37 h 44"/>
                <a:gd name="T6" fmla="*/ 17 w 70"/>
                <a:gd name="T7" fmla="*/ 44 h 44"/>
                <a:gd name="T8" fmla="*/ 39 w 70"/>
                <a:gd name="T9" fmla="*/ 31 h 44"/>
                <a:gd name="T10" fmla="*/ 70 w 70"/>
                <a:gd name="T11" fmla="*/ 34 h 44"/>
                <a:gd name="T12" fmla="*/ 20 w 70"/>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70" h="44">
                  <a:moveTo>
                    <a:pt x="20" y="0"/>
                  </a:moveTo>
                  <a:cubicBezTo>
                    <a:pt x="7" y="5"/>
                    <a:pt x="10" y="20"/>
                    <a:pt x="5" y="31"/>
                  </a:cubicBezTo>
                  <a:cubicBezTo>
                    <a:pt x="3" y="33"/>
                    <a:pt x="1" y="35"/>
                    <a:pt x="0" y="37"/>
                  </a:cubicBezTo>
                  <a:cubicBezTo>
                    <a:pt x="8" y="35"/>
                    <a:pt x="14" y="36"/>
                    <a:pt x="17" y="44"/>
                  </a:cubicBezTo>
                  <a:cubicBezTo>
                    <a:pt x="24" y="42"/>
                    <a:pt x="36" y="29"/>
                    <a:pt x="39" y="31"/>
                  </a:cubicBezTo>
                  <a:cubicBezTo>
                    <a:pt x="50" y="37"/>
                    <a:pt x="57" y="39"/>
                    <a:pt x="70" y="34"/>
                  </a:cubicBezTo>
                  <a:cubicBezTo>
                    <a:pt x="57" y="31"/>
                    <a:pt x="23" y="8"/>
                    <a:pt x="2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9" name="Freeform 139"/>
            <p:cNvSpPr>
              <a:spLocks/>
            </p:cNvSpPr>
            <p:nvPr/>
          </p:nvSpPr>
          <p:spPr bwMode="auto">
            <a:xfrm>
              <a:off x="1330" y="636"/>
              <a:ext cx="45" cy="44"/>
            </a:xfrm>
            <a:custGeom>
              <a:avLst/>
              <a:gdLst>
                <a:gd name="T0" fmla="*/ 25 w 25"/>
                <a:gd name="T1" fmla="*/ 16 h 25"/>
                <a:gd name="T2" fmla="*/ 6 w 25"/>
                <a:gd name="T3" fmla="*/ 18 h 25"/>
                <a:gd name="T4" fmla="*/ 25 w 25"/>
                <a:gd name="T5" fmla="*/ 16 h 25"/>
              </a:gdLst>
              <a:ahLst/>
              <a:cxnLst>
                <a:cxn ang="0">
                  <a:pos x="T0" y="T1"/>
                </a:cxn>
                <a:cxn ang="0">
                  <a:pos x="T2" y="T3"/>
                </a:cxn>
                <a:cxn ang="0">
                  <a:pos x="T4" y="T5"/>
                </a:cxn>
              </a:cxnLst>
              <a:rect l="0" t="0" r="r" b="b"/>
              <a:pathLst>
                <a:path w="25" h="25">
                  <a:moveTo>
                    <a:pt x="25" y="16"/>
                  </a:moveTo>
                  <a:cubicBezTo>
                    <a:pt x="19" y="0"/>
                    <a:pt x="0" y="12"/>
                    <a:pt x="6" y="18"/>
                  </a:cubicBezTo>
                  <a:cubicBezTo>
                    <a:pt x="14" y="24"/>
                    <a:pt x="19" y="25"/>
                    <a:pt x="25" y="1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0" name="Freeform 140"/>
            <p:cNvSpPr>
              <a:spLocks/>
            </p:cNvSpPr>
            <p:nvPr/>
          </p:nvSpPr>
          <p:spPr bwMode="auto">
            <a:xfrm>
              <a:off x="1224" y="801"/>
              <a:ext cx="32" cy="23"/>
            </a:xfrm>
            <a:custGeom>
              <a:avLst/>
              <a:gdLst>
                <a:gd name="T0" fmla="*/ 0 w 18"/>
                <a:gd name="T1" fmla="*/ 13 h 13"/>
                <a:gd name="T2" fmla="*/ 18 w 18"/>
                <a:gd name="T3" fmla="*/ 1 h 13"/>
                <a:gd name="T4" fmla="*/ 8 w 18"/>
                <a:gd name="T5" fmla="*/ 0 h 13"/>
                <a:gd name="T6" fmla="*/ 0 w 18"/>
                <a:gd name="T7" fmla="*/ 13 h 13"/>
              </a:gdLst>
              <a:ahLst/>
              <a:cxnLst>
                <a:cxn ang="0">
                  <a:pos x="T0" y="T1"/>
                </a:cxn>
                <a:cxn ang="0">
                  <a:pos x="T2" y="T3"/>
                </a:cxn>
                <a:cxn ang="0">
                  <a:pos x="T4" y="T5"/>
                </a:cxn>
                <a:cxn ang="0">
                  <a:pos x="T6" y="T7"/>
                </a:cxn>
              </a:cxnLst>
              <a:rect l="0" t="0" r="r" b="b"/>
              <a:pathLst>
                <a:path w="18" h="13">
                  <a:moveTo>
                    <a:pt x="0" y="13"/>
                  </a:moveTo>
                  <a:cubicBezTo>
                    <a:pt x="7" y="10"/>
                    <a:pt x="13" y="6"/>
                    <a:pt x="18" y="1"/>
                  </a:cubicBezTo>
                  <a:cubicBezTo>
                    <a:pt x="14" y="1"/>
                    <a:pt x="11" y="0"/>
                    <a:pt x="8" y="0"/>
                  </a:cubicBezTo>
                  <a:cubicBezTo>
                    <a:pt x="3" y="4"/>
                    <a:pt x="0" y="7"/>
                    <a:pt x="0" y="1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1" name="Freeform 141"/>
            <p:cNvSpPr>
              <a:spLocks/>
            </p:cNvSpPr>
            <p:nvPr/>
          </p:nvSpPr>
          <p:spPr bwMode="auto">
            <a:xfrm>
              <a:off x="1274" y="458"/>
              <a:ext cx="81" cy="50"/>
            </a:xfrm>
            <a:custGeom>
              <a:avLst/>
              <a:gdLst>
                <a:gd name="T0" fmla="*/ 17 w 46"/>
                <a:gd name="T1" fmla="*/ 26 h 28"/>
                <a:gd name="T2" fmla="*/ 46 w 46"/>
                <a:gd name="T3" fmla="*/ 20 h 28"/>
                <a:gd name="T4" fmla="*/ 0 w 46"/>
                <a:gd name="T5" fmla="*/ 11 h 28"/>
                <a:gd name="T6" fmla="*/ 17 w 46"/>
                <a:gd name="T7" fmla="*/ 26 h 28"/>
              </a:gdLst>
              <a:ahLst/>
              <a:cxnLst>
                <a:cxn ang="0">
                  <a:pos x="T0" y="T1"/>
                </a:cxn>
                <a:cxn ang="0">
                  <a:pos x="T2" y="T3"/>
                </a:cxn>
                <a:cxn ang="0">
                  <a:pos x="T4" y="T5"/>
                </a:cxn>
                <a:cxn ang="0">
                  <a:pos x="T6" y="T7"/>
                </a:cxn>
              </a:cxnLst>
              <a:rect l="0" t="0" r="r" b="b"/>
              <a:pathLst>
                <a:path w="46" h="28">
                  <a:moveTo>
                    <a:pt x="17" y="26"/>
                  </a:moveTo>
                  <a:cubicBezTo>
                    <a:pt x="28" y="21"/>
                    <a:pt x="38" y="28"/>
                    <a:pt x="46" y="20"/>
                  </a:cubicBezTo>
                  <a:cubicBezTo>
                    <a:pt x="36" y="12"/>
                    <a:pt x="10" y="0"/>
                    <a:pt x="0" y="11"/>
                  </a:cubicBezTo>
                  <a:cubicBezTo>
                    <a:pt x="5" y="19"/>
                    <a:pt x="9" y="24"/>
                    <a:pt x="17" y="2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2" name="Freeform 142"/>
            <p:cNvSpPr>
              <a:spLocks/>
            </p:cNvSpPr>
            <p:nvPr/>
          </p:nvSpPr>
          <p:spPr bwMode="auto">
            <a:xfrm>
              <a:off x="1279" y="817"/>
              <a:ext cx="21" cy="19"/>
            </a:xfrm>
            <a:custGeom>
              <a:avLst/>
              <a:gdLst>
                <a:gd name="T0" fmla="*/ 12 w 12"/>
                <a:gd name="T1" fmla="*/ 3 h 11"/>
                <a:gd name="T2" fmla="*/ 6 w 12"/>
                <a:gd name="T3" fmla="*/ 11 h 11"/>
                <a:gd name="T4" fmla="*/ 12 w 12"/>
                <a:gd name="T5" fmla="*/ 3 h 11"/>
              </a:gdLst>
              <a:ahLst/>
              <a:cxnLst>
                <a:cxn ang="0">
                  <a:pos x="T0" y="T1"/>
                </a:cxn>
                <a:cxn ang="0">
                  <a:pos x="T2" y="T3"/>
                </a:cxn>
                <a:cxn ang="0">
                  <a:pos x="T4" y="T5"/>
                </a:cxn>
              </a:cxnLst>
              <a:rect l="0" t="0" r="r" b="b"/>
              <a:pathLst>
                <a:path w="12" h="11">
                  <a:moveTo>
                    <a:pt x="12" y="3"/>
                  </a:moveTo>
                  <a:cubicBezTo>
                    <a:pt x="3" y="0"/>
                    <a:pt x="0" y="2"/>
                    <a:pt x="6" y="11"/>
                  </a:cubicBezTo>
                  <a:cubicBezTo>
                    <a:pt x="8" y="8"/>
                    <a:pt x="10" y="6"/>
                    <a:pt x="12"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3" name="Freeform 143"/>
            <p:cNvSpPr>
              <a:spLocks/>
            </p:cNvSpPr>
            <p:nvPr/>
          </p:nvSpPr>
          <p:spPr bwMode="auto">
            <a:xfrm>
              <a:off x="1382" y="652"/>
              <a:ext cx="19" cy="9"/>
            </a:xfrm>
            <a:custGeom>
              <a:avLst/>
              <a:gdLst>
                <a:gd name="T0" fmla="*/ 11 w 11"/>
                <a:gd name="T1" fmla="*/ 5 h 5"/>
                <a:gd name="T2" fmla="*/ 0 w 11"/>
                <a:gd name="T3" fmla="*/ 3 h 5"/>
                <a:gd name="T4" fmla="*/ 4 w 11"/>
                <a:gd name="T5" fmla="*/ 5 h 5"/>
                <a:gd name="T6" fmla="*/ 11 w 11"/>
                <a:gd name="T7" fmla="*/ 5 h 5"/>
              </a:gdLst>
              <a:ahLst/>
              <a:cxnLst>
                <a:cxn ang="0">
                  <a:pos x="T0" y="T1"/>
                </a:cxn>
                <a:cxn ang="0">
                  <a:pos x="T2" y="T3"/>
                </a:cxn>
                <a:cxn ang="0">
                  <a:pos x="T4" y="T5"/>
                </a:cxn>
                <a:cxn ang="0">
                  <a:pos x="T6" y="T7"/>
                </a:cxn>
              </a:cxnLst>
              <a:rect l="0" t="0" r="r" b="b"/>
              <a:pathLst>
                <a:path w="11" h="5">
                  <a:moveTo>
                    <a:pt x="11" y="5"/>
                  </a:moveTo>
                  <a:cubicBezTo>
                    <a:pt x="3" y="0"/>
                    <a:pt x="7" y="1"/>
                    <a:pt x="0" y="3"/>
                  </a:cubicBezTo>
                  <a:cubicBezTo>
                    <a:pt x="1" y="3"/>
                    <a:pt x="3" y="4"/>
                    <a:pt x="4" y="5"/>
                  </a:cubicBezTo>
                  <a:cubicBezTo>
                    <a:pt x="7" y="5"/>
                    <a:pt x="9" y="5"/>
                    <a:pt x="11"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4" name="Freeform 144"/>
            <p:cNvSpPr>
              <a:spLocks/>
            </p:cNvSpPr>
            <p:nvPr/>
          </p:nvSpPr>
          <p:spPr bwMode="auto">
            <a:xfrm>
              <a:off x="1066" y="442"/>
              <a:ext cx="550" cy="389"/>
            </a:xfrm>
            <a:custGeom>
              <a:avLst/>
              <a:gdLst>
                <a:gd name="T0" fmla="*/ 227 w 310"/>
                <a:gd name="T1" fmla="*/ 71 h 219"/>
                <a:gd name="T2" fmla="*/ 191 w 310"/>
                <a:gd name="T3" fmla="*/ 57 h 219"/>
                <a:gd name="T4" fmla="*/ 152 w 310"/>
                <a:gd name="T5" fmla="*/ 37 h 219"/>
                <a:gd name="T6" fmla="*/ 119 w 310"/>
                <a:gd name="T7" fmla="*/ 44 h 219"/>
                <a:gd name="T8" fmla="*/ 93 w 310"/>
                <a:gd name="T9" fmla="*/ 20 h 219"/>
                <a:gd name="T10" fmla="*/ 65 w 310"/>
                <a:gd name="T11" fmla="*/ 51 h 219"/>
                <a:gd name="T12" fmla="*/ 74 w 310"/>
                <a:gd name="T13" fmla="*/ 18 h 219"/>
                <a:gd name="T14" fmla="*/ 50 w 310"/>
                <a:gd name="T15" fmla="*/ 65 h 219"/>
                <a:gd name="T16" fmla="*/ 49 w 310"/>
                <a:gd name="T17" fmla="*/ 70 h 219"/>
                <a:gd name="T18" fmla="*/ 34 w 310"/>
                <a:gd name="T19" fmla="*/ 69 h 219"/>
                <a:gd name="T20" fmla="*/ 124 w 310"/>
                <a:gd name="T21" fmla="*/ 94 h 219"/>
                <a:gd name="T22" fmla="*/ 166 w 310"/>
                <a:gd name="T23" fmla="*/ 100 h 219"/>
                <a:gd name="T24" fmla="*/ 157 w 310"/>
                <a:gd name="T25" fmla="*/ 104 h 219"/>
                <a:gd name="T26" fmla="*/ 192 w 310"/>
                <a:gd name="T27" fmla="*/ 117 h 219"/>
                <a:gd name="T28" fmla="*/ 181 w 310"/>
                <a:gd name="T29" fmla="*/ 151 h 219"/>
                <a:gd name="T30" fmla="*/ 188 w 310"/>
                <a:gd name="T31" fmla="*/ 158 h 219"/>
                <a:gd name="T32" fmla="*/ 143 w 310"/>
                <a:gd name="T33" fmla="*/ 172 h 219"/>
                <a:gd name="T34" fmla="*/ 172 w 310"/>
                <a:gd name="T35" fmla="*/ 178 h 219"/>
                <a:gd name="T36" fmla="*/ 186 w 310"/>
                <a:gd name="T37" fmla="*/ 177 h 219"/>
                <a:gd name="T38" fmla="*/ 201 w 310"/>
                <a:gd name="T39" fmla="*/ 188 h 219"/>
                <a:gd name="T40" fmla="*/ 231 w 310"/>
                <a:gd name="T41" fmla="*/ 207 h 219"/>
                <a:gd name="T42" fmla="*/ 260 w 310"/>
                <a:gd name="T43" fmla="*/ 219 h 219"/>
                <a:gd name="T44" fmla="*/ 238 w 310"/>
                <a:gd name="T45" fmla="*/ 191 h 219"/>
                <a:gd name="T46" fmla="*/ 278 w 310"/>
                <a:gd name="T47" fmla="*/ 187 h 219"/>
                <a:gd name="T48" fmla="*/ 257 w 310"/>
                <a:gd name="T49" fmla="*/ 169 h 219"/>
                <a:gd name="T50" fmla="*/ 247 w 310"/>
                <a:gd name="T51" fmla="*/ 153 h 219"/>
                <a:gd name="T52" fmla="*/ 252 w 310"/>
                <a:gd name="T53" fmla="*/ 153 h 219"/>
                <a:gd name="T54" fmla="*/ 252 w 310"/>
                <a:gd name="T55" fmla="*/ 149 h 219"/>
                <a:gd name="T56" fmla="*/ 245 w 310"/>
                <a:gd name="T57" fmla="*/ 148 h 219"/>
                <a:gd name="T58" fmla="*/ 291 w 310"/>
                <a:gd name="T59" fmla="*/ 158 h 219"/>
                <a:gd name="T60" fmla="*/ 289 w 310"/>
                <a:gd name="T61" fmla="*/ 131 h 219"/>
                <a:gd name="T62" fmla="*/ 276 w 310"/>
                <a:gd name="T63" fmla="*/ 128 h 219"/>
                <a:gd name="T64" fmla="*/ 271 w 310"/>
                <a:gd name="T65" fmla="*/ 120 h 219"/>
                <a:gd name="T66" fmla="*/ 247 w 310"/>
                <a:gd name="T67" fmla="*/ 106 h 219"/>
                <a:gd name="T68" fmla="*/ 258 w 310"/>
                <a:gd name="T69" fmla="*/ 98 h 219"/>
                <a:gd name="T70" fmla="*/ 243 w 310"/>
                <a:gd name="T71" fmla="*/ 94 h 219"/>
                <a:gd name="T72" fmla="*/ 255 w 310"/>
                <a:gd name="T73" fmla="*/ 89 h 219"/>
                <a:gd name="T74" fmla="*/ 227 w 310"/>
                <a:gd name="T75" fmla="*/ 7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0" h="219">
                  <a:moveTo>
                    <a:pt x="227" y="71"/>
                  </a:moveTo>
                  <a:cubicBezTo>
                    <a:pt x="214" y="64"/>
                    <a:pt x="204" y="63"/>
                    <a:pt x="191" y="57"/>
                  </a:cubicBezTo>
                  <a:cubicBezTo>
                    <a:pt x="175" y="50"/>
                    <a:pt x="173" y="38"/>
                    <a:pt x="152" y="37"/>
                  </a:cubicBezTo>
                  <a:cubicBezTo>
                    <a:pt x="141" y="36"/>
                    <a:pt x="131" y="44"/>
                    <a:pt x="119" y="44"/>
                  </a:cubicBezTo>
                  <a:cubicBezTo>
                    <a:pt x="121" y="25"/>
                    <a:pt x="111" y="17"/>
                    <a:pt x="93" y="20"/>
                  </a:cubicBezTo>
                  <a:cubicBezTo>
                    <a:pt x="65" y="24"/>
                    <a:pt x="79" y="39"/>
                    <a:pt x="65" y="51"/>
                  </a:cubicBezTo>
                  <a:cubicBezTo>
                    <a:pt x="58" y="37"/>
                    <a:pt x="60" y="29"/>
                    <a:pt x="74" y="18"/>
                  </a:cubicBezTo>
                  <a:cubicBezTo>
                    <a:pt x="42" y="0"/>
                    <a:pt x="0" y="63"/>
                    <a:pt x="50" y="65"/>
                  </a:cubicBezTo>
                  <a:cubicBezTo>
                    <a:pt x="50" y="67"/>
                    <a:pt x="50" y="68"/>
                    <a:pt x="49" y="70"/>
                  </a:cubicBezTo>
                  <a:cubicBezTo>
                    <a:pt x="44" y="68"/>
                    <a:pt x="39" y="70"/>
                    <a:pt x="34" y="69"/>
                  </a:cubicBezTo>
                  <a:cubicBezTo>
                    <a:pt x="47" y="97"/>
                    <a:pt x="119" y="72"/>
                    <a:pt x="124" y="94"/>
                  </a:cubicBezTo>
                  <a:cubicBezTo>
                    <a:pt x="144" y="79"/>
                    <a:pt x="147" y="83"/>
                    <a:pt x="166" y="100"/>
                  </a:cubicBezTo>
                  <a:cubicBezTo>
                    <a:pt x="163" y="102"/>
                    <a:pt x="160" y="103"/>
                    <a:pt x="157" y="104"/>
                  </a:cubicBezTo>
                  <a:cubicBezTo>
                    <a:pt x="166" y="111"/>
                    <a:pt x="179" y="104"/>
                    <a:pt x="192" y="117"/>
                  </a:cubicBezTo>
                  <a:cubicBezTo>
                    <a:pt x="205" y="130"/>
                    <a:pt x="197" y="144"/>
                    <a:pt x="181" y="151"/>
                  </a:cubicBezTo>
                  <a:cubicBezTo>
                    <a:pt x="184" y="153"/>
                    <a:pt x="186" y="156"/>
                    <a:pt x="188" y="158"/>
                  </a:cubicBezTo>
                  <a:cubicBezTo>
                    <a:pt x="173" y="167"/>
                    <a:pt x="155" y="158"/>
                    <a:pt x="143" y="172"/>
                  </a:cubicBezTo>
                  <a:cubicBezTo>
                    <a:pt x="154" y="188"/>
                    <a:pt x="161" y="174"/>
                    <a:pt x="172" y="178"/>
                  </a:cubicBezTo>
                  <a:cubicBezTo>
                    <a:pt x="179" y="181"/>
                    <a:pt x="178" y="171"/>
                    <a:pt x="186" y="177"/>
                  </a:cubicBezTo>
                  <a:cubicBezTo>
                    <a:pt x="191" y="181"/>
                    <a:pt x="196" y="185"/>
                    <a:pt x="201" y="188"/>
                  </a:cubicBezTo>
                  <a:cubicBezTo>
                    <a:pt x="214" y="194"/>
                    <a:pt x="215" y="202"/>
                    <a:pt x="231" y="207"/>
                  </a:cubicBezTo>
                  <a:cubicBezTo>
                    <a:pt x="241" y="210"/>
                    <a:pt x="253" y="211"/>
                    <a:pt x="260" y="219"/>
                  </a:cubicBezTo>
                  <a:cubicBezTo>
                    <a:pt x="268" y="207"/>
                    <a:pt x="248" y="198"/>
                    <a:pt x="238" y="191"/>
                  </a:cubicBezTo>
                  <a:cubicBezTo>
                    <a:pt x="244" y="192"/>
                    <a:pt x="299" y="214"/>
                    <a:pt x="278" y="187"/>
                  </a:cubicBezTo>
                  <a:cubicBezTo>
                    <a:pt x="270" y="176"/>
                    <a:pt x="266" y="179"/>
                    <a:pt x="257" y="169"/>
                  </a:cubicBezTo>
                  <a:cubicBezTo>
                    <a:pt x="251" y="163"/>
                    <a:pt x="249" y="158"/>
                    <a:pt x="247" y="153"/>
                  </a:cubicBezTo>
                  <a:cubicBezTo>
                    <a:pt x="249" y="153"/>
                    <a:pt x="250" y="153"/>
                    <a:pt x="252" y="153"/>
                  </a:cubicBezTo>
                  <a:cubicBezTo>
                    <a:pt x="252" y="152"/>
                    <a:pt x="252" y="151"/>
                    <a:pt x="252" y="149"/>
                  </a:cubicBezTo>
                  <a:cubicBezTo>
                    <a:pt x="250" y="149"/>
                    <a:pt x="248" y="149"/>
                    <a:pt x="245" y="148"/>
                  </a:cubicBezTo>
                  <a:cubicBezTo>
                    <a:pt x="263" y="138"/>
                    <a:pt x="284" y="183"/>
                    <a:pt x="291" y="158"/>
                  </a:cubicBezTo>
                  <a:cubicBezTo>
                    <a:pt x="310" y="143"/>
                    <a:pt x="310" y="144"/>
                    <a:pt x="289" y="131"/>
                  </a:cubicBezTo>
                  <a:cubicBezTo>
                    <a:pt x="286" y="129"/>
                    <a:pt x="280" y="131"/>
                    <a:pt x="276" y="128"/>
                  </a:cubicBezTo>
                  <a:cubicBezTo>
                    <a:pt x="272" y="126"/>
                    <a:pt x="278" y="121"/>
                    <a:pt x="271" y="120"/>
                  </a:cubicBezTo>
                  <a:cubicBezTo>
                    <a:pt x="260" y="117"/>
                    <a:pt x="258" y="108"/>
                    <a:pt x="247" y="106"/>
                  </a:cubicBezTo>
                  <a:cubicBezTo>
                    <a:pt x="251" y="103"/>
                    <a:pt x="253" y="100"/>
                    <a:pt x="258" y="98"/>
                  </a:cubicBezTo>
                  <a:cubicBezTo>
                    <a:pt x="253" y="97"/>
                    <a:pt x="249" y="94"/>
                    <a:pt x="243" y="94"/>
                  </a:cubicBezTo>
                  <a:cubicBezTo>
                    <a:pt x="247" y="93"/>
                    <a:pt x="251" y="90"/>
                    <a:pt x="255" y="89"/>
                  </a:cubicBezTo>
                  <a:cubicBezTo>
                    <a:pt x="244" y="80"/>
                    <a:pt x="239" y="77"/>
                    <a:pt x="227" y="7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5" name="Freeform 145"/>
            <p:cNvSpPr>
              <a:spLocks/>
            </p:cNvSpPr>
            <p:nvPr/>
          </p:nvSpPr>
          <p:spPr bwMode="auto">
            <a:xfrm>
              <a:off x="1080" y="98"/>
              <a:ext cx="538" cy="311"/>
            </a:xfrm>
            <a:custGeom>
              <a:avLst/>
              <a:gdLst>
                <a:gd name="T0" fmla="*/ 14 w 303"/>
                <a:gd name="T1" fmla="*/ 47 h 175"/>
                <a:gd name="T2" fmla="*/ 41 w 303"/>
                <a:gd name="T3" fmla="*/ 44 h 175"/>
                <a:gd name="T4" fmla="*/ 20 w 303"/>
                <a:gd name="T5" fmla="*/ 55 h 175"/>
                <a:gd name="T6" fmla="*/ 35 w 303"/>
                <a:gd name="T7" fmla="*/ 55 h 175"/>
                <a:gd name="T8" fmla="*/ 26 w 303"/>
                <a:gd name="T9" fmla="*/ 59 h 175"/>
                <a:gd name="T10" fmla="*/ 55 w 303"/>
                <a:gd name="T11" fmla="*/ 63 h 175"/>
                <a:gd name="T12" fmla="*/ 74 w 303"/>
                <a:gd name="T13" fmla="*/ 68 h 175"/>
                <a:gd name="T14" fmla="*/ 99 w 303"/>
                <a:gd name="T15" fmla="*/ 69 h 175"/>
                <a:gd name="T16" fmla="*/ 121 w 303"/>
                <a:gd name="T17" fmla="*/ 61 h 175"/>
                <a:gd name="T18" fmla="*/ 98 w 303"/>
                <a:gd name="T19" fmla="*/ 85 h 175"/>
                <a:gd name="T20" fmla="*/ 53 w 303"/>
                <a:gd name="T21" fmla="*/ 72 h 175"/>
                <a:gd name="T22" fmla="*/ 58 w 303"/>
                <a:gd name="T23" fmla="*/ 76 h 175"/>
                <a:gd name="T24" fmla="*/ 49 w 303"/>
                <a:gd name="T25" fmla="*/ 79 h 175"/>
                <a:gd name="T26" fmla="*/ 65 w 303"/>
                <a:gd name="T27" fmla="*/ 104 h 175"/>
                <a:gd name="T28" fmla="*/ 43 w 303"/>
                <a:gd name="T29" fmla="*/ 121 h 175"/>
                <a:gd name="T30" fmla="*/ 72 w 303"/>
                <a:gd name="T31" fmla="*/ 136 h 175"/>
                <a:gd name="T32" fmla="*/ 36 w 303"/>
                <a:gd name="T33" fmla="*/ 130 h 175"/>
                <a:gd name="T34" fmla="*/ 47 w 303"/>
                <a:gd name="T35" fmla="*/ 140 h 175"/>
                <a:gd name="T36" fmla="*/ 22 w 303"/>
                <a:gd name="T37" fmla="*/ 154 h 175"/>
                <a:gd name="T38" fmla="*/ 139 w 303"/>
                <a:gd name="T39" fmla="*/ 150 h 175"/>
                <a:gd name="T40" fmla="*/ 125 w 303"/>
                <a:gd name="T41" fmla="*/ 147 h 175"/>
                <a:gd name="T42" fmla="*/ 137 w 303"/>
                <a:gd name="T43" fmla="*/ 126 h 175"/>
                <a:gd name="T44" fmla="*/ 169 w 303"/>
                <a:gd name="T45" fmla="*/ 110 h 175"/>
                <a:gd name="T46" fmla="*/ 159 w 303"/>
                <a:gd name="T47" fmla="*/ 102 h 175"/>
                <a:gd name="T48" fmla="*/ 169 w 303"/>
                <a:gd name="T49" fmla="*/ 95 h 175"/>
                <a:gd name="T50" fmla="*/ 160 w 303"/>
                <a:gd name="T51" fmla="*/ 96 h 175"/>
                <a:gd name="T52" fmla="*/ 214 w 303"/>
                <a:gd name="T53" fmla="*/ 73 h 175"/>
                <a:gd name="T54" fmla="*/ 271 w 303"/>
                <a:gd name="T55" fmla="*/ 44 h 175"/>
                <a:gd name="T56" fmla="*/ 245 w 303"/>
                <a:gd name="T57" fmla="*/ 43 h 175"/>
                <a:gd name="T58" fmla="*/ 303 w 303"/>
                <a:gd name="T59" fmla="*/ 25 h 175"/>
                <a:gd name="T60" fmla="*/ 241 w 303"/>
                <a:gd name="T61" fmla="*/ 16 h 175"/>
                <a:gd name="T62" fmla="*/ 247 w 303"/>
                <a:gd name="T63" fmla="*/ 12 h 175"/>
                <a:gd name="T64" fmla="*/ 174 w 303"/>
                <a:gd name="T65" fmla="*/ 8 h 175"/>
                <a:gd name="T66" fmla="*/ 149 w 303"/>
                <a:gd name="T67" fmla="*/ 7 h 175"/>
                <a:gd name="T68" fmla="*/ 110 w 303"/>
                <a:gd name="T69" fmla="*/ 10 h 175"/>
                <a:gd name="T70" fmla="*/ 84 w 303"/>
                <a:gd name="T71" fmla="*/ 24 h 175"/>
                <a:gd name="T72" fmla="*/ 56 w 303"/>
                <a:gd name="T73" fmla="*/ 23 h 175"/>
                <a:gd name="T74" fmla="*/ 0 w 303"/>
                <a:gd name="T75" fmla="*/ 44 h 175"/>
                <a:gd name="T76" fmla="*/ 23 w 303"/>
                <a:gd name="T77" fmla="*/ 41 h 175"/>
                <a:gd name="T78" fmla="*/ 14 w 303"/>
                <a:gd name="T79" fmla="*/ 4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03" h="175">
                  <a:moveTo>
                    <a:pt x="14" y="47"/>
                  </a:moveTo>
                  <a:cubicBezTo>
                    <a:pt x="24" y="52"/>
                    <a:pt x="30" y="43"/>
                    <a:pt x="41" y="44"/>
                  </a:cubicBezTo>
                  <a:cubicBezTo>
                    <a:pt x="32" y="45"/>
                    <a:pt x="24" y="48"/>
                    <a:pt x="20" y="55"/>
                  </a:cubicBezTo>
                  <a:cubicBezTo>
                    <a:pt x="25" y="55"/>
                    <a:pt x="30" y="56"/>
                    <a:pt x="35" y="55"/>
                  </a:cubicBezTo>
                  <a:cubicBezTo>
                    <a:pt x="32" y="56"/>
                    <a:pt x="29" y="57"/>
                    <a:pt x="26" y="59"/>
                  </a:cubicBezTo>
                  <a:cubicBezTo>
                    <a:pt x="38" y="68"/>
                    <a:pt x="43" y="64"/>
                    <a:pt x="55" y="63"/>
                  </a:cubicBezTo>
                  <a:cubicBezTo>
                    <a:pt x="62" y="62"/>
                    <a:pt x="64" y="74"/>
                    <a:pt x="74" y="68"/>
                  </a:cubicBezTo>
                  <a:cubicBezTo>
                    <a:pt x="81" y="64"/>
                    <a:pt x="90" y="70"/>
                    <a:pt x="99" y="69"/>
                  </a:cubicBezTo>
                  <a:cubicBezTo>
                    <a:pt x="107" y="68"/>
                    <a:pt x="113" y="62"/>
                    <a:pt x="121" y="61"/>
                  </a:cubicBezTo>
                  <a:cubicBezTo>
                    <a:pt x="112" y="71"/>
                    <a:pt x="66" y="70"/>
                    <a:pt x="98" y="85"/>
                  </a:cubicBezTo>
                  <a:cubicBezTo>
                    <a:pt x="80" y="80"/>
                    <a:pt x="74" y="71"/>
                    <a:pt x="53" y="72"/>
                  </a:cubicBezTo>
                  <a:cubicBezTo>
                    <a:pt x="55" y="74"/>
                    <a:pt x="56" y="75"/>
                    <a:pt x="58" y="76"/>
                  </a:cubicBezTo>
                  <a:cubicBezTo>
                    <a:pt x="55" y="77"/>
                    <a:pt x="52" y="78"/>
                    <a:pt x="49" y="79"/>
                  </a:cubicBezTo>
                  <a:cubicBezTo>
                    <a:pt x="55" y="83"/>
                    <a:pt x="86" y="100"/>
                    <a:pt x="65" y="104"/>
                  </a:cubicBezTo>
                  <a:cubicBezTo>
                    <a:pt x="55" y="105"/>
                    <a:pt x="43" y="108"/>
                    <a:pt x="43" y="121"/>
                  </a:cubicBezTo>
                  <a:cubicBezTo>
                    <a:pt x="59" y="114"/>
                    <a:pt x="60" y="128"/>
                    <a:pt x="72" y="136"/>
                  </a:cubicBezTo>
                  <a:cubicBezTo>
                    <a:pt x="59" y="135"/>
                    <a:pt x="50" y="122"/>
                    <a:pt x="36" y="130"/>
                  </a:cubicBezTo>
                  <a:cubicBezTo>
                    <a:pt x="41" y="133"/>
                    <a:pt x="42" y="138"/>
                    <a:pt x="47" y="140"/>
                  </a:cubicBezTo>
                  <a:cubicBezTo>
                    <a:pt x="38" y="142"/>
                    <a:pt x="26" y="145"/>
                    <a:pt x="22" y="154"/>
                  </a:cubicBezTo>
                  <a:cubicBezTo>
                    <a:pt x="47" y="153"/>
                    <a:pt x="119" y="175"/>
                    <a:pt x="139" y="150"/>
                  </a:cubicBezTo>
                  <a:cubicBezTo>
                    <a:pt x="134" y="149"/>
                    <a:pt x="131" y="146"/>
                    <a:pt x="125" y="147"/>
                  </a:cubicBezTo>
                  <a:cubicBezTo>
                    <a:pt x="130" y="141"/>
                    <a:pt x="140" y="136"/>
                    <a:pt x="137" y="126"/>
                  </a:cubicBezTo>
                  <a:cubicBezTo>
                    <a:pt x="152" y="129"/>
                    <a:pt x="159" y="120"/>
                    <a:pt x="169" y="110"/>
                  </a:cubicBezTo>
                  <a:cubicBezTo>
                    <a:pt x="165" y="108"/>
                    <a:pt x="163" y="104"/>
                    <a:pt x="159" y="102"/>
                  </a:cubicBezTo>
                  <a:cubicBezTo>
                    <a:pt x="166" y="100"/>
                    <a:pt x="164" y="98"/>
                    <a:pt x="169" y="95"/>
                  </a:cubicBezTo>
                  <a:cubicBezTo>
                    <a:pt x="166" y="95"/>
                    <a:pt x="163" y="95"/>
                    <a:pt x="160" y="96"/>
                  </a:cubicBezTo>
                  <a:cubicBezTo>
                    <a:pt x="179" y="83"/>
                    <a:pt x="196" y="90"/>
                    <a:pt x="214" y="73"/>
                  </a:cubicBezTo>
                  <a:cubicBezTo>
                    <a:pt x="231" y="58"/>
                    <a:pt x="253" y="58"/>
                    <a:pt x="271" y="44"/>
                  </a:cubicBezTo>
                  <a:cubicBezTo>
                    <a:pt x="262" y="45"/>
                    <a:pt x="254" y="46"/>
                    <a:pt x="245" y="43"/>
                  </a:cubicBezTo>
                  <a:cubicBezTo>
                    <a:pt x="265" y="36"/>
                    <a:pt x="286" y="38"/>
                    <a:pt x="303" y="25"/>
                  </a:cubicBezTo>
                  <a:cubicBezTo>
                    <a:pt x="279" y="10"/>
                    <a:pt x="268" y="9"/>
                    <a:pt x="241" y="16"/>
                  </a:cubicBezTo>
                  <a:cubicBezTo>
                    <a:pt x="243" y="14"/>
                    <a:pt x="245" y="13"/>
                    <a:pt x="247" y="12"/>
                  </a:cubicBezTo>
                  <a:cubicBezTo>
                    <a:pt x="231" y="3"/>
                    <a:pt x="188" y="0"/>
                    <a:pt x="174" y="8"/>
                  </a:cubicBezTo>
                  <a:cubicBezTo>
                    <a:pt x="170" y="10"/>
                    <a:pt x="154" y="7"/>
                    <a:pt x="149" y="7"/>
                  </a:cubicBezTo>
                  <a:cubicBezTo>
                    <a:pt x="138" y="7"/>
                    <a:pt x="120" y="5"/>
                    <a:pt x="110" y="10"/>
                  </a:cubicBezTo>
                  <a:cubicBezTo>
                    <a:pt x="99" y="15"/>
                    <a:pt x="90" y="12"/>
                    <a:pt x="84" y="24"/>
                  </a:cubicBezTo>
                  <a:cubicBezTo>
                    <a:pt x="80" y="33"/>
                    <a:pt x="64" y="16"/>
                    <a:pt x="56" y="23"/>
                  </a:cubicBezTo>
                  <a:cubicBezTo>
                    <a:pt x="39" y="36"/>
                    <a:pt x="15" y="26"/>
                    <a:pt x="0" y="44"/>
                  </a:cubicBezTo>
                  <a:cubicBezTo>
                    <a:pt x="8" y="42"/>
                    <a:pt x="15" y="42"/>
                    <a:pt x="23" y="41"/>
                  </a:cubicBezTo>
                  <a:cubicBezTo>
                    <a:pt x="20" y="43"/>
                    <a:pt x="17" y="45"/>
                    <a:pt x="14" y="4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6" name="Freeform 146"/>
            <p:cNvSpPr>
              <a:spLocks noEditPoints="1"/>
            </p:cNvSpPr>
            <p:nvPr/>
          </p:nvSpPr>
          <p:spPr bwMode="auto">
            <a:xfrm>
              <a:off x="1403" y="72"/>
              <a:ext cx="1069" cy="807"/>
            </a:xfrm>
            <a:custGeom>
              <a:avLst/>
              <a:gdLst>
                <a:gd name="T0" fmla="*/ 471 w 603"/>
                <a:gd name="T1" fmla="*/ 266 h 455"/>
                <a:gd name="T2" fmla="*/ 478 w 603"/>
                <a:gd name="T3" fmla="*/ 236 h 455"/>
                <a:gd name="T4" fmla="*/ 488 w 603"/>
                <a:gd name="T5" fmla="*/ 227 h 455"/>
                <a:gd name="T6" fmla="*/ 519 w 603"/>
                <a:gd name="T7" fmla="*/ 216 h 455"/>
                <a:gd name="T8" fmla="*/ 521 w 603"/>
                <a:gd name="T9" fmla="*/ 199 h 455"/>
                <a:gd name="T10" fmla="*/ 519 w 603"/>
                <a:gd name="T11" fmla="*/ 173 h 455"/>
                <a:gd name="T12" fmla="*/ 531 w 603"/>
                <a:gd name="T13" fmla="*/ 144 h 455"/>
                <a:gd name="T14" fmla="*/ 514 w 603"/>
                <a:gd name="T15" fmla="*/ 135 h 455"/>
                <a:gd name="T16" fmla="*/ 564 w 603"/>
                <a:gd name="T17" fmla="*/ 77 h 455"/>
                <a:gd name="T18" fmla="*/ 597 w 603"/>
                <a:gd name="T19" fmla="*/ 52 h 455"/>
                <a:gd name="T20" fmla="*/ 516 w 603"/>
                <a:gd name="T21" fmla="*/ 53 h 455"/>
                <a:gd name="T22" fmla="*/ 498 w 603"/>
                <a:gd name="T23" fmla="*/ 44 h 455"/>
                <a:gd name="T24" fmla="*/ 466 w 603"/>
                <a:gd name="T25" fmla="*/ 45 h 455"/>
                <a:gd name="T26" fmla="*/ 508 w 603"/>
                <a:gd name="T27" fmla="*/ 26 h 455"/>
                <a:gd name="T28" fmla="*/ 375 w 603"/>
                <a:gd name="T29" fmla="*/ 3 h 455"/>
                <a:gd name="T30" fmla="*/ 255 w 603"/>
                <a:gd name="T31" fmla="*/ 21 h 455"/>
                <a:gd name="T32" fmla="*/ 269 w 603"/>
                <a:gd name="T33" fmla="*/ 46 h 455"/>
                <a:gd name="T34" fmla="*/ 193 w 603"/>
                <a:gd name="T35" fmla="*/ 46 h 455"/>
                <a:gd name="T36" fmla="*/ 110 w 603"/>
                <a:gd name="T37" fmla="*/ 64 h 455"/>
                <a:gd name="T38" fmla="*/ 58 w 603"/>
                <a:gd name="T39" fmla="*/ 88 h 455"/>
                <a:gd name="T40" fmla="*/ 44 w 603"/>
                <a:gd name="T41" fmla="*/ 115 h 455"/>
                <a:gd name="T42" fmla="*/ 72 w 603"/>
                <a:gd name="T43" fmla="*/ 143 h 455"/>
                <a:gd name="T44" fmla="*/ 49 w 603"/>
                <a:gd name="T45" fmla="*/ 167 h 455"/>
                <a:gd name="T46" fmla="*/ 68 w 603"/>
                <a:gd name="T47" fmla="*/ 180 h 455"/>
                <a:gd name="T48" fmla="*/ 174 w 603"/>
                <a:gd name="T49" fmla="*/ 230 h 455"/>
                <a:gd name="T50" fmla="*/ 202 w 603"/>
                <a:gd name="T51" fmla="*/ 262 h 455"/>
                <a:gd name="T52" fmla="*/ 189 w 603"/>
                <a:gd name="T53" fmla="*/ 279 h 455"/>
                <a:gd name="T54" fmla="*/ 207 w 603"/>
                <a:gd name="T55" fmla="*/ 318 h 455"/>
                <a:gd name="T56" fmla="*/ 199 w 603"/>
                <a:gd name="T57" fmla="*/ 346 h 455"/>
                <a:gd name="T58" fmla="*/ 224 w 603"/>
                <a:gd name="T59" fmla="*/ 387 h 455"/>
                <a:gd name="T60" fmla="*/ 267 w 603"/>
                <a:gd name="T61" fmla="*/ 437 h 455"/>
                <a:gd name="T62" fmla="*/ 298 w 603"/>
                <a:gd name="T63" fmla="*/ 450 h 455"/>
                <a:gd name="T64" fmla="*/ 323 w 603"/>
                <a:gd name="T65" fmla="*/ 390 h 455"/>
                <a:gd name="T66" fmla="*/ 355 w 603"/>
                <a:gd name="T67" fmla="*/ 361 h 455"/>
                <a:gd name="T68" fmla="*/ 425 w 603"/>
                <a:gd name="T69" fmla="*/ 321 h 455"/>
                <a:gd name="T70" fmla="*/ 467 w 603"/>
                <a:gd name="T71" fmla="*/ 279 h 455"/>
                <a:gd name="T72" fmla="*/ 443 w 603"/>
                <a:gd name="T73" fmla="*/ 44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3" h="455">
                  <a:moveTo>
                    <a:pt x="467" y="279"/>
                  </a:moveTo>
                  <a:cubicBezTo>
                    <a:pt x="476" y="273"/>
                    <a:pt x="474" y="275"/>
                    <a:pt x="471" y="266"/>
                  </a:cubicBezTo>
                  <a:cubicBezTo>
                    <a:pt x="479" y="266"/>
                    <a:pt x="513" y="296"/>
                    <a:pt x="512" y="275"/>
                  </a:cubicBezTo>
                  <a:cubicBezTo>
                    <a:pt x="511" y="257"/>
                    <a:pt x="483" y="251"/>
                    <a:pt x="478" y="236"/>
                  </a:cubicBezTo>
                  <a:cubicBezTo>
                    <a:pt x="483" y="239"/>
                    <a:pt x="493" y="253"/>
                    <a:pt x="501" y="250"/>
                  </a:cubicBezTo>
                  <a:cubicBezTo>
                    <a:pt x="519" y="245"/>
                    <a:pt x="493" y="230"/>
                    <a:pt x="488" y="227"/>
                  </a:cubicBezTo>
                  <a:cubicBezTo>
                    <a:pt x="498" y="229"/>
                    <a:pt x="500" y="232"/>
                    <a:pt x="509" y="229"/>
                  </a:cubicBezTo>
                  <a:cubicBezTo>
                    <a:pt x="517" y="227"/>
                    <a:pt x="523" y="225"/>
                    <a:pt x="519" y="216"/>
                  </a:cubicBezTo>
                  <a:cubicBezTo>
                    <a:pt x="527" y="214"/>
                    <a:pt x="528" y="211"/>
                    <a:pt x="533" y="207"/>
                  </a:cubicBezTo>
                  <a:cubicBezTo>
                    <a:pt x="528" y="205"/>
                    <a:pt x="526" y="201"/>
                    <a:pt x="521" y="199"/>
                  </a:cubicBezTo>
                  <a:cubicBezTo>
                    <a:pt x="531" y="197"/>
                    <a:pt x="532" y="193"/>
                    <a:pt x="530" y="184"/>
                  </a:cubicBezTo>
                  <a:cubicBezTo>
                    <a:pt x="529" y="179"/>
                    <a:pt x="519" y="170"/>
                    <a:pt x="519" y="173"/>
                  </a:cubicBezTo>
                  <a:cubicBezTo>
                    <a:pt x="517" y="154"/>
                    <a:pt x="534" y="168"/>
                    <a:pt x="547" y="156"/>
                  </a:cubicBezTo>
                  <a:cubicBezTo>
                    <a:pt x="543" y="151"/>
                    <a:pt x="537" y="147"/>
                    <a:pt x="531" y="144"/>
                  </a:cubicBezTo>
                  <a:cubicBezTo>
                    <a:pt x="533" y="143"/>
                    <a:pt x="535" y="143"/>
                    <a:pt x="537" y="142"/>
                  </a:cubicBezTo>
                  <a:cubicBezTo>
                    <a:pt x="530" y="138"/>
                    <a:pt x="522" y="136"/>
                    <a:pt x="514" y="135"/>
                  </a:cubicBezTo>
                  <a:cubicBezTo>
                    <a:pt x="517" y="121"/>
                    <a:pt x="536" y="114"/>
                    <a:pt x="532" y="101"/>
                  </a:cubicBezTo>
                  <a:cubicBezTo>
                    <a:pt x="542" y="100"/>
                    <a:pt x="561" y="85"/>
                    <a:pt x="564" y="77"/>
                  </a:cubicBezTo>
                  <a:cubicBezTo>
                    <a:pt x="562" y="77"/>
                    <a:pt x="560" y="77"/>
                    <a:pt x="557" y="77"/>
                  </a:cubicBezTo>
                  <a:cubicBezTo>
                    <a:pt x="566" y="77"/>
                    <a:pt x="603" y="63"/>
                    <a:pt x="597" y="52"/>
                  </a:cubicBezTo>
                  <a:cubicBezTo>
                    <a:pt x="590" y="40"/>
                    <a:pt x="566" y="46"/>
                    <a:pt x="556" y="48"/>
                  </a:cubicBezTo>
                  <a:cubicBezTo>
                    <a:pt x="541" y="52"/>
                    <a:pt x="531" y="54"/>
                    <a:pt x="516" y="53"/>
                  </a:cubicBezTo>
                  <a:cubicBezTo>
                    <a:pt x="505" y="52"/>
                    <a:pt x="489" y="77"/>
                    <a:pt x="480" y="84"/>
                  </a:cubicBezTo>
                  <a:cubicBezTo>
                    <a:pt x="485" y="74"/>
                    <a:pt x="512" y="53"/>
                    <a:pt x="498" y="44"/>
                  </a:cubicBezTo>
                  <a:cubicBezTo>
                    <a:pt x="486" y="36"/>
                    <a:pt x="468" y="60"/>
                    <a:pt x="454" y="61"/>
                  </a:cubicBezTo>
                  <a:cubicBezTo>
                    <a:pt x="459" y="57"/>
                    <a:pt x="461" y="51"/>
                    <a:pt x="466" y="45"/>
                  </a:cubicBezTo>
                  <a:cubicBezTo>
                    <a:pt x="462" y="44"/>
                    <a:pt x="458" y="44"/>
                    <a:pt x="455" y="44"/>
                  </a:cubicBezTo>
                  <a:cubicBezTo>
                    <a:pt x="478" y="43"/>
                    <a:pt x="500" y="40"/>
                    <a:pt x="508" y="26"/>
                  </a:cubicBezTo>
                  <a:cubicBezTo>
                    <a:pt x="481" y="26"/>
                    <a:pt x="468" y="15"/>
                    <a:pt x="444" y="6"/>
                  </a:cubicBezTo>
                  <a:cubicBezTo>
                    <a:pt x="425" y="0"/>
                    <a:pt x="395" y="0"/>
                    <a:pt x="375" y="3"/>
                  </a:cubicBezTo>
                  <a:cubicBezTo>
                    <a:pt x="354" y="5"/>
                    <a:pt x="335" y="12"/>
                    <a:pt x="314" y="13"/>
                  </a:cubicBezTo>
                  <a:cubicBezTo>
                    <a:pt x="304" y="13"/>
                    <a:pt x="273" y="17"/>
                    <a:pt x="255" y="21"/>
                  </a:cubicBezTo>
                  <a:cubicBezTo>
                    <a:pt x="258" y="23"/>
                    <a:pt x="261" y="25"/>
                    <a:pt x="263" y="27"/>
                  </a:cubicBezTo>
                  <a:cubicBezTo>
                    <a:pt x="239" y="24"/>
                    <a:pt x="260" y="41"/>
                    <a:pt x="269" y="46"/>
                  </a:cubicBezTo>
                  <a:cubicBezTo>
                    <a:pt x="260" y="46"/>
                    <a:pt x="206" y="22"/>
                    <a:pt x="217" y="46"/>
                  </a:cubicBezTo>
                  <a:cubicBezTo>
                    <a:pt x="207" y="45"/>
                    <a:pt x="190" y="28"/>
                    <a:pt x="193" y="46"/>
                  </a:cubicBezTo>
                  <a:cubicBezTo>
                    <a:pt x="178" y="34"/>
                    <a:pt x="137" y="39"/>
                    <a:pt x="121" y="49"/>
                  </a:cubicBezTo>
                  <a:cubicBezTo>
                    <a:pt x="115" y="52"/>
                    <a:pt x="115" y="60"/>
                    <a:pt x="110" y="64"/>
                  </a:cubicBezTo>
                  <a:cubicBezTo>
                    <a:pt x="104" y="70"/>
                    <a:pt x="101" y="61"/>
                    <a:pt x="94" y="67"/>
                  </a:cubicBezTo>
                  <a:cubicBezTo>
                    <a:pt x="83" y="76"/>
                    <a:pt x="70" y="80"/>
                    <a:pt x="58" y="88"/>
                  </a:cubicBezTo>
                  <a:cubicBezTo>
                    <a:pt x="64" y="95"/>
                    <a:pt x="74" y="95"/>
                    <a:pt x="83" y="95"/>
                  </a:cubicBezTo>
                  <a:cubicBezTo>
                    <a:pt x="78" y="119"/>
                    <a:pt x="62" y="111"/>
                    <a:pt x="44" y="115"/>
                  </a:cubicBezTo>
                  <a:cubicBezTo>
                    <a:pt x="38" y="117"/>
                    <a:pt x="12" y="125"/>
                    <a:pt x="10" y="130"/>
                  </a:cubicBezTo>
                  <a:cubicBezTo>
                    <a:pt x="0" y="151"/>
                    <a:pt x="66" y="143"/>
                    <a:pt x="72" y="143"/>
                  </a:cubicBezTo>
                  <a:cubicBezTo>
                    <a:pt x="66" y="162"/>
                    <a:pt x="35" y="146"/>
                    <a:pt x="22" y="162"/>
                  </a:cubicBezTo>
                  <a:cubicBezTo>
                    <a:pt x="31" y="159"/>
                    <a:pt x="41" y="162"/>
                    <a:pt x="49" y="167"/>
                  </a:cubicBezTo>
                  <a:cubicBezTo>
                    <a:pt x="47" y="169"/>
                    <a:pt x="44" y="171"/>
                    <a:pt x="42" y="173"/>
                  </a:cubicBezTo>
                  <a:cubicBezTo>
                    <a:pt x="50" y="180"/>
                    <a:pt x="59" y="183"/>
                    <a:pt x="68" y="180"/>
                  </a:cubicBezTo>
                  <a:cubicBezTo>
                    <a:pt x="67" y="179"/>
                    <a:pt x="65" y="178"/>
                    <a:pt x="64" y="177"/>
                  </a:cubicBezTo>
                  <a:cubicBezTo>
                    <a:pt x="113" y="175"/>
                    <a:pt x="154" y="175"/>
                    <a:pt x="174" y="230"/>
                  </a:cubicBezTo>
                  <a:cubicBezTo>
                    <a:pt x="179" y="244"/>
                    <a:pt x="185" y="242"/>
                    <a:pt x="179" y="256"/>
                  </a:cubicBezTo>
                  <a:cubicBezTo>
                    <a:pt x="173" y="271"/>
                    <a:pt x="196" y="260"/>
                    <a:pt x="202" y="262"/>
                  </a:cubicBezTo>
                  <a:cubicBezTo>
                    <a:pt x="208" y="265"/>
                    <a:pt x="224" y="281"/>
                    <a:pt x="217" y="286"/>
                  </a:cubicBezTo>
                  <a:cubicBezTo>
                    <a:pt x="216" y="286"/>
                    <a:pt x="193" y="279"/>
                    <a:pt x="189" y="279"/>
                  </a:cubicBezTo>
                  <a:cubicBezTo>
                    <a:pt x="197" y="289"/>
                    <a:pt x="215" y="293"/>
                    <a:pt x="227" y="294"/>
                  </a:cubicBezTo>
                  <a:cubicBezTo>
                    <a:pt x="220" y="304"/>
                    <a:pt x="221" y="320"/>
                    <a:pt x="207" y="318"/>
                  </a:cubicBezTo>
                  <a:cubicBezTo>
                    <a:pt x="201" y="325"/>
                    <a:pt x="193" y="334"/>
                    <a:pt x="193" y="346"/>
                  </a:cubicBezTo>
                  <a:cubicBezTo>
                    <a:pt x="195" y="346"/>
                    <a:pt x="197" y="346"/>
                    <a:pt x="199" y="346"/>
                  </a:cubicBezTo>
                  <a:cubicBezTo>
                    <a:pt x="193" y="361"/>
                    <a:pt x="210" y="371"/>
                    <a:pt x="212" y="386"/>
                  </a:cubicBezTo>
                  <a:cubicBezTo>
                    <a:pt x="217" y="384"/>
                    <a:pt x="220" y="387"/>
                    <a:pt x="224" y="387"/>
                  </a:cubicBezTo>
                  <a:cubicBezTo>
                    <a:pt x="210" y="400"/>
                    <a:pt x="241" y="435"/>
                    <a:pt x="254" y="440"/>
                  </a:cubicBezTo>
                  <a:cubicBezTo>
                    <a:pt x="256" y="442"/>
                    <a:pt x="263" y="435"/>
                    <a:pt x="267" y="437"/>
                  </a:cubicBezTo>
                  <a:cubicBezTo>
                    <a:pt x="272" y="440"/>
                    <a:pt x="274" y="446"/>
                    <a:pt x="278" y="447"/>
                  </a:cubicBezTo>
                  <a:cubicBezTo>
                    <a:pt x="284" y="449"/>
                    <a:pt x="292" y="455"/>
                    <a:pt x="298" y="450"/>
                  </a:cubicBezTo>
                  <a:cubicBezTo>
                    <a:pt x="307" y="441"/>
                    <a:pt x="306" y="428"/>
                    <a:pt x="308" y="417"/>
                  </a:cubicBezTo>
                  <a:cubicBezTo>
                    <a:pt x="310" y="407"/>
                    <a:pt x="329" y="400"/>
                    <a:pt x="323" y="390"/>
                  </a:cubicBezTo>
                  <a:cubicBezTo>
                    <a:pt x="312" y="374"/>
                    <a:pt x="348" y="364"/>
                    <a:pt x="355" y="354"/>
                  </a:cubicBezTo>
                  <a:cubicBezTo>
                    <a:pt x="355" y="356"/>
                    <a:pt x="355" y="359"/>
                    <a:pt x="355" y="361"/>
                  </a:cubicBezTo>
                  <a:cubicBezTo>
                    <a:pt x="373" y="358"/>
                    <a:pt x="380" y="355"/>
                    <a:pt x="392" y="343"/>
                  </a:cubicBezTo>
                  <a:cubicBezTo>
                    <a:pt x="402" y="333"/>
                    <a:pt x="409" y="321"/>
                    <a:pt x="425" y="321"/>
                  </a:cubicBezTo>
                  <a:cubicBezTo>
                    <a:pt x="456" y="321"/>
                    <a:pt x="479" y="303"/>
                    <a:pt x="505" y="290"/>
                  </a:cubicBezTo>
                  <a:cubicBezTo>
                    <a:pt x="492" y="288"/>
                    <a:pt x="474" y="291"/>
                    <a:pt x="467" y="279"/>
                  </a:cubicBezTo>
                  <a:close/>
                  <a:moveTo>
                    <a:pt x="397" y="45"/>
                  </a:moveTo>
                  <a:cubicBezTo>
                    <a:pt x="407" y="43"/>
                    <a:pt x="425" y="44"/>
                    <a:pt x="443" y="44"/>
                  </a:cubicBezTo>
                  <a:cubicBezTo>
                    <a:pt x="427" y="45"/>
                    <a:pt x="412" y="48"/>
                    <a:pt x="397" y="4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7" name="Freeform 147"/>
            <p:cNvSpPr>
              <a:spLocks/>
            </p:cNvSpPr>
            <p:nvPr/>
          </p:nvSpPr>
          <p:spPr bwMode="auto">
            <a:xfrm>
              <a:off x="1722" y="577"/>
              <a:ext cx="57" cy="39"/>
            </a:xfrm>
            <a:custGeom>
              <a:avLst/>
              <a:gdLst>
                <a:gd name="T0" fmla="*/ 11 w 32"/>
                <a:gd name="T1" fmla="*/ 20 h 22"/>
                <a:gd name="T2" fmla="*/ 32 w 32"/>
                <a:gd name="T3" fmla="*/ 14 h 22"/>
                <a:gd name="T4" fmla="*/ 12 w 32"/>
                <a:gd name="T5" fmla="*/ 1 h 22"/>
                <a:gd name="T6" fmla="*/ 11 w 32"/>
                <a:gd name="T7" fmla="*/ 20 h 22"/>
              </a:gdLst>
              <a:ahLst/>
              <a:cxnLst>
                <a:cxn ang="0">
                  <a:pos x="T0" y="T1"/>
                </a:cxn>
                <a:cxn ang="0">
                  <a:pos x="T2" y="T3"/>
                </a:cxn>
                <a:cxn ang="0">
                  <a:pos x="T4" y="T5"/>
                </a:cxn>
                <a:cxn ang="0">
                  <a:pos x="T6" y="T7"/>
                </a:cxn>
              </a:cxnLst>
              <a:rect l="0" t="0" r="r" b="b"/>
              <a:pathLst>
                <a:path w="32" h="22">
                  <a:moveTo>
                    <a:pt x="11" y="20"/>
                  </a:moveTo>
                  <a:cubicBezTo>
                    <a:pt x="19" y="22"/>
                    <a:pt x="27" y="20"/>
                    <a:pt x="32" y="14"/>
                  </a:cubicBezTo>
                  <a:cubicBezTo>
                    <a:pt x="28" y="11"/>
                    <a:pt x="17" y="0"/>
                    <a:pt x="12" y="1"/>
                  </a:cubicBezTo>
                  <a:cubicBezTo>
                    <a:pt x="0" y="4"/>
                    <a:pt x="5" y="15"/>
                    <a:pt x="11" y="2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8" name="Freeform 148"/>
            <p:cNvSpPr>
              <a:spLocks/>
            </p:cNvSpPr>
            <p:nvPr/>
          </p:nvSpPr>
          <p:spPr bwMode="auto">
            <a:xfrm>
              <a:off x="2350" y="403"/>
              <a:ext cx="32" cy="22"/>
            </a:xfrm>
            <a:custGeom>
              <a:avLst/>
              <a:gdLst>
                <a:gd name="T0" fmla="*/ 7 w 18"/>
                <a:gd name="T1" fmla="*/ 12 h 12"/>
                <a:gd name="T2" fmla="*/ 18 w 18"/>
                <a:gd name="T3" fmla="*/ 7 h 12"/>
                <a:gd name="T4" fmla="*/ 7 w 18"/>
                <a:gd name="T5" fmla="*/ 12 h 12"/>
              </a:gdLst>
              <a:ahLst/>
              <a:cxnLst>
                <a:cxn ang="0">
                  <a:pos x="T0" y="T1"/>
                </a:cxn>
                <a:cxn ang="0">
                  <a:pos x="T2" y="T3"/>
                </a:cxn>
                <a:cxn ang="0">
                  <a:pos x="T4" y="T5"/>
                </a:cxn>
              </a:cxnLst>
              <a:rect l="0" t="0" r="r" b="b"/>
              <a:pathLst>
                <a:path w="18" h="12">
                  <a:moveTo>
                    <a:pt x="7" y="12"/>
                  </a:moveTo>
                  <a:cubicBezTo>
                    <a:pt x="11" y="11"/>
                    <a:pt x="15" y="9"/>
                    <a:pt x="18" y="7"/>
                  </a:cubicBezTo>
                  <a:cubicBezTo>
                    <a:pt x="13" y="2"/>
                    <a:pt x="0" y="0"/>
                    <a:pt x="7" y="1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9" name="Freeform 149"/>
            <p:cNvSpPr>
              <a:spLocks/>
            </p:cNvSpPr>
            <p:nvPr/>
          </p:nvSpPr>
          <p:spPr bwMode="auto">
            <a:xfrm>
              <a:off x="1658" y="1087"/>
              <a:ext cx="123" cy="112"/>
            </a:xfrm>
            <a:custGeom>
              <a:avLst/>
              <a:gdLst>
                <a:gd name="T0" fmla="*/ 23 w 69"/>
                <a:gd name="T1" fmla="*/ 24 h 63"/>
                <a:gd name="T2" fmla="*/ 30 w 69"/>
                <a:gd name="T3" fmla="*/ 0 h 63"/>
                <a:gd name="T4" fmla="*/ 1 w 69"/>
                <a:gd name="T5" fmla="*/ 38 h 63"/>
                <a:gd name="T6" fmla="*/ 1 w 69"/>
                <a:gd name="T7" fmla="*/ 52 h 63"/>
                <a:gd name="T8" fmla="*/ 39 w 69"/>
                <a:gd name="T9" fmla="*/ 52 h 63"/>
                <a:gd name="T10" fmla="*/ 35 w 69"/>
                <a:gd name="T11" fmla="*/ 58 h 63"/>
                <a:gd name="T12" fmla="*/ 47 w 69"/>
                <a:gd name="T13" fmla="*/ 49 h 63"/>
                <a:gd name="T14" fmla="*/ 56 w 69"/>
                <a:gd name="T15" fmla="*/ 63 h 63"/>
                <a:gd name="T16" fmla="*/ 56 w 69"/>
                <a:gd name="T17" fmla="*/ 38 h 63"/>
                <a:gd name="T18" fmla="*/ 52 w 69"/>
                <a:gd name="T19" fmla="*/ 39 h 63"/>
                <a:gd name="T20" fmla="*/ 52 w 69"/>
                <a:gd name="T21" fmla="*/ 28 h 63"/>
                <a:gd name="T22" fmla="*/ 32 w 69"/>
                <a:gd name="T23" fmla="*/ 28 h 63"/>
                <a:gd name="T24" fmla="*/ 34 w 69"/>
                <a:gd name="T25" fmla="*/ 23 h 63"/>
                <a:gd name="T26" fmla="*/ 23 w 69"/>
                <a:gd name="T27" fmla="*/ 2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63">
                  <a:moveTo>
                    <a:pt x="23" y="24"/>
                  </a:moveTo>
                  <a:cubicBezTo>
                    <a:pt x="26" y="16"/>
                    <a:pt x="32" y="8"/>
                    <a:pt x="30" y="0"/>
                  </a:cubicBezTo>
                  <a:cubicBezTo>
                    <a:pt x="15" y="8"/>
                    <a:pt x="15" y="28"/>
                    <a:pt x="1" y="38"/>
                  </a:cubicBezTo>
                  <a:cubicBezTo>
                    <a:pt x="1" y="43"/>
                    <a:pt x="0" y="47"/>
                    <a:pt x="1" y="52"/>
                  </a:cubicBezTo>
                  <a:cubicBezTo>
                    <a:pt x="12" y="48"/>
                    <a:pt x="27" y="52"/>
                    <a:pt x="39" y="52"/>
                  </a:cubicBezTo>
                  <a:cubicBezTo>
                    <a:pt x="37" y="54"/>
                    <a:pt x="36" y="56"/>
                    <a:pt x="35" y="58"/>
                  </a:cubicBezTo>
                  <a:cubicBezTo>
                    <a:pt x="39" y="54"/>
                    <a:pt x="43" y="53"/>
                    <a:pt x="47" y="49"/>
                  </a:cubicBezTo>
                  <a:cubicBezTo>
                    <a:pt x="49" y="56"/>
                    <a:pt x="52" y="57"/>
                    <a:pt x="56" y="63"/>
                  </a:cubicBezTo>
                  <a:cubicBezTo>
                    <a:pt x="69" y="45"/>
                    <a:pt x="48" y="53"/>
                    <a:pt x="56" y="38"/>
                  </a:cubicBezTo>
                  <a:cubicBezTo>
                    <a:pt x="55" y="39"/>
                    <a:pt x="53" y="39"/>
                    <a:pt x="52" y="39"/>
                  </a:cubicBezTo>
                  <a:cubicBezTo>
                    <a:pt x="53" y="37"/>
                    <a:pt x="53" y="31"/>
                    <a:pt x="52" y="28"/>
                  </a:cubicBezTo>
                  <a:cubicBezTo>
                    <a:pt x="43" y="29"/>
                    <a:pt x="39" y="29"/>
                    <a:pt x="32" y="28"/>
                  </a:cubicBezTo>
                  <a:cubicBezTo>
                    <a:pt x="32" y="25"/>
                    <a:pt x="33" y="25"/>
                    <a:pt x="34" y="23"/>
                  </a:cubicBezTo>
                  <a:cubicBezTo>
                    <a:pt x="29" y="24"/>
                    <a:pt x="28" y="22"/>
                    <a:pt x="23" y="2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0" name="Freeform 150"/>
            <p:cNvSpPr>
              <a:spLocks/>
            </p:cNvSpPr>
            <p:nvPr/>
          </p:nvSpPr>
          <p:spPr bwMode="auto">
            <a:xfrm>
              <a:off x="5048" y="354"/>
              <a:ext cx="156" cy="87"/>
            </a:xfrm>
            <a:custGeom>
              <a:avLst/>
              <a:gdLst>
                <a:gd name="T0" fmla="*/ 72 w 88"/>
                <a:gd name="T1" fmla="*/ 34 h 49"/>
                <a:gd name="T2" fmla="*/ 88 w 88"/>
                <a:gd name="T3" fmla="*/ 22 h 49"/>
                <a:gd name="T4" fmla="*/ 67 w 88"/>
                <a:gd name="T5" fmla="*/ 16 h 49"/>
                <a:gd name="T6" fmla="*/ 48 w 88"/>
                <a:gd name="T7" fmla="*/ 22 h 49"/>
                <a:gd name="T8" fmla="*/ 16 w 88"/>
                <a:gd name="T9" fmla="*/ 18 h 49"/>
                <a:gd name="T10" fmla="*/ 72 w 88"/>
                <a:gd name="T11" fmla="*/ 34 h 49"/>
              </a:gdLst>
              <a:ahLst/>
              <a:cxnLst>
                <a:cxn ang="0">
                  <a:pos x="T0" y="T1"/>
                </a:cxn>
                <a:cxn ang="0">
                  <a:pos x="T2" y="T3"/>
                </a:cxn>
                <a:cxn ang="0">
                  <a:pos x="T4" y="T5"/>
                </a:cxn>
                <a:cxn ang="0">
                  <a:pos x="T6" y="T7"/>
                </a:cxn>
                <a:cxn ang="0">
                  <a:pos x="T8" y="T9"/>
                </a:cxn>
                <a:cxn ang="0">
                  <a:pos x="T10" y="T11"/>
                </a:cxn>
              </a:cxnLst>
              <a:rect l="0" t="0" r="r" b="b"/>
              <a:pathLst>
                <a:path w="88" h="49">
                  <a:moveTo>
                    <a:pt x="72" y="34"/>
                  </a:moveTo>
                  <a:cubicBezTo>
                    <a:pt x="81" y="35"/>
                    <a:pt x="86" y="31"/>
                    <a:pt x="88" y="22"/>
                  </a:cubicBezTo>
                  <a:cubicBezTo>
                    <a:pt x="81" y="20"/>
                    <a:pt x="74" y="18"/>
                    <a:pt x="67" y="16"/>
                  </a:cubicBezTo>
                  <a:cubicBezTo>
                    <a:pt x="55" y="12"/>
                    <a:pt x="54" y="22"/>
                    <a:pt x="48" y="22"/>
                  </a:cubicBezTo>
                  <a:cubicBezTo>
                    <a:pt x="39" y="22"/>
                    <a:pt x="24" y="0"/>
                    <a:pt x="16" y="18"/>
                  </a:cubicBezTo>
                  <a:cubicBezTo>
                    <a:pt x="0" y="49"/>
                    <a:pt x="59" y="36"/>
                    <a:pt x="72" y="3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1" name="Freeform 151"/>
            <p:cNvSpPr>
              <a:spLocks/>
            </p:cNvSpPr>
            <p:nvPr/>
          </p:nvSpPr>
          <p:spPr bwMode="auto">
            <a:xfrm>
              <a:off x="1410" y="1323"/>
              <a:ext cx="16" cy="2"/>
            </a:xfrm>
            <a:custGeom>
              <a:avLst/>
              <a:gdLst>
                <a:gd name="T0" fmla="*/ 9 w 9"/>
                <a:gd name="T1" fmla="*/ 0 h 1"/>
                <a:gd name="T2" fmla="*/ 0 w 9"/>
                <a:gd name="T3" fmla="*/ 1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cubicBezTo>
                    <a:pt x="6" y="0"/>
                    <a:pt x="3" y="1"/>
                    <a:pt x="0" y="1"/>
                  </a:cubicBezTo>
                  <a:cubicBezTo>
                    <a:pt x="0" y="1"/>
                    <a:pt x="0" y="1"/>
                    <a:pt x="0" y="1"/>
                  </a:cubicBezTo>
                  <a:cubicBezTo>
                    <a:pt x="3" y="1"/>
                    <a:pt x="6" y="0"/>
                    <a:pt x="9"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2" name="Freeform 152"/>
            <p:cNvSpPr>
              <a:spLocks noEditPoints="1"/>
            </p:cNvSpPr>
            <p:nvPr/>
          </p:nvSpPr>
          <p:spPr bwMode="auto">
            <a:xfrm>
              <a:off x="-237" y="528"/>
              <a:ext cx="2339" cy="2646"/>
            </a:xfrm>
            <a:custGeom>
              <a:avLst/>
              <a:gdLst>
                <a:gd name="T0" fmla="*/ 1165 w 1319"/>
                <a:gd name="T1" fmla="*/ 892 h 1491"/>
                <a:gd name="T2" fmla="*/ 1156 w 1319"/>
                <a:gd name="T3" fmla="*/ 869 h 1491"/>
                <a:gd name="T4" fmla="*/ 1038 w 1319"/>
                <a:gd name="T5" fmla="*/ 770 h 1491"/>
                <a:gd name="T6" fmla="*/ 951 w 1319"/>
                <a:gd name="T7" fmla="*/ 758 h 1491"/>
                <a:gd name="T8" fmla="*/ 827 w 1319"/>
                <a:gd name="T9" fmla="*/ 742 h 1491"/>
                <a:gd name="T10" fmla="*/ 787 w 1319"/>
                <a:gd name="T11" fmla="*/ 696 h 1491"/>
                <a:gd name="T12" fmla="*/ 699 w 1319"/>
                <a:gd name="T13" fmla="*/ 590 h 1491"/>
                <a:gd name="T14" fmla="*/ 807 w 1319"/>
                <a:gd name="T15" fmla="*/ 574 h 1491"/>
                <a:gd name="T16" fmla="*/ 885 w 1319"/>
                <a:gd name="T17" fmla="*/ 528 h 1491"/>
                <a:gd name="T18" fmla="*/ 900 w 1319"/>
                <a:gd name="T19" fmla="*/ 472 h 1491"/>
                <a:gd name="T20" fmla="*/ 928 w 1319"/>
                <a:gd name="T21" fmla="*/ 446 h 1491"/>
                <a:gd name="T22" fmla="*/ 989 w 1319"/>
                <a:gd name="T23" fmla="*/ 398 h 1491"/>
                <a:gd name="T24" fmla="*/ 1017 w 1319"/>
                <a:gd name="T25" fmla="*/ 362 h 1491"/>
                <a:gd name="T26" fmla="*/ 1046 w 1319"/>
                <a:gd name="T27" fmla="*/ 333 h 1491"/>
                <a:gd name="T28" fmla="*/ 1056 w 1319"/>
                <a:gd name="T29" fmla="*/ 265 h 1491"/>
                <a:gd name="T30" fmla="*/ 952 w 1319"/>
                <a:gd name="T31" fmla="*/ 183 h 1491"/>
                <a:gd name="T32" fmla="*/ 892 w 1319"/>
                <a:gd name="T33" fmla="*/ 249 h 1491"/>
                <a:gd name="T34" fmla="*/ 820 w 1319"/>
                <a:gd name="T35" fmla="*/ 263 h 1491"/>
                <a:gd name="T36" fmla="*/ 714 w 1319"/>
                <a:gd name="T37" fmla="*/ 221 h 1491"/>
                <a:gd name="T38" fmla="*/ 793 w 1319"/>
                <a:gd name="T39" fmla="*/ 124 h 1491"/>
                <a:gd name="T40" fmla="*/ 811 w 1319"/>
                <a:gd name="T41" fmla="*/ 59 h 1491"/>
                <a:gd name="T42" fmla="*/ 735 w 1319"/>
                <a:gd name="T43" fmla="*/ 42 h 1491"/>
                <a:gd name="T44" fmla="*/ 719 w 1319"/>
                <a:gd name="T45" fmla="*/ 61 h 1491"/>
                <a:gd name="T46" fmla="*/ 577 w 1319"/>
                <a:gd name="T47" fmla="*/ 65 h 1491"/>
                <a:gd name="T48" fmla="*/ 522 w 1319"/>
                <a:gd name="T49" fmla="*/ 67 h 1491"/>
                <a:gd name="T50" fmla="*/ 358 w 1319"/>
                <a:gd name="T51" fmla="*/ 37 h 1491"/>
                <a:gd name="T52" fmla="*/ 220 w 1319"/>
                <a:gd name="T53" fmla="*/ 38 h 1491"/>
                <a:gd name="T54" fmla="*/ 37 w 1319"/>
                <a:gd name="T55" fmla="*/ 61 h 1491"/>
                <a:gd name="T56" fmla="*/ 13 w 1319"/>
                <a:gd name="T57" fmla="*/ 116 h 1491"/>
                <a:gd name="T58" fmla="*/ 71 w 1319"/>
                <a:gd name="T59" fmla="*/ 143 h 1491"/>
                <a:gd name="T60" fmla="*/ 62 w 1319"/>
                <a:gd name="T61" fmla="*/ 222 h 1491"/>
                <a:gd name="T62" fmla="*/ 78 w 1319"/>
                <a:gd name="T63" fmla="*/ 254 h 1491"/>
                <a:gd name="T64" fmla="*/ 153 w 1319"/>
                <a:gd name="T65" fmla="*/ 210 h 1491"/>
                <a:gd name="T66" fmla="*/ 305 w 1319"/>
                <a:gd name="T67" fmla="*/ 221 h 1491"/>
                <a:gd name="T68" fmla="*/ 345 w 1319"/>
                <a:gd name="T69" fmla="*/ 260 h 1491"/>
                <a:gd name="T70" fmla="*/ 361 w 1319"/>
                <a:gd name="T71" fmla="*/ 271 h 1491"/>
                <a:gd name="T72" fmla="*/ 438 w 1319"/>
                <a:gd name="T73" fmla="*/ 367 h 1491"/>
                <a:gd name="T74" fmla="*/ 445 w 1319"/>
                <a:gd name="T75" fmla="*/ 491 h 1491"/>
                <a:gd name="T76" fmla="*/ 546 w 1319"/>
                <a:gd name="T77" fmla="*/ 623 h 1491"/>
                <a:gd name="T78" fmla="*/ 543 w 1319"/>
                <a:gd name="T79" fmla="*/ 585 h 1491"/>
                <a:gd name="T80" fmla="*/ 656 w 1319"/>
                <a:gd name="T81" fmla="*/ 707 h 1491"/>
                <a:gd name="T82" fmla="*/ 810 w 1319"/>
                <a:gd name="T83" fmla="*/ 783 h 1491"/>
                <a:gd name="T84" fmla="*/ 890 w 1319"/>
                <a:gd name="T85" fmla="*/ 840 h 1491"/>
                <a:gd name="T86" fmla="*/ 947 w 1319"/>
                <a:gd name="T87" fmla="*/ 1053 h 1491"/>
                <a:gd name="T88" fmla="*/ 930 w 1319"/>
                <a:gd name="T89" fmla="*/ 1287 h 1491"/>
                <a:gd name="T90" fmla="*/ 928 w 1319"/>
                <a:gd name="T91" fmla="*/ 1318 h 1491"/>
                <a:gd name="T92" fmla="*/ 913 w 1319"/>
                <a:gd name="T93" fmla="*/ 1412 h 1491"/>
                <a:gd name="T94" fmla="*/ 987 w 1319"/>
                <a:gd name="T95" fmla="*/ 1489 h 1491"/>
                <a:gd name="T96" fmla="*/ 1008 w 1319"/>
                <a:gd name="T97" fmla="*/ 1389 h 1491"/>
                <a:gd name="T98" fmla="*/ 1019 w 1319"/>
                <a:gd name="T99" fmla="*/ 1326 h 1491"/>
                <a:gd name="T100" fmla="*/ 1080 w 1319"/>
                <a:gd name="T101" fmla="*/ 1231 h 1491"/>
                <a:gd name="T102" fmla="*/ 1221 w 1319"/>
                <a:gd name="T103" fmla="*/ 1103 h 1491"/>
                <a:gd name="T104" fmla="*/ 1268 w 1319"/>
                <a:gd name="T105" fmla="*/ 1022 h 1491"/>
                <a:gd name="T106" fmla="*/ 862 w 1319"/>
                <a:gd name="T107" fmla="*/ 431 h 1491"/>
                <a:gd name="T108" fmla="*/ 868 w 1319"/>
                <a:gd name="T109" fmla="*/ 418 h 1491"/>
                <a:gd name="T110" fmla="*/ 813 w 1319"/>
                <a:gd name="T111" fmla="*/ 367 h 1491"/>
                <a:gd name="T112" fmla="*/ 828 w 1319"/>
                <a:gd name="T113" fmla="*/ 411 h 1491"/>
                <a:gd name="T114" fmla="*/ 823 w 1319"/>
                <a:gd name="T115" fmla="*/ 387 h 1491"/>
                <a:gd name="T116" fmla="*/ 743 w 1319"/>
                <a:gd name="T117" fmla="*/ 379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19" h="1491">
                  <a:moveTo>
                    <a:pt x="1301" y="925"/>
                  </a:moveTo>
                  <a:cubicBezTo>
                    <a:pt x="1282" y="928"/>
                    <a:pt x="1275" y="906"/>
                    <a:pt x="1262" y="908"/>
                  </a:cubicBezTo>
                  <a:cubicBezTo>
                    <a:pt x="1249" y="910"/>
                    <a:pt x="1230" y="892"/>
                    <a:pt x="1217" y="906"/>
                  </a:cubicBezTo>
                  <a:cubicBezTo>
                    <a:pt x="1212" y="881"/>
                    <a:pt x="1179" y="879"/>
                    <a:pt x="1166" y="900"/>
                  </a:cubicBezTo>
                  <a:cubicBezTo>
                    <a:pt x="1166" y="898"/>
                    <a:pt x="1165" y="895"/>
                    <a:pt x="1165" y="892"/>
                  </a:cubicBezTo>
                  <a:cubicBezTo>
                    <a:pt x="1154" y="898"/>
                    <a:pt x="1145" y="890"/>
                    <a:pt x="1148" y="879"/>
                  </a:cubicBezTo>
                  <a:cubicBezTo>
                    <a:pt x="1148" y="876"/>
                    <a:pt x="1151" y="874"/>
                    <a:pt x="1153" y="872"/>
                  </a:cubicBezTo>
                  <a:cubicBezTo>
                    <a:pt x="1150" y="880"/>
                    <a:pt x="1163" y="889"/>
                    <a:pt x="1171" y="881"/>
                  </a:cubicBezTo>
                  <a:cubicBezTo>
                    <a:pt x="1180" y="872"/>
                    <a:pt x="1166" y="868"/>
                    <a:pt x="1159" y="867"/>
                  </a:cubicBezTo>
                  <a:cubicBezTo>
                    <a:pt x="1158" y="868"/>
                    <a:pt x="1157" y="868"/>
                    <a:pt x="1156" y="869"/>
                  </a:cubicBezTo>
                  <a:cubicBezTo>
                    <a:pt x="1157" y="859"/>
                    <a:pt x="1154" y="865"/>
                    <a:pt x="1152" y="857"/>
                  </a:cubicBezTo>
                  <a:cubicBezTo>
                    <a:pt x="1149" y="836"/>
                    <a:pt x="1139" y="831"/>
                    <a:pt x="1125" y="822"/>
                  </a:cubicBezTo>
                  <a:cubicBezTo>
                    <a:pt x="1115" y="815"/>
                    <a:pt x="1105" y="818"/>
                    <a:pt x="1093" y="816"/>
                  </a:cubicBezTo>
                  <a:cubicBezTo>
                    <a:pt x="1081" y="815"/>
                    <a:pt x="1080" y="806"/>
                    <a:pt x="1071" y="802"/>
                  </a:cubicBezTo>
                  <a:cubicBezTo>
                    <a:pt x="1063" y="798"/>
                    <a:pt x="1026" y="777"/>
                    <a:pt x="1038" y="770"/>
                  </a:cubicBezTo>
                  <a:cubicBezTo>
                    <a:pt x="1025" y="773"/>
                    <a:pt x="1010" y="776"/>
                    <a:pt x="996" y="773"/>
                  </a:cubicBezTo>
                  <a:cubicBezTo>
                    <a:pt x="982" y="770"/>
                    <a:pt x="977" y="766"/>
                    <a:pt x="960" y="759"/>
                  </a:cubicBezTo>
                  <a:cubicBezTo>
                    <a:pt x="963" y="762"/>
                    <a:pt x="965" y="764"/>
                    <a:pt x="967" y="766"/>
                  </a:cubicBezTo>
                  <a:cubicBezTo>
                    <a:pt x="947" y="754"/>
                    <a:pt x="952" y="779"/>
                    <a:pt x="950" y="785"/>
                  </a:cubicBezTo>
                  <a:cubicBezTo>
                    <a:pt x="940" y="777"/>
                    <a:pt x="945" y="767"/>
                    <a:pt x="951" y="758"/>
                  </a:cubicBezTo>
                  <a:cubicBezTo>
                    <a:pt x="943" y="761"/>
                    <a:pt x="932" y="762"/>
                    <a:pt x="922" y="766"/>
                  </a:cubicBezTo>
                  <a:cubicBezTo>
                    <a:pt x="908" y="772"/>
                    <a:pt x="905" y="787"/>
                    <a:pt x="895" y="789"/>
                  </a:cubicBezTo>
                  <a:cubicBezTo>
                    <a:pt x="896" y="793"/>
                    <a:pt x="897" y="791"/>
                    <a:pt x="896" y="796"/>
                  </a:cubicBezTo>
                  <a:cubicBezTo>
                    <a:pt x="880" y="781"/>
                    <a:pt x="873" y="784"/>
                    <a:pt x="853" y="787"/>
                  </a:cubicBezTo>
                  <a:cubicBezTo>
                    <a:pt x="825" y="790"/>
                    <a:pt x="831" y="757"/>
                    <a:pt x="827" y="742"/>
                  </a:cubicBezTo>
                  <a:cubicBezTo>
                    <a:pt x="826" y="735"/>
                    <a:pt x="836" y="727"/>
                    <a:pt x="825" y="725"/>
                  </a:cubicBezTo>
                  <a:cubicBezTo>
                    <a:pt x="814" y="722"/>
                    <a:pt x="808" y="717"/>
                    <a:pt x="796" y="717"/>
                  </a:cubicBezTo>
                  <a:cubicBezTo>
                    <a:pt x="788" y="717"/>
                    <a:pt x="778" y="728"/>
                    <a:pt x="774" y="717"/>
                  </a:cubicBezTo>
                  <a:cubicBezTo>
                    <a:pt x="772" y="712"/>
                    <a:pt x="790" y="705"/>
                    <a:pt x="782" y="692"/>
                  </a:cubicBezTo>
                  <a:cubicBezTo>
                    <a:pt x="784" y="693"/>
                    <a:pt x="785" y="693"/>
                    <a:pt x="787" y="696"/>
                  </a:cubicBezTo>
                  <a:cubicBezTo>
                    <a:pt x="785" y="683"/>
                    <a:pt x="791" y="673"/>
                    <a:pt x="795" y="662"/>
                  </a:cubicBezTo>
                  <a:cubicBezTo>
                    <a:pt x="773" y="666"/>
                    <a:pt x="770" y="663"/>
                    <a:pt x="755" y="680"/>
                  </a:cubicBezTo>
                  <a:cubicBezTo>
                    <a:pt x="745" y="691"/>
                    <a:pt x="736" y="702"/>
                    <a:pt x="716" y="691"/>
                  </a:cubicBezTo>
                  <a:cubicBezTo>
                    <a:pt x="686" y="676"/>
                    <a:pt x="684" y="631"/>
                    <a:pt x="694" y="613"/>
                  </a:cubicBezTo>
                  <a:cubicBezTo>
                    <a:pt x="682" y="603"/>
                    <a:pt x="692" y="598"/>
                    <a:pt x="699" y="590"/>
                  </a:cubicBezTo>
                  <a:cubicBezTo>
                    <a:pt x="705" y="584"/>
                    <a:pt x="712" y="591"/>
                    <a:pt x="714" y="582"/>
                  </a:cubicBezTo>
                  <a:cubicBezTo>
                    <a:pt x="715" y="575"/>
                    <a:pt x="720" y="575"/>
                    <a:pt x="726" y="572"/>
                  </a:cubicBezTo>
                  <a:cubicBezTo>
                    <a:pt x="730" y="569"/>
                    <a:pt x="785" y="592"/>
                    <a:pt x="766" y="568"/>
                  </a:cubicBezTo>
                  <a:cubicBezTo>
                    <a:pt x="774" y="567"/>
                    <a:pt x="781" y="567"/>
                    <a:pt x="785" y="571"/>
                  </a:cubicBezTo>
                  <a:cubicBezTo>
                    <a:pt x="794" y="562"/>
                    <a:pt x="799" y="569"/>
                    <a:pt x="807" y="574"/>
                  </a:cubicBezTo>
                  <a:cubicBezTo>
                    <a:pt x="816" y="579"/>
                    <a:pt x="825" y="566"/>
                    <a:pt x="832" y="578"/>
                  </a:cubicBezTo>
                  <a:cubicBezTo>
                    <a:pt x="836" y="586"/>
                    <a:pt x="831" y="594"/>
                    <a:pt x="835" y="602"/>
                  </a:cubicBezTo>
                  <a:cubicBezTo>
                    <a:pt x="838" y="610"/>
                    <a:pt x="850" y="614"/>
                    <a:pt x="854" y="623"/>
                  </a:cubicBezTo>
                  <a:cubicBezTo>
                    <a:pt x="872" y="606"/>
                    <a:pt x="851" y="594"/>
                    <a:pt x="848" y="577"/>
                  </a:cubicBezTo>
                  <a:cubicBezTo>
                    <a:pt x="841" y="545"/>
                    <a:pt x="864" y="542"/>
                    <a:pt x="885" y="528"/>
                  </a:cubicBezTo>
                  <a:cubicBezTo>
                    <a:pt x="884" y="520"/>
                    <a:pt x="897" y="522"/>
                    <a:pt x="902" y="514"/>
                  </a:cubicBezTo>
                  <a:cubicBezTo>
                    <a:pt x="900" y="514"/>
                    <a:pt x="898" y="513"/>
                    <a:pt x="895" y="513"/>
                  </a:cubicBezTo>
                  <a:cubicBezTo>
                    <a:pt x="899" y="510"/>
                    <a:pt x="900" y="507"/>
                    <a:pt x="906" y="505"/>
                  </a:cubicBezTo>
                  <a:cubicBezTo>
                    <a:pt x="904" y="504"/>
                    <a:pt x="902" y="503"/>
                    <a:pt x="900" y="502"/>
                  </a:cubicBezTo>
                  <a:cubicBezTo>
                    <a:pt x="903" y="492"/>
                    <a:pt x="898" y="483"/>
                    <a:pt x="900" y="472"/>
                  </a:cubicBezTo>
                  <a:cubicBezTo>
                    <a:pt x="902" y="479"/>
                    <a:pt x="903" y="486"/>
                    <a:pt x="904" y="492"/>
                  </a:cubicBezTo>
                  <a:cubicBezTo>
                    <a:pt x="910" y="485"/>
                    <a:pt x="912" y="477"/>
                    <a:pt x="909" y="469"/>
                  </a:cubicBezTo>
                  <a:cubicBezTo>
                    <a:pt x="918" y="470"/>
                    <a:pt x="930" y="458"/>
                    <a:pt x="919" y="451"/>
                  </a:cubicBezTo>
                  <a:cubicBezTo>
                    <a:pt x="922" y="451"/>
                    <a:pt x="926" y="450"/>
                    <a:pt x="929" y="449"/>
                  </a:cubicBezTo>
                  <a:cubicBezTo>
                    <a:pt x="929" y="448"/>
                    <a:pt x="929" y="447"/>
                    <a:pt x="928" y="446"/>
                  </a:cubicBezTo>
                  <a:cubicBezTo>
                    <a:pt x="939" y="444"/>
                    <a:pt x="952" y="435"/>
                    <a:pt x="963" y="438"/>
                  </a:cubicBezTo>
                  <a:cubicBezTo>
                    <a:pt x="954" y="437"/>
                    <a:pt x="949" y="421"/>
                    <a:pt x="960" y="417"/>
                  </a:cubicBezTo>
                  <a:cubicBezTo>
                    <a:pt x="964" y="416"/>
                    <a:pt x="967" y="414"/>
                    <a:pt x="968" y="410"/>
                  </a:cubicBezTo>
                  <a:cubicBezTo>
                    <a:pt x="974" y="400"/>
                    <a:pt x="973" y="413"/>
                    <a:pt x="980" y="408"/>
                  </a:cubicBezTo>
                  <a:cubicBezTo>
                    <a:pt x="988" y="403"/>
                    <a:pt x="990" y="402"/>
                    <a:pt x="989" y="398"/>
                  </a:cubicBezTo>
                  <a:cubicBezTo>
                    <a:pt x="998" y="400"/>
                    <a:pt x="1008" y="393"/>
                    <a:pt x="1016" y="387"/>
                  </a:cubicBezTo>
                  <a:cubicBezTo>
                    <a:pt x="1017" y="390"/>
                    <a:pt x="1018" y="393"/>
                    <a:pt x="1019" y="396"/>
                  </a:cubicBezTo>
                  <a:cubicBezTo>
                    <a:pt x="1005" y="391"/>
                    <a:pt x="999" y="409"/>
                    <a:pt x="1006" y="420"/>
                  </a:cubicBezTo>
                  <a:cubicBezTo>
                    <a:pt x="1015" y="406"/>
                    <a:pt x="1034" y="404"/>
                    <a:pt x="1046" y="393"/>
                  </a:cubicBezTo>
                  <a:cubicBezTo>
                    <a:pt x="1036" y="390"/>
                    <a:pt x="998" y="378"/>
                    <a:pt x="1017" y="362"/>
                  </a:cubicBezTo>
                  <a:cubicBezTo>
                    <a:pt x="1013" y="362"/>
                    <a:pt x="1009" y="361"/>
                    <a:pt x="1005" y="362"/>
                  </a:cubicBezTo>
                  <a:cubicBezTo>
                    <a:pt x="1012" y="360"/>
                    <a:pt x="1015" y="355"/>
                    <a:pt x="1020" y="350"/>
                  </a:cubicBezTo>
                  <a:cubicBezTo>
                    <a:pt x="1001" y="337"/>
                    <a:pt x="987" y="353"/>
                    <a:pt x="970" y="357"/>
                  </a:cubicBezTo>
                  <a:cubicBezTo>
                    <a:pt x="982" y="351"/>
                    <a:pt x="987" y="342"/>
                    <a:pt x="998" y="336"/>
                  </a:cubicBezTo>
                  <a:cubicBezTo>
                    <a:pt x="1011" y="328"/>
                    <a:pt x="1030" y="329"/>
                    <a:pt x="1046" y="333"/>
                  </a:cubicBezTo>
                  <a:cubicBezTo>
                    <a:pt x="1059" y="337"/>
                    <a:pt x="1077" y="316"/>
                    <a:pt x="1091" y="314"/>
                  </a:cubicBezTo>
                  <a:cubicBezTo>
                    <a:pt x="1111" y="311"/>
                    <a:pt x="1095" y="291"/>
                    <a:pt x="1090" y="281"/>
                  </a:cubicBezTo>
                  <a:cubicBezTo>
                    <a:pt x="1082" y="289"/>
                    <a:pt x="1065" y="292"/>
                    <a:pt x="1056" y="288"/>
                  </a:cubicBezTo>
                  <a:cubicBezTo>
                    <a:pt x="1066" y="284"/>
                    <a:pt x="1077" y="283"/>
                    <a:pt x="1084" y="275"/>
                  </a:cubicBezTo>
                  <a:cubicBezTo>
                    <a:pt x="1076" y="269"/>
                    <a:pt x="1065" y="270"/>
                    <a:pt x="1056" y="265"/>
                  </a:cubicBezTo>
                  <a:cubicBezTo>
                    <a:pt x="1055" y="265"/>
                    <a:pt x="1059" y="256"/>
                    <a:pt x="1056" y="253"/>
                  </a:cubicBezTo>
                  <a:cubicBezTo>
                    <a:pt x="1051" y="249"/>
                    <a:pt x="1043" y="256"/>
                    <a:pt x="1037" y="248"/>
                  </a:cubicBezTo>
                  <a:cubicBezTo>
                    <a:pt x="1053" y="240"/>
                    <a:pt x="1020" y="197"/>
                    <a:pt x="1012" y="191"/>
                  </a:cubicBezTo>
                  <a:cubicBezTo>
                    <a:pt x="1004" y="205"/>
                    <a:pt x="996" y="222"/>
                    <a:pt x="980" y="216"/>
                  </a:cubicBezTo>
                  <a:cubicBezTo>
                    <a:pt x="965" y="209"/>
                    <a:pt x="967" y="185"/>
                    <a:pt x="952" y="183"/>
                  </a:cubicBezTo>
                  <a:cubicBezTo>
                    <a:pt x="944" y="182"/>
                    <a:pt x="945" y="173"/>
                    <a:pt x="937" y="168"/>
                  </a:cubicBezTo>
                  <a:cubicBezTo>
                    <a:pt x="926" y="162"/>
                    <a:pt x="923" y="167"/>
                    <a:pt x="913" y="165"/>
                  </a:cubicBezTo>
                  <a:cubicBezTo>
                    <a:pt x="906" y="164"/>
                    <a:pt x="858" y="158"/>
                    <a:pt x="885" y="174"/>
                  </a:cubicBezTo>
                  <a:cubicBezTo>
                    <a:pt x="865" y="182"/>
                    <a:pt x="897" y="207"/>
                    <a:pt x="870" y="212"/>
                  </a:cubicBezTo>
                  <a:cubicBezTo>
                    <a:pt x="882" y="224"/>
                    <a:pt x="885" y="234"/>
                    <a:pt x="892" y="249"/>
                  </a:cubicBezTo>
                  <a:cubicBezTo>
                    <a:pt x="900" y="267"/>
                    <a:pt x="859" y="268"/>
                    <a:pt x="866" y="279"/>
                  </a:cubicBezTo>
                  <a:cubicBezTo>
                    <a:pt x="874" y="291"/>
                    <a:pt x="884" y="304"/>
                    <a:pt x="870" y="316"/>
                  </a:cubicBezTo>
                  <a:cubicBezTo>
                    <a:pt x="857" y="327"/>
                    <a:pt x="840" y="306"/>
                    <a:pt x="837" y="292"/>
                  </a:cubicBezTo>
                  <a:cubicBezTo>
                    <a:pt x="835" y="284"/>
                    <a:pt x="845" y="282"/>
                    <a:pt x="838" y="272"/>
                  </a:cubicBezTo>
                  <a:cubicBezTo>
                    <a:pt x="837" y="269"/>
                    <a:pt x="823" y="264"/>
                    <a:pt x="820" y="263"/>
                  </a:cubicBezTo>
                  <a:cubicBezTo>
                    <a:pt x="814" y="261"/>
                    <a:pt x="803" y="259"/>
                    <a:pt x="797" y="258"/>
                  </a:cubicBezTo>
                  <a:cubicBezTo>
                    <a:pt x="786" y="255"/>
                    <a:pt x="784" y="249"/>
                    <a:pt x="775" y="246"/>
                  </a:cubicBezTo>
                  <a:cubicBezTo>
                    <a:pt x="769" y="243"/>
                    <a:pt x="762" y="244"/>
                    <a:pt x="754" y="240"/>
                  </a:cubicBezTo>
                  <a:cubicBezTo>
                    <a:pt x="750" y="238"/>
                    <a:pt x="742" y="244"/>
                    <a:pt x="739" y="242"/>
                  </a:cubicBezTo>
                  <a:cubicBezTo>
                    <a:pt x="728" y="234"/>
                    <a:pt x="737" y="204"/>
                    <a:pt x="714" y="221"/>
                  </a:cubicBezTo>
                  <a:cubicBezTo>
                    <a:pt x="715" y="206"/>
                    <a:pt x="715" y="192"/>
                    <a:pt x="723" y="179"/>
                  </a:cubicBezTo>
                  <a:cubicBezTo>
                    <a:pt x="732" y="163"/>
                    <a:pt x="745" y="160"/>
                    <a:pt x="758" y="150"/>
                  </a:cubicBezTo>
                  <a:cubicBezTo>
                    <a:pt x="751" y="148"/>
                    <a:pt x="744" y="145"/>
                    <a:pt x="737" y="141"/>
                  </a:cubicBezTo>
                  <a:cubicBezTo>
                    <a:pt x="748" y="142"/>
                    <a:pt x="756" y="142"/>
                    <a:pt x="766" y="139"/>
                  </a:cubicBezTo>
                  <a:cubicBezTo>
                    <a:pt x="775" y="135"/>
                    <a:pt x="782" y="127"/>
                    <a:pt x="793" y="124"/>
                  </a:cubicBezTo>
                  <a:cubicBezTo>
                    <a:pt x="784" y="115"/>
                    <a:pt x="768" y="120"/>
                    <a:pt x="762" y="106"/>
                  </a:cubicBezTo>
                  <a:cubicBezTo>
                    <a:pt x="769" y="107"/>
                    <a:pt x="783" y="119"/>
                    <a:pt x="787" y="116"/>
                  </a:cubicBezTo>
                  <a:cubicBezTo>
                    <a:pt x="795" y="109"/>
                    <a:pt x="808" y="105"/>
                    <a:pt x="798" y="95"/>
                  </a:cubicBezTo>
                  <a:cubicBezTo>
                    <a:pt x="840" y="128"/>
                    <a:pt x="867" y="45"/>
                    <a:pt x="824" y="42"/>
                  </a:cubicBezTo>
                  <a:cubicBezTo>
                    <a:pt x="803" y="40"/>
                    <a:pt x="817" y="55"/>
                    <a:pt x="811" y="59"/>
                  </a:cubicBezTo>
                  <a:cubicBezTo>
                    <a:pt x="803" y="64"/>
                    <a:pt x="799" y="82"/>
                    <a:pt x="793" y="82"/>
                  </a:cubicBezTo>
                  <a:cubicBezTo>
                    <a:pt x="772" y="84"/>
                    <a:pt x="782" y="30"/>
                    <a:pt x="757" y="65"/>
                  </a:cubicBezTo>
                  <a:cubicBezTo>
                    <a:pt x="754" y="57"/>
                    <a:pt x="753" y="58"/>
                    <a:pt x="749" y="51"/>
                  </a:cubicBezTo>
                  <a:cubicBezTo>
                    <a:pt x="751" y="50"/>
                    <a:pt x="753" y="48"/>
                    <a:pt x="755" y="47"/>
                  </a:cubicBezTo>
                  <a:cubicBezTo>
                    <a:pt x="748" y="46"/>
                    <a:pt x="741" y="44"/>
                    <a:pt x="735" y="42"/>
                  </a:cubicBezTo>
                  <a:cubicBezTo>
                    <a:pt x="738" y="40"/>
                    <a:pt x="740" y="36"/>
                    <a:pt x="744" y="34"/>
                  </a:cubicBezTo>
                  <a:cubicBezTo>
                    <a:pt x="733" y="27"/>
                    <a:pt x="733" y="15"/>
                    <a:pt x="726" y="10"/>
                  </a:cubicBezTo>
                  <a:cubicBezTo>
                    <a:pt x="709" y="0"/>
                    <a:pt x="714" y="17"/>
                    <a:pt x="698" y="17"/>
                  </a:cubicBezTo>
                  <a:cubicBezTo>
                    <a:pt x="699" y="29"/>
                    <a:pt x="698" y="31"/>
                    <a:pt x="705" y="39"/>
                  </a:cubicBezTo>
                  <a:cubicBezTo>
                    <a:pt x="712" y="47"/>
                    <a:pt x="730" y="46"/>
                    <a:pt x="719" y="61"/>
                  </a:cubicBezTo>
                  <a:cubicBezTo>
                    <a:pt x="721" y="60"/>
                    <a:pt x="722" y="59"/>
                    <a:pt x="724" y="59"/>
                  </a:cubicBezTo>
                  <a:cubicBezTo>
                    <a:pt x="717" y="66"/>
                    <a:pt x="709" y="72"/>
                    <a:pt x="709" y="83"/>
                  </a:cubicBezTo>
                  <a:cubicBezTo>
                    <a:pt x="693" y="62"/>
                    <a:pt x="685" y="68"/>
                    <a:pt x="663" y="75"/>
                  </a:cubicBezTo>
                  <a:cubicBezTo>
                    <a:pt x="646" y="80"/>
                    <a:pt x="606" y="76"/>
                    <a:pt x="605" y="53"/>
                  </a:cubicBezTo>
                  <a:cubicBezTo>
                    <a:pt x="595" y="58"/>
                    <a:pt x="585" y="58"/>
                    <a:pt x="577" y="65"/>
                  </a:cubicBezTo>
                  <a:cubicBezTo>
                    <a:pt x="584" y="67"/>
                    <a:pt x="592" y="66"/>
                    <a:pt x="600" y="63"/>
                  </a:cubicBezTo>
                  <a:cubicBezTo>
                    <a:pt x="595" y="73"/>
                    <a:pt x="583" y="73"/>
                    <a:pt x="585" y="86"/>
                  </a:cubicBezTo>
                  <a:cubicBezTo>
                    <a:pt x="573" y="83"/>
                    <a:pt x="568" y="66"/>
                    <a:pt x="552" y="73"/>
                  </a:cubicBezTo>
                  <a:cubicBezTo>
                    <a:pt x="538" y="79"/>
                    <a:pt x="523" y="76"/>
                    <a:pt x="509" y="71"/>
                  </a:cubicBezTo>
                  <a:cubicBezTo>
                    <a:pt x="514" y="71"/>
                    <a:pt x="518" y="68"/>
                    <a:pt x="522" y="67"/>
                  </a:cubicBezTo>
                  <a:cubicBezTo>
                    <a:pt x="515" y="52"/>
                    <a:pt x="481" y="55"/>
                    <a:pt x="466" y="46"/>
                  </a:cubicBezTo>
                  <a:cubicBezTo>
                    <a:pt x="458" y="42"/>
                    <a:pt x="440" y="40"/>
                    <a:pt x="433" y="45"/>
                  </a:cubicBezTo>
                  <a:cubicBezTo>
                    <a:pt x="424" y="51"/>
                    <a:pt x="419" y="33"/>
                    <a:pt x="407" y="47"/>
                  </a:cubicBezTo>
                  <a:cubicBezTo>
                    <a:pt x="403" y="40"/>
                    <a:pt x="396" y="35"/>
                    <a:pt x="389" y="30"/>
                  </a:cubicBezTo>
                  <a:cubicBezTo>
                    <a:pt x="381" y="51"/>
                    <a:pt x="372" y="32"/>
                    <a:pt x="358" y="37"/>
                  </a:cubicBezTo>
                  <a:cubicBezTo>
                    <a:pt x="347" y="41"/>
                    <a:pt x="339" y="57"/>
                    <a:pt x="325" y="44"/>
                  </a:cubicBezTo>
                  <a:cubicBezTo>
                    <a:pt x="317" y="51"/>
                    <a:pt x="323" y="52"/>
                    <a:pt x="310" y="49"/>
                  </a:cubicBezTo>
                  <a:cubicBezTo>
                    <a:pt x="311" y="52"/>
                    <a:pt x="311" y="56"/>
                    <a:pt x="311" y="59"/>
                  </a:cubicBezTo>
                  <a:cubicBezTo>
                    <a:pt x="296" y="53"/>
                    <a:pt x="273" y="47"/>
                    <a:pt x="264" y="44"/>
                  </a:cubicBezTo>
                  <a:cubicBezTo>
                    <a:pt x="249" y="39"/>
                    <a:pt x="236" y="40"/>
                    <a:pt x="220" y="38"/>
                  </a:cubicBezTo>
                  <a:cubicBezTo>
                    <a:pt x="204" y="35"/>
                    <a:pt x="179" y="37"/>
                    <a:pt x="164" y="30"/>
                  </a:cubicBezTo>
                  <a:cubicBezTo>
                    <a:pt x="149" y="24"/>
                    <a:pt x="132" y="16"/>
                    <a:pt x="117" y="25"/>
                  </a:cubicBezTo>
                  <a:cubicBezTo>
                    <a:pt x="115" y="20"/>
                    <a:pt x="110" y="17"/>
                    <a:pt x="108" y="13"/>
                  </a:cubicBezTo>
                  <a:cubicBezTo>
                    <a:pt x="102" y="28"/>
                    <a:pt x="69" y="29"/>
                    <a:pt x="56" y="39"/>
                  </a:cubicBezTo>
                  <a:cubicBezTo>
                    <a:pt x="49" y="44"/>
                    <a:pt x="44" y="57"/>
                    <a:pt x="37" y="61"/>
                  </a:cubicBezTo>
                  <a:cubicBezTo>
                    <a:pt x="27" y="65"/>
                    <a:pt x="17" y="50"/>
                    <a:pt x="11" y="68"/>
                  </a:cubicBezTo>
                  <a:cubicBezTo>
                    <a:pt x="25" y="78"/>
                    <a:pt x="57" y="86"/>
                    <a:pt x="62" y="107"/>
                  </a:cubicBezTo>
                  <a:cubicBezTo>
                    <a:pt x="51" y="107"/>
                    <a:pt x="41" y="98"/>
                    <a:pt x="33" y="98"/>
                  </a:cubicBezTo>
                  <a:cubicBezTo>
                    <a:pt x="22" y="99"/>
                    <a:pt x="13" y="112"/>
                    <a:pt x="0" y="114"/>
                  </a:cubicBezTo>
                  <a:cubicBezTo>
                    <a:pt x="5" y="113"/>
                    <a:pt x="9" y="116"/>
                    <a:pt x="13" y="116"/>
                  </a:cubicBezTo>
                  <a:cubicBezTo>
                    <a:pt x="0" y="134"/>
                    <a:pt x="23" y="132"/>
                    <a:pt x="34" y="133"/>
                  </a:cubicBezTo>
                  <a:cubicBezTo>
                    <a:pt x="49" y="133"/>
                    <a:pt x="54" y="133"/>
                    <a:pt x="69" y="129"/>
                  </a:cubicBezTo>
                  <a:cubicBezTo>
                    <a:pt x="69" y="131"/>
                    <a:pt x="70" y="133"/>
                    <a:pt x="70" y="135"/>
                  </a:cubicBezTo>
                  <a:cubicBezTo>
                    <a:pt x="68" y="135"/>
                    <a:pt x="67" y="136"/>
                    <a:pt x="65" y="136"/>
                  </a:cubicBezTo>
                  <a:cubicBezTo>
                    <a:pt x="67" y="138"/>
                    <a:pt x="69" y="140"/>
                    <a:pt x="71" y="143"/>
                  </a:cubicBezTo>
                  <a:cubicBezTo>
                    <a:pt x="63" y="150"/>
                    <a:pt x="41" y="159"/>
                    <a:pt x="30" y="162"/>
                  </a:cubicBezTo>
                  <a:cubicBezTo>
                    <a:pt x="6" y="168"/>
                    <a:pt x="21" y="179"/>
                    <a:pt x="32" y="191"/>
                  </a:cubicBezTo>
                  <a:cubicBezTo>
                    <a:pt x="29" y="190"/>
                    <a:pt x="27" y="190"/>
                    <a:pt x="24" y="190"/>
                  </a:cubicBezTo>
                  <a:cubicBezTo>
                    <a:pt x="31" y="200"/>
                    <a:pt x="45" y="212"/>
                    <a:pt x="55" y="202"/>
                  </a:cubicBezTo>
                  <a:cubicBezTo>
                    <a:pt x="60" y="208"/>
                    <a:pt x="62" y="215"/>
                    <a:pt x="62" y="222"/>
                  </a:cubicBezTo>
                  <a:cubicBezTo>
                    <a:pt x="65" y="219"/>
                    <a:pt x="69" y="218"/>
                    <a:pt x="71" y="214"/>
                  </a:cubicBezTo>
                  <a:cubicBezTo>
                    <a:pt x="77" y="223"/>
                    <a:pt x="84" y="224"/>
                    <a:pt x="90" y="216"/>
                  </a:cubicBezTo>
                  <a:cubicBezTo>
                    <a:pt x="102" y="229"/>
                    <a:pt x="106" y="211"/>
                    <a:pt x="116" y="217"/>
                  </a:cubicBezTo>
                  <a:cubicBezTo>
                    <a:pt x="108" y="224"/>
                    <a:pt x="109" y="229"/>
                    <a:pt x="101" y="236"/>
                  </a:cubicBezTo>
                  <a:cubicBezTo>
                    <a:pt x="93" y="244"/>
                    <a:pt x="85" y="245"/>
                    <a:pt x="78" y="254"/>
                  </a:cubicBezTo>
                  <a:cubicBezTo>
                    <a:pt x="72" y="260"/>
                    <a:pt x="41" y="275"/>
                    <a:pt x="32" y="278"/>
                  </a:cubicBezTo>
                  <a:cubicBezTo>
                    <a:pt x="51" y="287"/>
                    <a:pt x="96" y="251"/>
                    <a:pt x="111" y="239"/>
                  </a:cubicBezTo>
                  <a:cubicBezTo>
                    <a:pt x="134" y="222"/>
                    <a:pt x="148" y="200"/>
                    <a:pt x="169" y="181"/>
                  </a:cubicBezTo>
                  <a:cubicBezTo>
                    <a:pt x="170" y="182"/>
                    <a:pt x="171" y="184"/>
                    <a:pt x="172" y="185"/>
                  </a:cubicBezTo>
                  <a:cubicBezTo>
                    <a:pt x="164" y="193"/>
                    <a:pt x="157" y="201"/>
                    <a:pt x="153" y="210"/>
                  </a:cubicBezTo>
                  <a:cubicBezTo>
                    <a:pt x="164" y="218"/>
                    <a:pt x="182" y="200"/>
                    <a:pt x="192" y="193"/>
                  </a:cubicBezTo>
                  <a:cubicBezTo>
                    <a:pt x="191" y="191"/>
                    <a:pt x="189" y="190"/>
                    <a:pt x="188" y="188"/>
                  </a:cubicBezTo>
                  <a:cubicBezTo>
                    <a:pt x="204" y="181"/>
                    <a:pt x="212" y="196"/>
                    <a:pt x="227" y="199"/>
                  </a:cubicBezTo>
                  <a:cubicBezTo>
                    <a:pt x="243" y="202"/>
                    <a:pt x="256" y="200"/>
                    <a:pt x="271" y="205"/>
                  </a:cubicBezTo>
                  <a:cubicBezTo>
                    <a:pt x="279" y="208"/>
                    <a:pt x="302" y="224"/>
                    <a:pt x="305" y="221"/>
                  </a:cubicBezTo>
                  <a:cubicBezTo>
                    <a:pt x="314" y="210"/>
                    <a:pt x="325" y="235"/>
                    <a:pt x="326" y="242"/>
                  </a:cubicBezTo>
                  <a:cubicBezTo>
                    <a:pt x="329" y="239"/>
                    <a:pt x="332" y="238"/>
                    <a:pt x="335" y="235"/>
                  </a:cubicBezTo>
                  <a:cubicBezTo>
                    <a:pt x="333" y="238"/>
                    <a:pt x="333" y="242"/>
                    <a:pt x="331" y="245"/>
                  </a:cubicBezTo>
                  <a:cubicBezTo>
                    <a:pt x="336" y="247"/>
                    <a:pt x="348" y="253"/>
                    <a:pt x="345" y="258"/>
                  </a:cubicBezTo>
                  <a:cubicBezTo>
                    <a:pt x="345" y="259"/>
                    <a:pt x="345" y="259"/>
                    <a:pt x="345" y="260"/>
                  </a:cubicBezTo>
                  <a:cubicBezTo>
                    <a:pt x="342" y="253"/>
                    <a:pt x="337" y="249"/>
                    <a:pt x="333" y="260"/>
                  </a:cubicBezTo>
                  <a:cubicBezTo>
                    <a:pt x="335" y="260"/>
                    <a:pt x="338" y="260"/>
                    <a:pt x="340" y="260"/>
                  </a:cubicBezTo>
                  <a:cubicBezTo>
                    <a:pt x="340" y="266"/>
                    <a:pt x="341" y="270"/>
                    <a:pt x="347" y="274"/>
                  </a:cubicBezTo>
                  <a:cubicBezTo>
                    <a:pt x="348" y="272"/>
                    <a:pt x="347" y="269"/>
                    <a:pt x="347" y="266"/>
                  </a:cubicBezTo>
                  <a:cubicBezTo>
                    <a:pt x="351" y="269"/>
                    <a:pt x="359" y="269"/>
                    <a:pt x="361" y="271"/>
                  </a:cubicBezTo>
                  <a:cubicBezTo>
                    <a:pt x="369" y="280"/>
                    <a:pt x="371" y="292"/>
                    <a:pt x="380" y="304"/>
                  </a:cubicBezTo>
                  <a:cubicBezTo>
                    <a:pt x="383" y="307"/>
                    <a:pt x="390" y="307"/>
                    <a:pt x="392" y="310"/>
                  </a:cubicBezTo>
                  <a:cubicBezTo>
                    <a:pt x="394" y="312"/>
                    <a:pt x="391" y="320"/>
                    <a:pt x="393" y="323"/>
                  </a:cubicBezTo>
                  <a:cubicBezTo>
                    <a:pt x="394" y="325"/>
                    <a:pt x="413" y="335"/>
                    <a:pt x="418" y="336"/>
                  </a:cubicBezTo>
                  <a:cubicBezTo>
                    <a:pt x="431" y="341"/>
                    <a:pt x="452" y="354"/>
                    <a:pt x="438" y="367"/>
                  </a:cubicBezTo>
                  <a:cubicBezTo>
                    <a:pt x="433" y="363"/>
                    <a:pt x="427" y="364"/>
                    <a:pt x="424" y="362"/>
                  </a:cubicBezTo>
                  <a:cubicBezTo>
                    <a:pt x="433" y="381"/>
                    <a:pt x="427" y="401"/>
                    <a:pt x="427" y="419"/>
                  </a:cubicBezTo>
                  <a:cubicBezTo>
                    <a:pt x="426" y="436"/>
                    <a:pt x="426" y="456"/>
                    <a:pt x="434" y="471"/>
                  </a:cubicBezTo>
                  <a:cubicBezTo>
                    <a:pt x="435" y="474"/>
                    <a:pt x="442" y="477"/>
                    <a:pt x="445" y="478"/>
                  </a:cubicBezTo>
                  <a:cubicBezTo>
                    <a:pt x="455" y="483"/>
                    <a:pt x="441" y="485"/>
                    <a:pt x="445" y="491"/>
                  </a:cubicBezTo>
                  <a:cubicBezTo>
                    <a:pt x="449" y="498"/>
                    <a:pt x="456" y="504"/>
                    <a:pt x="462" y="511"/>
                  </a:cubicBezTo>
                  <a:cubicBezTo>
                    <a:pt x="472" y="524"/>
                    <a:pt x="484" y="531"/>
                    <a:pt x="498" y="542"/>
                  </a:cubicBezTo>
                  <a:cubicBezTo>
                    <a:pt x="493" y="552"/>
                    <a:pt x="520" y="588"/>
                    <a:pt x="530" y="594"/>
                  </a:cubicBezTo>
                  <a:cubicBezTo>
                    <a:pt x="527" y="596"/>
                    <a:pt x="523" y="597"/>
                    <a:pt x="520" y="598"/>
                  </a:cubicBezTo>
                  <a:cubicBezTo>
                    <a:pt x="531" y="600"/>
                    <a:pt x="546" y="611"/>
                    <a:pt x="546" y="623"/>
                  </a:cubicBezTo>
                  <a:cubicBezTo>
                    <a:pt x="545" y="634"/>
                    <a:pt x="562" y="639"/>
                    <a:pt x="569" y="647"/>
                  </a:cubicBezTo>
                  <a:cubicBezTo>
                    <a:pt x="570" y="646"/>
                    <a:pt x="571" y="644"/>
                    <a:pt x="572" y="643"/>
                  </a:cubicBezTo>
                  <a:cubicBezTo>
                    <a:pt x="558" y="636"/>
                    <a:pt x="545" y="609"/>
                    <a:pt x="539" y="594"/>
                  </a:cubicBezTo>
                  <a:cubicBezTo>
                    <a:pt x="536" y="584"/>
                    <a:pt x="500" y="542"/>
                    <a:pt x="531" y="558"/>
                  </a:cubicBezTo>
                  <a:cubicBezTo>
                    <a:pt x="543" y="564"/>
                    <a:pt x="536" y="577"/>
                    <a:pt x="543" y="585"/>
                  </a:cubicBezTo>
                  <a:cubicBezTo>
                    <a:pt x="548" y="591"/>
                    <a:pt x="561" y="594"/>
                    <a:pt x="562" y="598"/>
                  </a:cubicBezTo>
                  <a:cubicBezTo>
                    <a:pt x="569" y="615"/>
                    <a:pt x="604" y="633"/>
                    <a:pt x="606" y="647"/>
                  </a:cubicBezTo>
                  <a:cubicBezTo>
                    <a:pt x="608" y="659"/>
                    <a:pt x="621" y="661"/>
                    <a:pt x="614" y="674"/>
                  </a:cubicBezTo>
                  <a:cubicBezTo>
                    <a:pt x="610" y="680"/>
                    <a:pt x="627" y="693"/>
                    <a:pt x="632" y="696"/>
                  </a:cubicBezTo>
                  <a:cubicBezTo>
                    <a:pt x="642" y="701"/>
                    <a:pt x="648" y="696"/>
                    <a:pt x="656" y="707"/>
                  </a:cubicBezTo>
                  <a:cubicBezTo>
                    <a:pt x="660" y="711"/>
                    <a:pt x="681" y="714"/>
                    <a:pt x="689" y="717"/>
                  </a:cubicBezTo>
                  <a:cubicBezTo>
                    <a:pt x="698" y="720"/>
                    <a:pt x="707" y="729"/>
                    <a:pt x="714" y="717"/>
                  </a:cubicBezTo>
                  <a:cubicBezTo>
                    <a:pt x="719" y="710"/>
                    <a:pt x="735" y="721"/>
                    <a:pt x="737" y="728"/>
                  </a:cubicBezTo>
                  <a:cubicBezTo>
                    <a:pt x="742" y="740"/>
                    <a:pt x="781" y="747"/>
                    <a:pt x="790" y="745"/>
                  </a:cubicBezTo>
                  <a:cubicBezTo>
                    <a:pt x="796" y="757"/>
                    <a:pt x="810" y="769"/>
                    <a:pt x="810" y="783"/>
                  </a:cubicBezTo>
                  <a:cubicBezTo>
                    <a:pt x="814" y="779"/>
                    <a:pt x="812" y="784"/>
                    <a:pt x="814" y="779"/>
                  </a:cubicBezTo>
                  <a:cubicBezTo>
                    <a:pt x="821" y="782"/>
                    <a:pt x="833" y="786"/>
                    <a:pt x="835" y="795"/>
                  </a:cubicBezTo>
                  <a:cubicBezTo>
                    <a:pt x="834" y="794"/>
                    <a:pt x="853" y="803"/>
                    <a:pt x="857" y="809"/>
                  </a:cubicBezTo>
                  <a:cubicBezTo>
                    <a:pt x="858" y="799"/>
                    <a:pt x="862" y="806"/>
                    <a:pt x="858" y="798"/>
                  </a:cubicBezTo>
                  <a:cubicBezTo>
                    <a:pt x="892" y="772"/>
                    <a:pt x="880" y="828"/>
                    <a:pt x="890" y="840"/>
                  </a:cubicBezTo>
                  <a:cubicBezTo>
                    <a:pt x="882" y="848"/>
                    <a:pt x="834" y="910"/>
                    <a:pt x="867" y="902"/>
                  </a:cubicBezTo>
                  <a:cubicBezTo>
                    <a:pt x="853" y="918"/>
                    <a:pt x="848" y="920"/>
                    <a:pt x="860" y="942"/>
                  </a:cubicBezTo>
                  <a:cubicBezTo>
                    <a:pt x="869" y="955"/>
                    <a:pt x="877" y="968"/>
                    <a:pt x="885" y="984"/>
                  </a:cubicBezTo>
                  <a:cubicBezTo>
                    <a:pt x="892" y="998"/>
                    <a:pt x="897" y="1016"/>
                    <a:pt x="907" y="1029"/>
                  </a:cubicBezTo>
                  <a:cubicBezTo>
                    <a:pt x="918" y="1041"/>
                    <a:pt x="934" y="1044"/>
                    <a:pt x="947" y="1053"/>
                  </a:cubicBezTo>
                  <a:cubicBezTo>
                    <a:pt x="975" y="1071"/>
                    <a:pt x="960" y="1118"/>
                    <a:pt x="955" y="1143"/>
                  </a:cubicBezTo>
                  <a:cubicBezTo>
                    <a:pt x="951" y="1159"/>
                    <a:pt x="946" y="1177"/>
                    <a:pt x="945" y="1193"/>
                  </a:cubicBezTo>
                  <a:cubicBezTo>
                    <a:pt x="945" y="1201"/>
                    <a:pt x="951" y="1212"/>
                    <a:pt x="950" y="1219"/>
                  </a:cubicBezTo>
                  <a:cubicBezTo>
                    <a:pt x="949" y="1229"/>
                    <a:pt x="941" y="1230"/>
                    <a:pt x="945" y="1242"/>
                  </a:cubicBezTo>
                  <a:cubicBezTo>
                    <a:pt x="932" y="1244"/>
                    <a:pt x="932" y="1273"/>
                    <a:pt x="930" y="1287"/>
                  </a:cubicBezTo>
                  <a:cubicBezTo>
                    <a:pt x="930" y="1288"/>
                    <a:pt x="926" y="1305"/>
                    <a:pt x="927" y="1314"/>
                  </a:cubicBezTo>
                  <a:cubicBezTo>
                    <a:pt x="926" y="1313"/>
                    <a:pt x="926" y="1312"/>
                    <a:pt x="925" y="1311"/>
                  </a:cubicBezTo>
                  <a:cubicBezTo>
                    <a:pt x="924" y="1315"/>
                    <a:pt x="922" y="1318"/>
                    <a:pt x="921" y="1322"/>
                  </a:cubicBezTo>
                  <a:cubicBezTo>
                    <a:pt x="923" y="1326"/>
                    <a:pt x="922" y="1330"/>
                    <a:pt x="928" y="1331"/>
                  </a:cubicBezTo>
                  <a:cubicBezTo>
                    <a:pt x="929" y="1326"/>
                    <a:pt x="929" y="1322"/>
                    <a:pt x="928" y="1318"/>
                  </a:cubicBezTo>
                  <a:cubicBezTo>
                    <a:pt x="930" y="1319"/>
                    <a:pt x="932" y="1319"/>
                    <a:pt x="936" y="1316"/>
                  </a:cubicBezTo>
                  <a:cubicBezTo>
                    <a:pt x="939" y="1334"/>
                    <a:pt x="935" y="1356"/>
                    <a:pt x="928" y="1373"/>
                  </a:cubicBezTo>
                  <a:cubicBezTo>
                    <a:pt x="926" y="1370"/>
                    <a:pt x="921" y="1368"/>
                    <a:pt x="918" y="1365"/>
                  </a:cubicBezTo>
                  <a:cubicBezTo>
                    <a:pt x="916" y="1367"/>
                    <a:pt x="914" y="1368"/>
                    <a:pt x="913" y="1369"/>
                  </a:cubicBezTo>
                  <a:cubicBezTo>
                    <a:pt x="930" y="1382"/>
                    <a:pt x="906" y="1395"/>
                    <a:pt x="913" y="1412"/>
                  </a:cubicBezTo>
                  <a:cubicBezTo>
                    <a:pt x="917" y="1424"/>
                    <a:pt x="926" y="1442"/>
                    <a:pt x="928" y="1451"/>
                  </a:cubicBezTo>
                  <a:cubicBezTo>
                    <a:pt x="925" y="1453"/>
                    <a:pt x="922" y="1455"/>
                    <a:pt x="920" y="1457"/>
                  </a:cubicBezTo>
                  <a:cubicBezTo>
                    <a:pt x="926" y="1467"/>
                    <a:pt x="933" y="1463"/>
                    <a:pt x="941" y="1468"/>
                  </a:cubicBezTo>
                  <a:cubicBezTo>
                    <a:pt x="947" y="1472"/>
                    <a:pt x="953" y="1479"/>
                    <a:pt x="963" y="1483"/>
                  </a:cubicBezTo>
                  <a:cubicBezTo>
                    <a:pt x="975" y="1489"/>
                    <a:pt x="973" y="1491"/>
                    <a:pt x="987" y="1489"/>
                  </a:cubicBezTo>
                  <a:cubicBezTo>
                    <a:pt x="996" y="1489"/>
                    <a:pt x="1004" y="1487"/>
                    <a:pt x="1012" y="1485"/>
                  </a:cubicBezTo>
                  <a:cubicBezTo>
                    <a:pt x="1000" y="1476"/>
                    <a:pt x="994" y="1477"/>
                    <a:pt x="985" y="1464"/>
                  </a:cubicBezTo>
                  <a:cubicBezTo>
                    <a:pt x="981" y="1459"/>
                    <a:pt x="969" y="1437"/>
                    <a:pt x="970" y="1433"/>
                  </a:cubicBezTo>
                  <a:cubicBezTo>
                    <a:pt x="972" y="1419"/>
                    <a:pt x="988" y="1423"/>
                    <a:pt x="991" y="1414"/>
                  </a:cubicBezTo>
                  <a:cubicBezTo>
                    <a:pt x="994" y="1403"/>
                    <a:pt x="999" y="1395"/>
                    <a:pt x="1008" y="1389"/>
                  </a:cubicBezTo>
                  <a:cubicBezTo>
                    <a:pt x="1003" y="1386"/>
                    <a:pt x="992" y="1379"/>
                    <a:pt x="992" y="1374"/>
                  </a:cubicBezTo>
                  <a:cubicBezTo>
                    <a:pt x="991" y="1360"/>
                    <a:pt x="994" y="1365"/>
                    <a:pt x="1000" y="1356"/>
                  </a:cubicBezTo>
                  <a:cubicBezTo>
                    <a:pt x="1006" y="1345"/>
                    <a:pt x="1012" y="1338"/>
                    <a:pt x="1016" y="1328"/>
                  </a:cubicBezTo>
                  <a:cubicBezTo>
                    <a:pt x="1024" y="1326"/>
                    <a:pt x="1020" y="1327"/>
                    <a:pt x="1023" y="1322"/>
                  </a:cubicBezTo>
                  <a:cubicBezTo>
                    <a:pt x="1022" y="1324"/>
                    <a:pt x="1020" y="1325"/>
                    <a:pt x="1019" y="1326"/>
                  </a:cubicBezTo>
                  <a:cubicBezTo>
                    <a:pt x="1016" y="1321"/>
                    <a:pt x="1009" y="1310"/>
                    <a:pt x="1012" y="1307"/>
                  </a:cubicBezTo>
                  <a:cubicBezTo>
                    <a:pt x="1019" y="1298"/>
                    <a:pt x="1024" y="1316"/>
                    <a:pt x="1030" y="1313"/>
                  </a:cubicBezTo>
                  <a:cubicBezTo>
                    <a:pt x="1049" y="1304"/>
                    <a:pt x="1030" y="1287"/>
                    <a:pt x="1056" y="1282"/>
                  </a:cubicBezTo>
                  <a:cubicBezTo>
                    <a:pt x="1075" y="1278"/>
                    <a:pt x="1075" y="1281"/>
                    <a:pt x="1089" y="1267"/>
                  </a:cubicBezTo>
                  <a:cubicBezTo>
                    <a:pt x="1104" y="1252"/>
                    <a:pt x="1082" y="1246"/>
                    <a:pt x="1080" y="1231"/>
                  </a:cubicBezTo>
                  <a:cubicBezTo>
                    <a:pt x="1096" y="1235"/>
                    <a:pt x="1118" y="1244"/>
                    <a:pt x="1130" y="1225"/>
                  </a:cubicBezTo>
                  <a:cubicBezTo>
                    <a:pt x="1140" y="1209"/>
                    <a:pt x="1151" y="1192"/>
                    <a:pt x="1159" y="1180"/>
                  </a:cubicBezTo>
                  <a:cubicBezTo>
                    <a:pt x="1162" y="1176"/>
                    <a:pt x="1172" y="1162"/>
                    <a:pt x="1171" y="1159"/>
                  </a:cubicBezTo>
                  <a:cubicBezTo>
                    <a:pt x="1171" y="1154"/>
                    <a:pt x="1172" y="1134"/>
                    <a:pt x="1175" y="1130"/>
                  </a:cubicBezTo>
                  <a:cubicBezTo>
                    <a:pt x="1180" y="1122"/>
                    <a:pt x="1212" y="1105"/>
                    <a:pt x="1221" y="1103"/>
                  </a:cubicBezTo>
                  <a:cubicBezTo>
                    <a:pt x="1233" y="1100"/>
                    <a:pt x="1235" y="1110"/>
                    <a:pt x="1247" y="1097"/>
                  </a:cubicBezTo>
                  <a:cubicBezTo>
                    <a:pt x="1249" y="1094"/>
                    <a:pt x="1245" y="1090"/>
                    <a:pt x="1248" y="1086"/>
                  </a:cubicBezTo>
                  <a:cubicBezTo>
                    <a:pt x="1252" y="1082"/>
                    <a:pt x="1259" y="1077"/>
                    <a:pt x="1261" y="1072"/>
                  </a:cubicBezTo>
                  <a:cubicBezTo>
                    <a:pt x="1265" y="1064"/>
                    <a:pt x="1252" y="1054"/>
                    <a:pt x="1266" y="1048"/>
                  </a:cubicBezTo>
                  <a:cubicBezTo>
                    <a:pt x="1274" y="1045"/>
                    <a:pt x="1268" y="1029"/>
                    <a:pt x="1268" y="1022"/>
                  </a:cubicBezTo>
                  <a:cubicBezTo>
                    <a:pt x="1269" y="1010"/>
                    <a:pt x="1268" y="1011"/>
                    <a:pt x="1275" y="1000"/>
                  </a:cubicBezTo>
                  <a:cubicBezTo>
                    <a:pt x="1277" y="996"/>
                    <a:pt x="1289" y="980"/>
                    <a:pt x="1294" y="978"/>
                  </a:cubicBezTo>
                  <a:cubicBezTo>
                    <a:pt x="1307" y="973"/>
                    <a:pt x="1319" y="932"/>
                    <a:pt x="1301" y="925"/>
                  </a:cubicBezTo>
                  <a:close/>
                  <a:moveTo>
                    <a:pt x="832" y="437"/>
                  </a:moveTo>
                  <a:cubicBezTo>
                    <a:pt x="843" y="436"/>
                    <a:pt x="851" y="425"/>
                    <a:pt x="862" y="431"/>
                  </a:cubicBezTo>
                  <a:cubicBezTo>
                    <a:pt x="856" y="438"/>
                    <a:pt x="837" y="448"/>
                    <a:pt x="832" y="437"/>
                  </a:cubicBezTo>
                  <a:close/>
                  <a:moveTo>
                    <a:pt x="868" y="418"/>
                  </a:moveTo>
                  <a:cubicBezTo>
                    <a:pt x="880" y="412"/>
                    <a:pt x="889" y="413"/>
                    <a:pt x="901" y="410"/>
                  </a:cubicBezTo>
                  <a:cubicBezTo>
                    <a:pt x="890" y="421"/>
                    <a:pt x="874" y="427"/>
                    <a:pt x="860" y="420"/>
                  </a:cubicBezTo>
                  <a:cubicBezTo>
                    <a:pt x="863" y="419"/>
                    <a:pt x="865" y="419"/>
                    <a:pt x="868" y="418"/>
                  </a:cubicBezTo>
                  <a:close/>
                  <a:moveTo>
                    <a:pt x="769" y="359"/>
                  </a:moveTo>
                  <a:cubicBezTo>
                    <a:pt x="776" y="358"/>
                    <a:pt x="779" y="360"/>
                    <a:pt x="784" y="353"/>
                  </a:cubicBezTo>
                  <a:cubicBezTo>
                    <a:pt x="786" y="356"/>
                    <a:pt x="790" y="358"/>
                    <a:pt x="792" y="361"/>
                  </a:cubicBezTo>
                  <a:cubicBezTo>
                    <a:pt x="791" y="358"/>
                    <a:pt x="791" y="355"/>
                    <a:pt x="791" y="352"/>
                  </a:cubicBezTo>
                  <a:cubicBezTo>
                    <a:pt x="798" y="357"/>
                    <a:pt x="806" y="360"/>
                    <a:pt x="813" y="367"/>
                  </a:cubicBezTo>
                  <a:cubicBezTo>
                    <a:pt x="821" y="375"/>
                    <a:pt x="819" y="384"/>
                    <a:pt x="833" y="388"/>
                  </a:cubicBezTo>
                  <a:cubicBezTo>
                    <a:pt x="842" y="391"/>
                    <a:pt x="852" y="383"/>
                    <a:pt x="859" y="392"/>
                  </a:cubicBezTo>
                  <a:cubicBezTo>
                    <a:pt x="867" y="403"/>
                    <a:pt x="857" y="406"/>
                    <a:pt x="848" y="401"/>
                  </a:cubicBezTo>
                  <a:cubicBezTo>
                    <a:pt x="848" y="409"/>
                    <a:pt x="845" y="416"/>
                    <a:pt x="839" y="420"/>
                  </a:cubicBezTo>
                  <a:cubicBezTo>
                    <a:pt x="834" y="410"/>
                    <a:pt x="836" y="412"/>
                    <a:pt x="828" y="411"/>
                  </a:cubicBezTo>
                  <a:cubicBezTo>
                    <a:pt x="840" y="388"/>
                    <a:pt x="801" y="387"/>
                    <a:pt x="796" y="413"/>
                  </a:cubicBezTo>
                  <a:cubicBezTo>
                    <a:pt x="795" y="416"/>
                    <a:pt x="794" y="457"/>
                    <a:pt x="784" y="432"/>
                  </a:cubicBezTo>
                  <a:cubicBezTo>
                    <a:pt x="781" y="424"/>
                    <a:pt x="792" y="405"/>
                    <a:pt x="793" y="397"/>
                  </a:cubicBezTo>
                  <a:cubicBezTo>
                    <a:pt x="790" y="399"/>
                    <a:pt x="787" y="400"/>
                    <a:pt x="784" y="402"/>
                  </a:cubicBezTo>
                  <a:cubicBezTo>
                    <a:pt x="795" y="387"/>
                    <a:pt x="804" y="380"/>
                    <a:pt x="823" y="387"/>
                  </a:cubicBezTo>
                  <a:cubicBezTo>
                    <a:pt x="819" y="375"/>
                    <a:pt x="811" y="381"/>
                    <a:pt x="802" y="379"/>
                  </a:cubicBezTo>
                  <a:cubicBezTo>
                    <a:pt x="794" y="378"/>
                    <a:pt x="795" y="390"/>
                    <a:pt x="790" y="379"/>
                  </a:cubicBezTo>
                  <a:cubicBezTo>
                    <a:pt x="785" y="371"/>
                    <a:pt x="786" y="377"/>
                    <a:pt x="779" y="379"/>
                  </a:cubicBezTo>
                  <a:cubicBezTo>
                    <a:pt x="781" y="375"/>
                    <a:pt x="783" y="371"/>
                    <a:pt x="785" y="367"/>
                  </a:cubicBezTo>
                  <a:cubicBezTo>
                    <a:pt x="772" y="381"/>
                    <a:pt x="758" y="376"/>
                    <a:pt x="743" y="379"/>
                  </a:cubicBezTo>
                  <a:cubicBezTo>
                    <a:pt x="752" y="372"/>
                    <a:pt x="761" y="367"/>
                    <a:pt x="769" y="35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3" name="Freeform 153"/>
            <p:cNvSpPr>
              <a:spLocks/>
            </p:cNvSpPr>
            <p:nvPr/>
          </p:nvSpPr>
          <p:spPr bwMode="auto">
            <a:xfrm>
              <a:off x="1258" y="1051"/>
              <a:ext cx="19" cy="11"/>
            </a:xfrm>
            <a:custGeom>
              <a:avLst/>
              <a:gdLst>
                <a:gd name="T0" fmla="*/ 11 w 11"/>
                <a:gd name="T1" fmla="*/ 6 h 6"/>
                <a:gd name="T2" fmla="*/ 0 w 11"/>
                <a:gd name="T3" fmla="*/ 0 h 6"/>
                <a:gd name="T4" fmla="*/ 11 w 11"/>
                <a:gd name="T5" fmla="*/ 6 h 6"/>
              </a:gdLst>
              <a:ahLst/>
              <a:cxnLst>
                <a:cxn ang="0">
                  <a:pos x="T0" y="T1"/>
                </a:cxn>
                <a:cxn ang="0">
                  <a:pos x="T2" y="T3"/>
                </a:cxn>
                <a:cxn ang="0">
                  <a:pos x="T4" y="T5"/>
                </a:cxn>
              </a:cxnLst>
              <a:rect l="0" t="0" r="r" b="b"/>
              <a:pathLst>
                <a:path w="11" h="6">
                  <a:moveTo>
                    <a:pt x="11" y="6"/>
                  </a:moveTo>
                  <a:cubicBezTo>
                    <a:pt x="8" y="0"/>
                    <a:pt x="5" y="2"/>
                    <a:pt x="0" y="0"/>
                  </a:cubicBezTo>
                  <a:cubicBezTo>
                    <a:pt x="2" y="2"/>
                    <a:pt x="5" y="6"/>
                    <a:pt x="11"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4" name="Freeform 154"/>
            <p:cNvSpPr>
              <a:spLocks/>
            </p:cNvSpPr>
            <p:nvPr/>
          </p:nvSpPr>
          <p:spPr bwMode="auto">
            <a:xfrm>
              <a:off x="449" y="1106"/>
              <a:ext cx="82" cy="57"/>
            </a:xfrm>
            <a:custGeom>
              <a:avLst/>
              <a:gdLst>
                <a:gd name="T0" fmla="*/ 0 w 46"/>
                <a:gd name="T1" fmla="*/ 4 h 32"/>
                <a:gd name="T2" fmla="*/ 6 w 46"/>
                <a:gd name="T3" fmla="*/ 5 h 32"/>
                <a:gd name="T4" fmla="*/ 3 w 46"/>
                <a:gd name="T5" fmla="*/ 8 h 32"/>
                <a:gd name="T6" fmla="*/ 21 w 46"/>
                <a:gd name="T7" fmla="*/ 16 h 32"/>
                <a:gd name="T8" fmla="*/ 46 w 46"/>
                <a:gd name="T9" fmla="*/ 32 h 32"/>
                <a:gd name="T10" fmla="*/ 0 w 46"/>
                <a:gd name="T11" fmla="*/ 4 h 32"/>
              </a:gdLst>
              <a:ahLst/>
              <a:cxnLst>
                <a:cxn ang="0">
                  <a:pos x="T0" y="T1"/>
                </a:cxn>
                <a:cxn ang="0">
                  <a:pos x="T2" y="T3"/>
                </a:cxn>
                <a:cxn ang="0">
                  <a:pos x="T4" y="T5"/>
                </a:cxn>
                <a:cxn ang="0">
                  <a:pos x="T6" y="T7"/>
                </a:cxn>
                <a:cxn ang="0">
                  <a:pos x="T8" y="T9"/>
                </a:cxn>
                <a:cxn ang="0">
                  <a:pos x="T10" y="T11"/>
                </a:cxn>
              </a:cxnLst>
              <a:rect l="0" t="0" r="r" b="b"/>
              <a:pathLst>
                <a:path w="46" h="32">
                  <a:moveTo>
                    <a:pt x="0" y="4"/>
                  </a:moveTo>
                  <a:cubicBezTo>
                    <a:pt x="2" y="4"/>
                    <a:pt x="4" y="4"/>
                    <a:pt x="6" y="5"/>
                  </a:cubicBezTo>
                  <a:cubicBezTo>
                    <a:pt x="5" y="6"/>
                    <a:pt x="4" y="7"/>
                    <a:pt x="3" y="8"/>
                  </a:cubicBezTo>
                  <a:cubicBezTo>
                    <a:pt x="9" y="12"/>
                    <a:pt x="13" y="15"/>
                    <a:pt x="21" y="16"/>
                  </a:cubicBezTo>
                  <a:cubicBezTo>
                    <a:pt x="17" y="24"/>
                    <a:pt x="35" y="31"/>
                    <a:pt x="46" y="32"/>
                  </a:cubicBezTo>
                  <a:cubicBezTo>
                    <a:pt x="41" y="19"/>
                    <a:pt x="14" y="0"/>
                    <a:pt x="0"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5" name="Freeform 155"/>
            <p:cNvSpPr>
              <a:spLocks/>
            </p:cNvSpPr>
            <p:nvPr/>
          </p:nvSpPr>
          <p:spPr bwMode="auto">
            <a:xfrm>
              <a:off x="366" y="1032"/>
              <a:ext cx="25" cy="42"/>
            </a:xfrm>
            <a:custGeom>
              <a:avLst/>
              <a:gdLst>
                <a:gd name="T0" fmla="*/ 6 w 14"/>
                <a:gd name="T1" fmla="*/ 7 h 24"/>
                <a:gd name="T2" fmla="*/ 0 w 14"/>
                <a:gd name="T3" fmla="*/ 0 h 24"/>
                <a:gd name="T4" fmla="*/ 5 w 14"/>
                <a:gd name="T5" fmla="*/ 9 h 24"/>
                <a:gd name="T6" fmla="*/ 14 w 14"/>
                <a:gd name="T7" fmla="*/ 24 h 24"/>
                <a:gd name="T8" fmla="*/ 11 w 14"/>
                <a:gd name="T9" fmla="*/ 3 h 24"/>
                <a:gd name="T10" fmla="*/ 6 w 14"/>
                <a:gd name="T11" fmla="*/ 7 h 24"/>
              </a:gdLst>
              <a:ahLst/>
              <a:cxnLst>
                <a:cxn ang="0">
                  <a:pos x="T0" y="T1"/>
                </a:cxn>
                <a:cxn ang="0">
                  <a:pos x="T2" y="T3"/>
                </a:cxn>
                <a:cxn ang="0">
                  <a:pos x="T4" y="T5"/>
                </a:cxn>
                <a:cxn ang="0">
                  <a:pos x="T6" y="T7"/>
                </a:cxn>
                <a:cxn ang="0">
                  <a:pos x="T8" y="T9"/>
                </a:cxn>
                <a:cxn ang="0">
                  <a:pos x="T10" y="T11"/>
                </a:cxn>
              </a:cxnLst>
              <a:rect l="0" t="0" r="r" b="b"/>
              <a:pathLst>
                <a:path w="14" h="24">
                  <a:moveTo>
                    <a:pt x="6" y="7"/>
                  </a:moveTo>
                  <a:cubicBezTo>
                    <a:pt x="4" y="3"/>
                    <a:pt x="9" y="5"/>
                    <a:pt x="0" y="0"/>
                  </a:cubicBezTo>
                  <a:cubicBezTo>
                    <a:pt x="1" y="4"/>
                    <a:pt x="3" y="6"/>
                    <a:pt x="5" y="9"/>
                  </a:cubicBezTo>
                  <a:cubicBezTo>
                    <a:pt x="9" y="15"/>
                    <a:pt x="11" y="17"/>
                    <a:pt x="14" y="24"/>
                  </a:cubicBezTo>
                  <a:cubicBezTo>
                    <a:pt x="11" y="17"/>
                    <a:pt x="11" y="11"/>
                    <a:pt x="11" y="3"/>
                  </a:cubicBezTo>
                  <a:cubicBezTo>
                    <a:pt x="9" y="4"/>
                    <a:pt x="8" y="5"/>
                    <a:pt x="6"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6" name="Freeform 156"/>
            <p:cNvSpPr>
              <a:spLocks/>
            </p:cNvSpPr>
            <p:nvPr/>
          </p:nvSpPr>
          <p:spPr bwMode="auto">
            <a:xfrm>
              <a:off x="-15" y="939"/>
              <a:ext cx="53" cy="31"/>
            </a:xfrm>
            <a:custGeom>
              <a:avLst/>
              <a:gdLst>
                <a:gd name="T0" fmla="*/ 21 w 30"/>
                <a:gd name="T1" fmla="*/ 0 h 17"/>
                <a:gd name="T2" fmla="*/ 12 w 30"/>
                <a:gd name="T3" fmla="*/ 14 h 17"/>
                <a:gd name="T4" fmla="*/ 21 w 30"/>
                <a:gd name="T5" fmla="*/ 0 h 17"/>
              </a:gdLst>
              <a:ahLst/>
              <a:cxnLst>
                <a:cxn ang="0">
                  <a:pos x="T0" y="T1"/>
                </a:cxn>
                <a:cxn ang="0">
                  <a:pos x="T2" y="T3"/>
                </a:cxn>
                <a:cxn ang="0">
                  <a:pos x="T4" y="T5"/>
                </a:cxn>
              </a:cxnLst>
              <a:rect l="0" t="0" r="r" b="b"/>
              <a:pathLst>
                <a:path w="30" h="17">
                  <a:moveTo>
                    <a:pt x="21" y="0"/>
                  </a:moveTo>
                  <a:cubicBezTo>
                    <a:pt x="9" y="1"/>
                    <a:pt x="0" y="17"/>
                    <a:pt x="12" y="14"/>
                  </a:cubicBezTo>
                  <a:cubicBezTo>
                    <a:pt x="19" y="13"/>
                    <a:pt x="30" y="4"/>
                    <a:pt x="21"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7" name="Freeform 157"/>
            <p:cNvSpPr>
              <a:spLocks/>
            </p:cNvSpPr>
            <p:nvPr/>
          </p:nvSpPr>
          <p:spPr bwMode="auto">
            <a:xfrm>
              <a:off x="2899" y="1376"/>
              <a:ext cx="48" cy="39"/>
            </a:xfrm>
            <a:custGeom>
              <a:avLst/>
              <a:gdLst>
                <a:gd name="T0" fmla="*/ 27 w 27"/>
                <a:gd name="T1" fmla="*/ 0 h 22"/>
                <a:gd name="T2" fmla="*/ 0 w 27"/>
                <a:gd name="T3" fmla="*/ 2 h 22"/>
                <a:gd name="T4" fmla="*/ 27 w 27"/>
                <a:gd name="T5" fmla="*/ 0 h 22"/>
              </a:gdLst>
              <a:ahLst/>
              <a:cxnLst>
                <a:cxn ang="0">
                  <a:pos x="T0" y="T1"/>
                </a:cxn>
                <a:cxn ang="0">
                  <a:pos x="T2" y="T3"/>
                </a:cxn>
                <a:cxn ang="0">
                  <a:pos x="T4" y="T5"/>
                </a:cxn>
              </a:cxnLst>
              <a:rect l="0" t="0" r="r" b="b"/>
              <a:pathLst>
                <a:path w="27" h="22">
                  <a:moveTo>
                    <a:pt x="27" y="0"/>
                  </a:moveTo>
                  <a:cubicBezTo>
                    <a:pt x="18" y="4"/>
                    <a:pt x="8" y="2"/>
                    <a:pt x="0" y="2"/>
                  </a:cubicBezTo>
                  <a:cubicBezTo>
                    <a:pt x="11" y="15"/>
                    <a:pt x="25" y="22"/>
                    <a:pt x="27"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8" name="Freeform 158"/>
            <p:cNvSpPr>
              <a:spLocks/>
            </p:cNvSpPr>
            <p:nvPr/>
          </p:nvSpPr>
          <p:spPr bwMode="auto">
            <a:xfrm>
              <a:off x="2836" y="1277"/>
              <a:ext cx="12" cy="32"/>
            </a:xfrm>
            <a:custGeom>
              <a:avLst/>
              <a:gdLst>
                <a:gd name="T0" fmla="*/ 6 w 7"/>
                <a:gd name="T1" fmla="*/ 0 h 18"/>
                <a:gd name="T2" fmla="*/ 0 w 7"/>
                <a:gd name="T3" fmla="*/ 4 h 18"/>
                <a:gd name="T4" fmla="*/ 4 w 7"/>
                <a:gd name="T5" fmla="*/ 18 h 18"/>
                <a:gd name="T6" fmla="*/ 6 w 7"/>
                <a:gd name="T7" fmla="*/ 0 h 18"/>
              </a:gdLst>
              <a:ahLst/>
              <a:cxnLst>
                <a:cxn ang="0">
                  <a:pos x="T0" y="T1"/>
                </a:cxn>
                <a:cxn ang="0">
                  <a:pos x="T2" y="T3"/>
                </a:cxn>
                <a:cxn ang="0">
                  <a:pos x="T4" y="T5"/>
                </a:cxn>
                <a:cxn ang="0">
                  <a:pos x="T6" y="T7"/>
                </a:cxn>
              </a:cxnLst>
              <a:rect l="0" t="0" r="r" b="b"/>
              <a:pathLst>
                <a:path w="7" h="18">
                  <a:moveTo>
                    <a:pt x="6" y="0"/>
                  </a:moveTo>
                  <a:cubicBezTo>
                    <a:pt x="4" y="2"/>
                    <a:pt x="2" y="3"/>
                    <a:pt x="0" y="4"/>
                  </a:cubicBezTo>
                  <a:cubicBezTo>
                    <a:pt x="0" y="7"/>
                    <a:pt x="0" y="12"/>
                    <a:pt x="4" y="18"/>
                  </a:cubicBezTo>
                  <a:cubicBezTo>
                    <a:pt x="7" y="12"/>
                    <a:pt x="7" y="6"/>
                    <a:pt x="6"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9" name="Freeform 159"/>
            <p:cNvSpPr>
              <a:spLocks/>
            </p:cNvSpPr>
            <p:nvPr/>
          </p:nvSpPr>
          <p:spPr bwMode="auto">
            <a:xfrm>
              <a:off x="2816" y="1293"/>
              <a:ext cx="69" cy="65"/>
            </a:xfrm>
            <a:custGeom>
              <a:avLst/>
              <a:gdLst>
                <a:gd name="T0" fmla="*/ 10 w 39"/>
                <a:gd name="T1" fmla="*/ 23 h 37"/>
                <a:gd name="T2" fmla="*/ 11 w 39"/>
                <a:gd name="T3" fmla="*/ 37 h 37"/>
                <a:gd name="T4" fmla="*/ 10 w 39"/>
                <a:gd name="T5" fmla="*/ 23 h 37"/>
              </a:gdLst>
              <a:ahLst/>
              <a:cxnLst>
                <a:cxn ang="0">
                  <a:pos x="T0" y="T1"/>
                </a:cxn>
                <a:cxn ang="0">
                  <a:pos x="T2" y="T3"/>
                </a:cxn>
                <a:cxn ang="0">
                  <a:pos x="T4" y="T5"/>
                </a:cxn>
              </a:cxnLst>
              <a:rect l="0" t="0" r="r" b="b"/>
              <a:pathLst>
                <a:path w="39" h="37">
                  <a:moveTo>
                    <a:pt x="10" y="23"/>
                  </a:moveTo>
                  <a:cubicBezTo>
                    <a:pt x="8" y="29"/>
                    <a:pt x="8" y="32"/>
                    <a:pt x="11" y="37"/>
                  </a:cubicBezTo>
                  <a:cubicBezTo>
                    <a:pt x="39" y="25"/>
                    <a:pt x="0" y="0"/>
                    <a:pt x="10" y="2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0" name="Freeform 160"/>
            <p:cNvSpPr>
              <a:spLocks/>
            </p:cNvSpPr>
            <p:nvPr/>
          </p:nvSpPr>
          <p:spPr bwMode="auto">
            <a:xfrm>
              <a:off x="2729" y="1337"/>
              <a:ext cx="13" cy="16"/>
            </a:xfrm>
            <a:custGeom>
              <a:avLst/>
              <a:gdLst>
                <a:gd name="T0" fmla="*/ 7 w 7"/>
                <a:gd name="T1" fmla="*/ 6 h 9"/>
                <a:gd name="T2" fmla="*/ 0 w 7"/>
                <a:gd name="T3" fmla="*/ 4 h 9"/>
                <a:gd name="T4" fmla="*/ 7 w 7"/>
                <a:gd name="T5" fmla="*/ 6 h 9"/>
              </a:gdLst>
              <a:ahLst/>
              <a:cxnLst>
                <a:cxn ang="0">
                  <a:pos x="T0" y="T1"/>
                </a:cxn>
                <a:cxn ang="0">
                  <a:pos x="T2" y="T3"/>
                </a:cxn>
                <a:cxn ang="0">
                  <a:pos x="T4" y="T5"/>
                </a:cxn>
              </a:cxnLst>
              <a:rect l="0" t="0" r="r" b="b"/>
              <a:pathLst>
                <a:path w="7" h="9">
                  <a:moveTo>
                    <a:pt x="7" y="6"/>
                  </a:moveTo>
                  <a:cubicBezTo>
                    <a:pt x="4" y="5"/>
                    <a:pt x="6" y="0"/>
                    <a:pt x="0" y="4"/>
                  </a:cubicBezTo>
                  <a:cubicBezTo>
                    <a:pt x="3" y="9"/>
                    <a:pt x="5" y="5"/>
                    <a:pt x="7"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1" name="Freeform 161"/>
            <p:cNvSpPr>
              <a:spLocks/>
            </p:cNvSpPr>
            <p:nvPr/>
          </p:nvSpPr>
          <p:spPr bwMode="auto">
            <a:xfrm>
              <a:off x="2855" y="989"/>
              <a:ext cx="18" cy="14"/>
            </a:xfrm>
            <a:custGeom>
              <a:avLst/>
              <a:gdLst>
                <a:gd name="T0" fmla="*/ 8 w 10"/>
                <a:gd name="T1" fmla="*/ 8 h 8"/>
                <a:gd name="T2" fmla="*/ 0 w 10"/>
                <a:gd name="T3" fmla="*/ 0 h 8"/>
                <a:gd name="T4" fmla="*/ 8 w 10"/>
                <a:gd name="T5" fmla="*/ 8 h 8"/>
              </a:gdLst>
              <a:ahLst/>
              <a:cxnLst>
                <a:cxn ang="0">
                  <a:pos x="T0" y="T1"/>
                </a:cxn>
                <a:cxn ang="0">
                  <a:pos x="T2" y="T3"/>
                </a:cxn>
                <a:cxn ang="0">
                  <a:pos x="T4" y="T5"/>
                </a:cxn>
              </a:cxnLst>
              <a:rect l="0" t="0" r="r" b="b"/>
              <a:pathLst>
                <a:path w="10" h="8">
                  <a:moveTo>
                    <a:pt x="8" y="8"/>
                  </a:moveTo>
                  <a:cubicBezTo>
                    <a:pt x="10" y="7"/>
                    <a:pt x="8" y="3"/>
                    <a:pt x="0" y="0"/>
                  </a:cubicBezTo>
                  <a:cubicBezTo>
                    <a:pt x="1" y="5"/>
                    <a:pt x="4" y="4"/>
                    <a:pt x="8" y="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2" name="Freeform 162"/>
            <p:cNvSpPr>
              <a:spLocks/>
            </p:cNvSpPr>
            <p:nvPr/>
          </p:nvSpPr>
          <p:spPr bwMode="auto">
            <a:xfrm>
              <a:off x="2997" y="925"/>
              <a:ext cx="14" cy="23"/>
            </a:xfrm>
            <a:custGeom>
              <a:avLst/>
              <a:gdLst>
                <a:gd name="T0" fmla="*/ 8 w 8"/>
                <a:gd name="T1" fmla="*/ 0 h 13"/>
                <a:gd name="T2" fmla="*/ 0 w 8"/>
                <a:gd name="T3" fmla="*/ 13 h 13"/>
                <a:gd name="T4" fmla="*/ 5 w 8"/>
                <a:gd name="T5" fmla="*/ 5 h 13"/>
                <a:gd name="T6" fmla="*/ 8 w 8"/>
                <a:gd name="T7" fmla="*/ 0 h 13"/>
              </a:gdLst>
              <a:ahLst/>
              <a:cxnLst>
                <a:cxn ang="0">
                  <a:pos x="T0" y="T1"/>
                </a:cxn>
                <a:cxn ang="0">
                  <a:pos x="T2" y="T3"/>
                </a:cxn>
                <a:cxn ang="0">
                  <a:pos x="T4" y="T5"/>
                </a:cxn>
                <a:cxn ang="0">
                  <a:pos x="T6" y="T7"/>
                </a:cxn>
              </a:cxnLst>
              <a:rect l="0" t="0" r="r" b="b"/>
              <a:pathLst>
                <a:path w="8" h="13">
                  <a:moveTo>
                    <a:pt x="8" y="0"/>
                  </a:moveTo>
                  <a:cubicBezTo>
                    <a:pt x="3" y="6"/>
                    <a:pt x="2" y="8"/>
                    <a:pt x="0" y="13"/>
                  </a:cubicBezTo>
                  <a:cubicBezTo>
                    <a:pt x="2" y="11"/>
                    <a:pt x="3" y="8"/>
                    <a:pt x="5" y="5"/>
                  </a:cubicBezTo>
                  <a:cubicBezTo>
                    <a:pt x="6" y="3"/>
                    <a:pt x="7" y="2"/>
                    <a:pt x="8"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3" name="Freeform 163"/>
            <p:cNvSpPr>
              <a:spLocks/>
            </p:cNvSpPr>
            <p:nvPr/>
          </p:nvSpPr>
          <p:spPr bwMode="auto">
            <a:xfrm>
              <a:off x="3098" y="1431"/>
              <a:ext cx="39" cy="7"/>
            </a:xfrm>
            <a:custGeom>
              <a:avLst/>
              <a:gdLst>
                <a:gd name="T0" fmla="*/ 22 w 22"/>
                <a:gd name="T1" fmla="*/ 3 h 4"/>
                <a:gd name="T2" fmla="*/ 0 w 22"/>
                <a:gd name="T3" fmla="*/ 1 h 4"/>
                <a:gd name="T4" fmla="*/ 22 w 22"/>
                <a:gd name="T5" fmla="*/ 3 h 4"/>
              </a:gdLst>
              <a:ahLst/>
              <a:cxnLst>
                <a:cxn ang="0">
                  <a:pos x="T0" y="T1"/>
                </a:cxn>
                <a:cxn ang="0">
                  <a:pos x="T2" y="T3"/>
                </a:cxn>
                <a:cxn ang="0">
                  <a:pos x="T4" y="T5"/>
                </a:cxn>
              </a:cxnLst>
              <a:rect l="0" t="0" r="r" b="b"/>
              <a:pathLst>
                <a:path w="22" h="4">
                  <a:moveTo>
                    <a:pt x="22" y="3"/>
                  </a:moveTo>
                  <a:cubicBezTo>
                    <a:pt x="14" y="1"/>
                    <a:pt x="7" y="0"/>
                    <a:pt x="0" y="1"/>
                  </a:cubicBezTo>
                  <a:cubicBezTo>
                    <a:pt x="7" y="3"/>
                    <a:pt x="14" y="4"/>
                    <a:pt x="22"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4" name="Freeform 164"/>
            <p:cNvSpPr>
              <a:spLocks/>
            </p:cNvSpPr>
            <p:nvPr/>
          </p:nvSpPr>
          <p:spPr bwMode="auto">
            <a:xfrm>
              <a:off x="3245" y="1426"/>
              <a:ext cx="36" cy="17"/>
            </a:xfrm>
            <a:custGeom>
              <a:avLst/>
              <a:gdLst>
                <a:gd name="T0" fmla="*/ 20 w 20"/>
                <a:gd name="T1" fmla="*/ 0 h 10"/>
                <a:gd name="T2" fmla="*/ 0 w 20"/>
                <a:gd name="T3" fmla="*/ 7 h 10"/>
                <a:gd name="T4" fmla="*/ 4 w 20"/>
                <a:gd name="T5" fmla="*/ 10 h 10"/>
                <a:gd name="T6" fmla="*/ 20 w 20"/>
                <a:gd name="T7" fmla="*/ 0 h 10"/>
              </a:gdLst>
              <a:ahLst/>
              <a:cxnLst>
                <a:cxn ang="0">
                  <a:pos x="T0" y="T1"/>
                </a:cxn>
                <a:cxn ang="0">
                  <a:pos x="T2" y="T3"/>
                </a:cxn>
                <a:cxn ang="0">
                  <a:pos x="T4" y="T5"/>
                </a:cxn>
                <a:cxn ang="0">
                  <a:pos x="T6" y="T7"/>
                </a:cxn>
              </a:cxnLst>
              <a:rect l="0" t="0" r="r" b="b"/>
              <a:pathLst>
                <a:path w="20" h="10">
                  <a:moveTo>
                    <a:pt x="20" y="0"/>
                  </a:moveTo>
                  <a:cubicBezTo>
                    <a:pt x="13" y="1"/>
                    <a:pt x="6" y="4"/>
                    <a:pt x="0" y="7"/>
                  </a:cubicBezTo>
                  <a:cubicBezTo>
                    <a:pt x="1" y="8"/>
                    <a:pt x="3" y="9"/>
                    <a:pt x="4" y="10"/>
                  </a:cubicBezTo>
                  <a:cubicBezTo>
                    <a:pt x="11" y="8"/>
                    <a:pt x="16" y="5"/>
                    <a:pt x="2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5" name="Freeform 165"/>
            <p:cNvSpPr>
              <a:spLocks/>
            </p:cNvSpPr>
            <p:nvPr/>
          </p:nvSpPr>
          <p:spPr bwMode="auto">
            <a:xfrm>
              <a:off x="3609" y="1857"/>
              <a:ext cx="17" cy="9"/>
            </a:xfrm>
            <a:custGeom>
              <a:avLst/>
              <a:gdLst>
                <a:gd name="T0" fmla="*/ 10 w 10"/>
                <a:gd name="T1" fmla="*/ 0 h 5"/>
                <a:gd name="T2" fmla="*/ 0 w 10"/>
                <a:gd name="T3" fmla="*/ 2 h 5"/>
                <a:gd name="T4" fmla="*/ 10 w 10"/>
                <a:gd name="T5" fmla="*/ 0 h 5"/>
              </a:gdLst>
              <a:ahLst/>
              <a:cxnLst>
                <a:cxn ang="0">
                  <a:pos x="T0" y="T1"/>
                </a:cxn>
                <a:cxn ang="0">
                  <a:pos x="T2" y="T3"/>
                </a:cxn>
                <a:cxn ang="0">
                  <a:pos x="T4" y="T5"/>
                </a:cxn>
              </a:cxnLst>
              <a:rect l="0" t="0" r="r" b="b"/>
              <a:pathLst>
                <a:path w="10" h="5">
                  <a:moveTo>
                    <a:pt x="10" y="0"/>
                  </a:moveTo>
                  <a:cubicBezTo>
                    <a:pt x="6" y="0"/>
                    <a:pt x="3" y="1"/>
                    <a:pt x="0" y="2"/>
                  </a:cubicBezTo>
                  <a:cubicBezTo>
                    <a:pt x="4" y="2"/>
                    <a:pt x="5" y="5"/>
                    <a:pt x="1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6" name="Freeform 166"/>
            <p:cNvSpPr>
              <a:spLocks/>
            </p:cNvSpPr>
            <p:nvPr/>
          </p:nvSpPr>
          <p:spPr bwMode="auto">
            <a:xfrm>
              <a:off x="3499" y="602"/>
              <a:ext cx="55" cy="36"/>
            </a:xfrm>
            <a:custGeom>
              <a:avLst/>
              <a:gdLst>
                <a:gd name="T0" fmla="*/ 13 w 31"/>
                <a:gd name="T1" fmla="*/ 3 h 20"/>
                <a:gd name="T2" fmla="*/ 29 w 31"/>
                <a:gd name="T3" fmla="*/ 9 h 20"/>
                <a:gd name="T4" fmla="*/ 13 w 31"/>
                <a:gd name="T5" fmla="*/ 3 h 20"/>
              </a:gdLst>
              <a:ahLst/>
              <a:cxnLst>
                <a:cxn ang="0">
                  <a:pos x="T0" y="T1"/>
                </a:cxn>
                <a:cxn ang="0">
                  <a:pos x="T2" y="T3"/>
                </a:cxn>
                <a:cxn ang="0">
                  <a:pos x="T4" y="T5"/>
                </a:cxn>
              </a:cxnLst>
              <a:rect l="0" t="0" r="r" b="b"/>
              <a:pathLst>
                <a:path w="31" h="20">
                  <a:moveTo>
                    <a:pt x="13" y="3"/>
                  </a:moveTo>
                  <a:cubicBezTo>
                    <a:pt x="0" y="20"/>
                    <a:pt x="28" y="15"/>
                    <a:pt x="29" y="9"/>
                  </a:cubicBezTo>
                  <a:cubicBezTo>
                    <a:pt x="31" y="0"/>
                    <a:pt x="18" y="0"/>
                    <a:pt x="13"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7" name="Freeform 167"/>
            <p:cNvSpPr>
              <a:spLocks/>
            </p:cNvSpPr>
            <p:nvPr/>
          </p:nvSpPr>
          <p:spPr bwMode="auto">
            <a:xfrm>
              <a:off x="3697" y="577"/>
              <a:ext cx="30" cy="22"/>
            </a:xfrm>
            <a:custGeom>
              <a:avLst/>
              <a:gdLst>
                <a:gd name="T0" fmla="*/ 0 w 17"/>
                <a:gd name="T1" fmla="*/ 2 h 12"/>
                <a:gd name="T2" fmla="*/ 17 w 17"/>
                <a:gd name="T3" fmla="*/ 9 h 12"/>
                <a:gd name="T4" fmla="*/ 0 w 17"/>
                <a:gd name="T5" fmla="*/ 2 h 12"/>
              </a:gdLst>
              <a:ahLst/>
              <a:cxnLst>
                <a:cxn ang="0">
                  <a:pos x="T0" y="T1"/>
                </a:cxn>
                <a:cxn ang="0">
                  <a:pos x="T2" y="T3"/>
                </a:cxn>
                <a:cxn ang="0">
                  <a:pos x="T4" y="T5"/>
                </a:cxn>
              </a:cxnLst>
              <a:rect l="0" t="0" r="r" b="b"/>
              <a:pathLst>
                <a:path w="17" h="12">
                  <a:moveTo>
                    <a:pt x="0" y="2"/>
                  </a:moveTo>
                  <a:cubicBezTo>
                    <a:pt x="4" y="9"/>
                    <a:pt x="10" y="12"/>
                    <a:pt x="17" y="9"/>
                  </a:cubicBezTo>
                  <a:cubicBezTo>
                    <a:pt x="13" y="2"/>
                    <a:pt x="7" y="0"/>
                    <a:pt x="0" y="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8" name="Freeform 168"/>
            <p:cNvSpPr>
              <a:spLocks/>
            </p:cNvSpPr>
            <p:nvPr/>
          </p:nvSpPr>
          <p:spPr bwMode="auto">
            <a:xfrm>
              <a:off x="5233" y="396"/>
              <a:ext cx="78" cy="39"/>
            </a:xfrm>
            <a:custGeom>
              <a:avLst/>
              <a:gdLst>
                <a:gd name="T0" fmla="*/ 44 w 44"/>
                <a:gd name="T1" fmla="*/ 10 h 22"/>
                <a:gd name="T2" fmla="*/ 0 w 44"/>
                <a:gd name="T3" fmla="*/ 0 h 22"/>
                <a:gd name="T4" fmla="*/ 44 w 44"/>
                <a:gd name="T5" fmla="*/ 10 h 22"/>
              </a:gdLst>
              <a:ahLst/>
              <a:cxnLst>
                <a:cxn ang="0">
                  <a:pos x="T0" y="T1"/>
                </a:cxn>
                <a:cxn ang="0">
                  <a:pos x="T2" y="T3"/>
                </a:cxn>
                <a:cxn ang="0">
                  <a:pos x="T4" y="T5"/>
                </a:cxn>
              </a:cxnLst>
              <a:rect l="0" t="0" r="r" b="b"/>
              <a:pathLst>
                <a:path w="44" h="22">
                  <a:moveTo>
                    <a:pt x="44" y="10"/>
                  </a:moveTo>
                  <a:cubicBezTo>
                    <a:pt x="33" y="2"/>
                    <a:pt x="14" y="4"/>
                    <a:pt x="0" y="0"/>
                  </a:cubicBezTo>
                  <a:cubicBezTo>
                    <a:pt x="9" y="14"/>
                    <a:pt x="30" y="22"/>
                    <a:pt x="44" y="1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9" name="Freeform 169"/>
            <p:cNvSpPr>
              <a:spLocks/>
            </p:cNvSpPr>
            <p:nvPr/>
          </p:nvSpPr>
          <p:spPr bwMode="auto">
            <a:xfrm>
              <a:off x="5121" y="446"/>
              <a:ext cx="18" cy="12"/>
            </a:xfrm>
            <a:custGeom>
              <a:avLst/>
              <a:gdLst>
                <a:gd name="T0" fmla="*/ 10 w 10"/>
                <a:gd name="T1" fmla="*/ 0 h 7"/>
                <a:gd name="T2" fmla="*/ 0 w 10"/>
                <a:gd name="T3" fmla="*/ 0 h 7"/>
                <a:gd name="T4" fmla="*/ 10 w 10"/>
                <a:gd name="T5" fmla="*/ 0 h 7"/>
              </a:gdLst>
              <a:ahLst/>
              <a:cxnLst>
                <a:cxn ang="0">
                  <a:pos x="T0" y="T1"/>
                </a:cxn>
                <a:cxn ang="0">
                  <a:pos x="T2" y="T3"/>
                </a:cxn>
                <a:cxn ang="0">
                  <a:pos x="T4" y="T5"/>
                </a:cxn>
              </a:cxnLst>
              <a:rect l="0" t="0" r="r" b="b"/>
              <a:pathLst>
                <a:path w="10" h="7">
                  <a:moveTo>
                    <a:pt x="10" y="0"/>
                  </a:moveTo>
                  <a:cubicBezTo>
                    <a:pt x="0" y="0"/>
                    <a:pt x="0" y="0"/>
                    <a:pt x="0" y="0"/>
                  </a:cubicBezTo>
                  <a:cubicBezTo>
                    <a:pt x="5" y="7"/>
                    <a:pt x="5" y="1"/>
                    <a:pt x="1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0" name="Freeform 170"/>
            <p:cNvSpPr>
              <a:spLocks/>
            </p:cNvSpPr>
            <p:nvPr/>
          </p:nvSpPr>
          <p:spPr bwMode="auto">
            <a:xfrm>
              <a:off x="1564" y="1126"/>
              <a:ext cx="45" cy="19"/>
            </a:xfrm>
            <a:custGeom>
              <a:avLst/>
              <a:gdLst>
                <a:gd name="T0" fmla="*/ 0 w 25"/>
                <a:gd name="T1" fmla="*/ 1 h 11"/>
                <a:gd name="T2" fmla="*/ 20 w 25"/>
                <a:gd name="T3" fmla="*/ 11 h 11"/>
                <a:gd name="T4" fmla="*/ 25 w 25"/>
                <a:gd name="T5" fmla="*/ 9 h 11"/>
                <a:gd name="T6" fmla="*/ 0 w 25"/>
                <a:gd name="T7" fmla="*/ 1 h 11"/>
              </a:gdLst>
              <a:ahLst/>
              <a:cxnLst>
                <a:cxn ang="0">
                  <a:pos x="T0" y="T1"/>
                </a:cxn>
                <a:cxn ang="0">
                  <a:pos x="T2" y="T3"/>
                </a:cxn>
                <a:cxn ang="0">
                  <a:pos x="T4" y="T5"/>
                </a:cxn>
                <a:cxn ang="0">
                  <a:pos x="T6" y="T7"/>
                </a:cxn>
              </a:cxnLst>
              <a:rect l="0" t="0" r="r" b="b"/>
              <a:pathLst>
                <a:path w="25" h="11">
                  <a:moveTo>
                    <a:pt x="0" y="1"/>
                  </a:moveTo>
                  <a:cubicBezTo>
                    <a:pt x="6" y="6"/>
                    <a:pt x="13" y="9"/>
                    <a:pt x="20" y="11"/>
                  </a:cubicBezTo>
                  <a:cubicBezTo>
                    <a:pt x="21" y="11"/>
                    <a:pt x="23" y="10"/>
                    <a:pt x="25" y="9"/>
                  </a:cubicBezTo>
                  <a:cubicBezTo>
                    <a:pt x="18" y="4"/>
                    <a:pt x="9" y="0"/>
                    <a:pt x="0"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1" name="Freeform 171"/>
            <p:cNvSpPr>
              <a:spLocks/>
            </p:cNvSpPr>
            <p:nvPr/>
          </p:nvSpPr>
          <p:spPr bwMode="auto">
            <a:xfrm>
              <a:off x="1570" y="1193"/>
              <a:ext cx="32" cy="29"/>
            </a:xfrm>
            <a:custGeom>
              <a:avLst/>
              <a:gdLst>
                <a:gd name="T0" fmla="*/ 0 w 18"/>
                <a:gd name="T1" fmla="*/ 0 h 16"/>
                <a:gd name="T2" fmla="*/ 18 w 18"/>
                <a:gd name="T3" fmla="*/ 6 h 16"/>
                <a:gd name="T4" fmla="*/ 0 w 18"/>
                <a:gd name="T5" fmla="*/ 0 h 16"/>
              </a:gdLst>
              <a:ahLst/>
              <a:cxnLst>
                <a:cxn ang="0">
                  <a:pos x="T0" y="T1"/>
                </a:cxn>
                <a:cxn ang="0">
                  <a:pos x="T2" y="T3"/>
                </a:cxn>
                <a:cxn ang="0">
                  <a:pos x="T4" y="T5"/>
                </a:cxn>
              </a:cxnLst>
              <a:rect l="0" t="0" r="r" b="b"/>
              <a:pathLst>
                <a:path w="18" h="16">
                  <a:moveTo>
                    <a:pt x="0" y="0"/>
                  </a:moveTo>
                  <a:cubicBezTo>
                    <a:pt x="1" y="8"/>
                    <a:pt x="13" y="16"/>
                    <a:pt x="18" y="6"/>
                  </a:cubicBezTo>
                  <a:cubicBezTo>
                    <a:pt x="10" y="7"/>
                    <a:pt x="7" y="4"/>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2" name="Freeform 172"/>
            <p:cNvSpPr>
              <a:spLocks/>
            </p:cNvSpPr>
            <p:nvPr/>
          </p:nvSpPr>
          <p:spPr bwMode="auto">
            <a:xfrm>
              <a:off x="1610" y="1195"/>
              <a:ext cx="31" cy="37"/>
            </a:xfrm>
            <a:custGeom>
              <a:avLst/>
              <a:gdLst>
                <a:gd name="T0" fmla="*/ 17 w 17"/>
                <a:gd name="T1" fmla="*/ 8 h 21"/>
                <a:gd name="T2" fmla="*/ 12 w 17"/>
                <a:gd name="T3" fmla="*/ 0 h 21"/>
                <a:gd name="T4" fmla="*/ 17 w 17"/>
                <a:gd name="T5" fmla="*/ 8 h 21"/>
              </a:gdLst>
              <a:ahLst/>
              <a:cxnLst>
                <a:cxn ang="0">
                  <a:pos x="T0" y="T1"/>
                </a:cxn>
                <a:cxn ang="0">
                  <a:pos x="T2" y="T3"/>
                </a:cxn>
                <a:cxn ang="0">
                  <a:pos x="T4" y="T5"/>
                </a:cxn>
              </a:cxnLst>
              <a:rect l="0" t="0" r="r" b="b"/>
              <a:pathLst>
                <a:path w="17" h="21">
                  <a:moveTo>
                    <a:pt x="17" y="8"/>
                  </a:moveTo>
                  <a:cubicBezTo>
                    <a:pt x="16" y="5"/>
                    <a:pt x="14" y="2"/>
                    <a:pt x="12" y="0"/>
                  </a:cubicBezTo>
                  <a:cubicBezTo>
                    <a:pt x="0" y="8"/>
                    <a:pt x="7" y="21"/>
                    <a:pt x="17" y="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3" name="Freeform 173"/>
            <p:cNvSpPr>
              <a:spLocks/>
            </p:cNvSpPr>
            <p:nvPr/>
          </p:nvSpPr>
          <p:spPr bwMode="auto">
            <a:xfrm>
              <a:off x="-226" y="872"/>
              <a:ext cx="28" cy="14"/>
            </a:xfrm>
            <a:custGeom>
              <a:avLst/>
              <a:gdLst>
                <a:gd name="T0" fmla="*/ 6 w 16"/>
                <a:gd name="T1" fmla="*/ 5 h 8"/>
                <a:gd name="T2" fmla="*/ 0 w 16"/>
                <a:gd name="T3" fmla="*/ 5 h 8"/>
                <a:gd name="T4" fmla="*/ 16 w 16"/>
                <a:gd name="T5" fmla="*/ 8 h 8"/>
                <a:gd name="T6" fmla="*/ 6 w 16"/>
                <a:gd name="T7" fmla="*/ 5 h 8"/>
              </a:gdLst>
              <a:ahLst/>
              <a:cxnLst>
                <a:cxn ang="0">
                  <a:pos x="T0" y="T1"/>
                </a:cxn>
                <a:cxn ang="0">
                  <a:pos x="T2" y="T3"/>
                </a:cxn>
                <a:cxn ang="0">
                  <a:pos x="T4" y="T5"/>
                </a:cxn>
                <a:cxn ang="0">
                  <a:pos x="T6" y="T7"/>
                </a:cxn>
              </a:cxnLst>
              <a:rect l="0" t="0" r="r" b="b"/>
              <a:pathLst>
                <a:path w="16" h="8">
                  <a:moveTo>
                    <a:pt x="6" y="5"/>
                  </a:moveTo>
                  <a:cubicBezTo>
                    <a:pt x="4" y="5"/>
                    <a:pt x="2" y="5"/>
                    <a:pt x="0" y="5"/>
                  </a:cubicBezTo>
                  <a:cubicBezTo>
                    <a:pt x="6" y="8"/>
                    <a:pt x="9" y="8"/>
                    <a:pt x="16" y="8"/>
                  </a:cubicBezTo>
                  <a:cubicBezTo>
                    <a:pt x="12" y="0"/>
                    <a:pt x="11" y="5"/>
                    <a:pt x="6"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4" name="Freeform 174"/>
            <p:cNvSpPr>
              <a:spLocks/>
            </p:cNvSpPr>
            <p:nvPr/>
          </p:nvSpPr>
          <p:spPr bwMode="auto">
            <a:xfrm>
              <a:off x="-22" y="1742"/>
              <a:ext cx="14" cy="19"/>
            </a:xfrm>
            <a:custGeom>
              <a:avLst/>
              <a:gdLst>
                <a:gd name="T0" fmla="*/ 8 w 8"/>
                <a:gd name="T1" fmla="*/ 3 h 11"/>
                <a:gd name="T2" fmla="*/ 0 w 8"/>
                <a:gd name="T3" fmla="*/ 0 h 11"/>
                <a:gd name="T4" fmla="*/ 8 w 8"/>
                <a:gd name="T5" fmla="*/ 3 h 11"/>
              </a:gdLst>
              <a:ahLst/>
              <a:cxnLst>
                <a:cxn ang="0">
                  <a:pos x="T0" y="T1"/>
                </a:cxn>
                <a:cxn ang="0">
                  <a:pos x="T2" y="T3"/>
                </a:cxn>
                <a:cxn ang="0">
                  <a:pos x="T4" y="T5"/>
                </a:cxn>
              </a:cxnLst>
              <a:rect l="0" t="0" r="r" b="b"/>
              <a:pathLst>
                <a:path w="8" h="11">
                  <a:moveTo>
                    <a:pt x="8" y="3"/>
                  </a:moveTo>
                  <a:cubicBezTo>
                    <a:pt x="5" y="2"/>
                    <a:pt x="2" y="1"/>
                    <a:pt x="0" y="0"/>
                  </a:cubicBezTo>
                  <a:cubicBezTo>
                    <a:pt x="0" y="11"/>
                    <a:pt x="3" y="5"/>
                    <a:pt x="8"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5" name="Freeform 175"/>
            <p:cNvSpPr>
              <a:spLocks/>
            </p:cNvSpPr>
            <p:nvPr/>
          </p:nvSpPr>
          <p:spPr bwMode="auto">
            <a:xfrm>
              <a:off x="-35" y="1722"/>
              <a:ext cx="9" cy="4"/>
            </a:xfrm>
            <a:custGeom>
              <a:avLst/>
              <a:gdLst>
                <a:gd name="T0" fmla="*/ 5 w 5"/>
                <a:gd name="T1" fmla="*/ 2 h 2"/>
                <a:gd name="T2" fmla="*/ 0 w 5"/>
                <a:gd name="T3" fmla="*/ 0 h 2"/>
                <a:gd name="T4" fmla="*/ 5 w 5"/>
                <a:gd name="T5" fmla="*/ 2 h 2"/>
              </a:gdLst>
              <a:ahLst/>
              <a:cxnLst>
                <a:cxn ang="0">
                  <a:pos x="T0" y="T1"/>
                </a:cxn>
                <a:cxn ang="0">
                  <a:pos x="T2" y="T3"/>
                </a:cxn>
                <a:cxn ang="0">
                  <a:pos x="T4" y="T5"/>
                </a:cxn>
              </a:cxnLst>
              <a:rect l="0" t="0" r="r" b="b"/>
              <a:pathLst>
                <a:path w="5" h="2">
                  <a:moveTo>
                    <a:pt x="5" y="2"/>
                  </a:moveTo>
                  <a:cubicBezTo>
                    <a:pt x="3" y="1"/>
                    <a:pt x="2" y="1"/>
                    <a:pt x="0" y="0"/>
                  </a:cubicBezTo>
                  <a:cubicBezTo>
                    <a:pt x="1" y="2"/>
                    <a:pt x="3" y="2"/>
                    <a:pt x="5" y="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6" name="Freeform 176"/>
            <p:cNvSpPr>
              <a:spLocks/>
            </p:cNvSpPr>
            <p:nvPr/>
          </p:nvSpPr>
          <p:spPr bwMode="auto">
            <a:xfrm>
              <a:off x="-51" y="1715"/>
              <a:ext cx="13" cy="9"/>
            </a:xfrm>
            <a:custGeom>
              <a:avLst/>
              <a:gdLst>
                <a:gd name="T0" fmla="*/ 7 w 7"/>
                <a:gd name="T1" fmla="*/ 0 h 5"/>
                <a:gd name="T2" fmla="*/ 0 w 7"/>
                <a:gd name="T3" fmla="*/ 0 h 5"/>
                <a:gd name="T4" fmla="*/ 7 w 7"/>
                <a:gd name="T5" fmla="*/ 0 h 5"/>
              </a:gdLst>
              <a:ahLst/>
              <a:cxnLst>
                <a:cxn ang="0">
                  <a:pos x="T0" y="T1"/>
                </a:cxn>
                <a:cxn ang="0">
                  <a:pos x="T2" y="T3"/>
                </a:cxn>
                <a:cxn ang="0">
                  <a:pos x="T4" y="T5"/>
                </a:cxn>
              </a:cxnLst>
              <a:rect l="0" t="0" r="r" b="b"/>
              <a:pathLst>
                <a:path w="7" h="5">
                  <a:moveTo>
                    <a:pt x="7" y="0"/>
                  </a:moveTo>
                  <a:cubicBezTo>
                    <a:pt x="5" y="0"/>
                    <a:pt x="3" y="0"/>
                    <a:pt x="0" y="0"/>
                  </a:cubicBezTo>
                  <a:cubicBezTo>
                    <a:pt x="3" y="5"/>
                    <a:pt x="3" y="1"/>
                    <a:pt x="7"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7" name="Freeform 177"/>
            <p:cNvSpPr>
              <a:spLocks/>
            </p:cNvSpPr>
            <p:nvPr/>
          </p:nvSpPr>
          <p:spPr bwMode="auto">
            <a:xfrm>
              <a:off x="-65" y="1703"/>
              <a:ext cx="11" cy="10"/>
            </a:xfrm>
            <a:custGeom>
              <a:avLst/>
              <a:gdLst>
                <a:gd name="T0" fmla="*/ 2 w 6"/>
                <a:gd name="T1" fmla="*/ 4 h 6"/>
                <a:gd name="T2" fmla="*/ 5 w 6"/>
                <a:gd name="T3" fmla="*/ 5 h 6"/>
                <a:gd name="T4" fmla="*/ 2 w 6"/>
                <a:gd name="T5" fmla="*/ 4 h 6"/>
              </a:gdLst>
              <a:ahLst/>
              <a:cxnLst>
                <a:cxn ang="0">
                  <a:pos x="T0" y="T1"/>
                </a:cxn>
                <a:cxn ang="0">
                  <a:pos x="T2" y="T3"/>
                </a:cxn>
                <a:cxn ang="0">
                  <a:pos x="T4" y="T5"/>
                </a:cxn>
              </a:cxnLst>
              <a:rect l="0" t="0" r="r" b="b"/>
              <a:pathLst>
                <a:path w="6" h="6">
                  <a:moveTo>
                    <a:pt x="2" y="4"/>
                  </a:moveTo>
                  <a:cubicBezTo>
                    <a:pt x="2" y="3"/>
                    <a:pt x="0" y="6"/>
                    <a:pt x="5" y="5"/>
                  </a:cubicBezTo>
                  <a:cubicBezTo>
                    <a:pt x="6" y="0"/>
                    <a:pt x="4" y="5"/>
                    <a:pt x="2"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8" name="Freeform 178"/>
            <p:cNvSpPr>
              <a:spLocks/>
            </p:cNvSpPr>
            <p:nvPr/>
          </p:nvSpPr>
          <p:spPr bwMode="auto">
            <a:xfrm>
              <a:off x="-90" y="1690"/>
              <a:ext cx="9" cy="16"/>
            </a:xfrm>
            <a:custGeom>
              <a:avLst/>
              <a:gdLst>
                <a:gd name="T0" fmla="*/ 0 w 5"/>
                <a:gd name="T1" fmla="*/ 4 h 9"/>
                <a:gd name="T2" fmla="*/ 5 w 5"/>
                <a:gd name="T3" fmla="*/ 4 h 9"/>
                <a:gd name="T4" fmla="*/ 0 w 5"/>
                <a:gd name="T5" fmla="*/ 4 h 9"/>
              </a:gdLst>
              <a:ahLst/>
              <a:cxnLst>
                <a:cxn ang="0">
                  <a:pos x="T0" y="T1"/>
                </a:cxn>
                <a:cxn ang="0">
                  <a:pos x="T2" y="T3"/>
                </a:cxn>
                <a:cxn ang="0">
                  <a:pos x="T4" y="T5"/>
                </a:cxn>
              </a:cxnLst>
              <a:rect l="0" t="0" r="r" b="b"/>
              <a:pathLst>
                <a:path w="5" h="9">
                  <a:moveTo>
                    <a:pt x="0" y="4"/>
                  </a:moveTo>
                  <a:cubicBezTo>
                    <a:pt x="4" y="9"/>
                    <a:pt x="4" y="4"/>
                    <a:pt x="5" y="4"/>
                  </a:cubicBezTo>
                  <a:cubicBezTo>
                    <a:pt x="2" y="5"/>
                    <a:pt x="3" y="0"/>
                    <a:pt x="0"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grpSp>
      <p:sp>
        <p:nvSpPr>
          <p:cNvPr id="194" name="TextBox 193"/>
          <p:cNvSpPr txBox="1"/>
          <p:nvPr/>
        </p:nvSpPr>
        <p:spPr>
          <a:xfrm>
            <a:off x="8098140" y="910049"/>
            <a:ext cx="4785189" cy="2462213"/>
          </a:xfrm>
          <a:prstGeom prst="rect">
            <a:avLst/>
          </a:prstGeom>
          <a:solidFill>
            <a:schemeClr val="tx2">
              <a:alpha val="75000"/>
            </a:schemeClr>
          </a:solidFill>
        </p:spPr>
        <p:txBody>
          <a:bodyPr wrap="square" lIns="268224" tIns="182880" rIns="853440" bIns="182880" rtlCol="0">
            <a:spAutoFit/>
          </a:bodyPr>
          <a:lstStyle/>
          <a:p>
            <a:r>
              <a:rPr lang="en-US" sz="3600">
                <a:solidFill>
                  <a:schemeClr val="bg1"/>
                </a:solidFill>
                <a:latin typeface="Avenir Light" panose="020B0402020203020204" pitchFamily="34" charset="77"/>
              </a:rPr>
              <a:t>Background</a:t>
            </a:r>
          </a:p>
          <a:p>
            <a:r>
              <a:rPr lang="en-US" sz="2000">
                <a:solidFill>
                  <a:schemeClr val="bg1"/>
                </a:solidFill>
                <a:latin typeface="Avenir Light" panose="020B0402020203020204" pitchFamily="34" charset="77"/>
              </a:rPr>
              <a:t>Climate change, mainly due to carbon dioxide (CO2) and methane emissions, is one of the largest challenges that humanity is currently facing. </a:t>
            </a:r>
          </a:p>
        </p:txBody>
      </p:sp>
      <p:sp>
        <p:nvSpPr>
          <p:cNvPr id="204" name="Rectangle 203">
            <a:extLst>
              <a:ext uri="{FF2B5EF4-FFF2-40B4-BE49-F238E27FC236}">
                <a16:creationId xmlns:a16="http://schemas.microsoft.com/office/drawing/2014/main" id="{B2D72F53-26A7-1F49-9CCC-194913D11580}"/>
              </a:ext>
            </a:extLst>
          </p:cNvPr>
          <p:cNvSpPr/>
          <p:nvPr/>
        </p:nvSpPr>
        <p:spPr>
          <a:xfrm>
            <a:off x="524682" y="2907496"/>
            <a:ext cx="3846826" cy="2061718"/>
          </a:xfrm>
          <a:prstGeom prst="rect">
            <a:avLst/>
          </a:prstGeom>
          <a:solidFill>
            <a:srgbClr val="87AEA7"/>
          </a:solidFill>
        </p:spPr>
        <p:txBody>
          <a:bodyPr wrap="square">
            <a:spAutoFit/>
          </a:bodyPr>
          <a:lstStyle/>
          <a:p>
            <a:pPr algn="ctr"/>
            <a:r>
              <a:rPr lang="en-US" sz="2133">
                <a:solidFill>
                  <a:schemeClr val="bg1"/>
                </a:solidFill>
                <a:latin typeface="Avenir Light" panose="020B0402020203020204" pitchFamily="34" charset="77"/>
              </a:rPr>
              <a:t>As greenhouse gas emissions are distributed globally and over a wide range of societal activities, it needs to be addressed from a global point of view.</a:t>
            </a:r>
          </a:p>
        </p:txBody>
      </p:sp>
    </p:spTree>
    <p:extLst>
      <p:ext uri="{BB962C8B-B14F-4D97-AF65-F5344CB8AC3E}">
        <p14:creationId xmlns:p14="http://schemas.microsoft.com/office/powerpoint/2010/main" val="15122868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5556">
                                      <p:stCondLst>
                                        <p:cond delay="0"/>
                                      </p:stCondLst>
                                      <p:childTnLst>
                                        <p:set>
                                          <p:cBhvr>
                                            <p:cTn id="6" dur="1" fill="hold">
                                              <p:stCondLst>
                                                <p:cond delay="0"/>
                                              </p:stCondLst>
                                            </p:cTn>
                                            <p:tgtEl>
                                              <p:spTgt spid="194"/>
                                            </p:tgtEl>
                                            <p:attrNameLst>
                                              <p:attrName>style.visibility</p:attrName>
                                            </p:attrNameLst>
                                          </p:cBhvr>
                                          <p:to>
                                            <p:strVal val="visible"/>
                                          </p:to>
                                        </p:set>
                                        <p:anim calcmode="lin" valueType="num" p14:bounceEnd="55556">
                                          <p:cBhvr additive="base">
                                            <p:cTn id="7" dur="900" fill="hold"/>
                                            <p:tgtEl>
                                              <p:spTgt spid="194"/>
                                            </p:tgtEl>
                                            <p:attrNameLst>
                                              <p:attrName>ppt_x</p:attrName>
                                            </p:attrNameLst>
                                          </p:cBhvr>
                                          <p:tavLst>
                                            <p:tav tm="0">
                                              <p:val>
                                                <p:strVal val="1+#ppt_w/2"/>
                                              </p:val>
                                            </p:tav>
                                            <p:tav tm="100000">
                                              <p:val>
                                                <p:strVal val="#ppt_x"/>
                                              </p:val>
                                            </p:tav>
                                          </p:tavLst>
                                        </p:anim>
                                        <p:anim calcmode="lin" valueType="num" p14:bounceEnd="55556">
                                          <p:cBhvr additive="base">
                                            <p:cTn id="8" dur="900" fill="hold"/>
                                            <p:tgtEl>
                                              <p:spTgt spid="19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
                                      </p:stCondLst>
                                      <p:childTnLst>
                                        <p:set>
                                          <p:cBhvr>
                                            <p:cTn id="10" dur="1" fill="hold">
                                              <p:stCondLst>
                                                <p:cond delay="0"/>
                                              </p:stCondLst>
                                            </p:cTn>
                                            <p:tgtEl>
                                              <p:spTgt spid="204"/>
                                            </p:tgtEl>
                                            <p:attrNameLst>
                                              <p:attrName>style.visibility</p:attrName>
                                            </p:attrNameLst>
                                          </p:cBhvr>
                                          <p:to>
                                            <p:strVal val="visible"/>
                                          </p:to>
                                        </p:set>
                                        <p:animEffect transition="in" filter="fade">
                                          <p:cBhvr>
                                            <p:cTn id="11" dur="300"/>
                                            <p:tgtEl>
                                              <p:spTgt spid="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20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94"/>
                                            </p:tgtEl>
                                            <p:attrNameLst>
                                              <p:attrName>style.visibility</p:attrName>
                                            </p:attrNameLst>
                                          </p:cBhvr>
                                          <p:to>
                                            <p:strVal val="visible"/>
                                          </p:to>
                                        </p:set>
                                        <p:anim calcmode="lin" valueType="num">
                                          <p:cBhvr additive="base">
                                            <p:cTn id="7" dur="900" fill="hold"/>
                                            <p:tgtEl>
                                              <p:spTgt spid="194"/>
                                            </p:tgtEl>
                                            <p:attrNameLst>
                                              <p:attrName>ppt_x</p:attrName>
                                            </p:attrNameLst>
                                          </p:cBhvr>
                                          <p:tavLst>
                                            <p:tav tm="0">
                                              <p:val>
                                                <p:strVal val="1+#ppt_w/2"/>
                                              </p:val>
                                            </p:tav>
                                            <p:tav tm="100000">
                                              <p:val>
                                                <p:strVal val="#ppt_x"/>
                                              </p:val>
                                            </p:tav>
                                          </p:tavLst>
                                        </p:anim>
                                        <p:anim calcmode="lin" valueType="num">
                                          <p:cBhvr additive="base">
                                            <p:cTn id="8" dur="900" fill="hold"/>
                                            <p:tgtEl>
                                              <p:spTgt spid="19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
                                      </p:stCondLst>
                                      <p:childTnLst>
                                        <p:set>
                                          <p:cBhvr>
                                            <p:cTn id="10" dur="1" fill="hold">
                                              <p:stCondLst>
                                                <p:cond delay="0"/>
                                              </p:stCondLst>
                                            </p:cTn>
                                            <p:tgtEl>
                                              <p:spTgt spid="204"/>
                                            </p:tgtEl>
                                            <p:attrNameLst>
                                              <p:attrName>style.visibility</p:attrName>
                                            </p:attrNameLst>
                                          </p:cBhvr>
                                          <p:to>
                                            <p:strVal val="visible"/>
                                          </p:to>
                                        </p:set>
                                        <p:animEffect transition="in" filter="fade">
                                          <p:cBhvr>
                                            <p:cTn id="11" dur="300"/>
                                            <p:tgtEl>
                                              <p:spTgt spid="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204"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864774" y="-27383"/>
            <a:ext cx="13186835" cy="6565900"/>
            <a:chOff x="-237" y="72"/>
            <a:chExt cx="6230" cy="3102"/>
          </a:xfrm>
          <a:solidFill>
            <a:schemeClr val="tx1">
              <a:alpha val="15000"/>
            </a:schemeClr>
          </a:solidFill>
        </p:grpSpPr>
        <p:sp>
          <p:nvSpPr>
            <p:cNvPr id="5" name="Freeform 5"/>
            <p:cNvSpPr>
              <a:spLocks/>
            </p:cNvSpPr>
            <p:nvPr/>
          </p:nvSpPr>
          <p:spPr bwMode="auto">
            <a:xfrm>
              <a:off x="3414" y="2292"/>
              <a:ext cx="147" cy="285"/>
            </a:xfrm>
            <a:custGeom>
              <a:avLst/>
              <a:gdLst>
                <a:gd name="T0" fmla="*/ 69 w 83"/>
                <a:gd name="T1" fmla="*/ 0 h 161"/>
                <a:gd name="T2" fmla="*/ 32 w 83"/>
                <a:gd name="T3" fmla="*/ 38 h 161"/>
                <a:gd name="T4" fmla="*/ 19 w 83"/>
                <a:gd name="T5" fmla="*/ 89 h 161"/>
                <a:gd name="T6" fmla="*/ 52 w 83"/>
                <a:gd name="T7" fmla="*/ 123 h 161"/>
                <a:gd name="T8" fmla="*/ 78 w 83"/>
                <a:gd name="T9" fmla="*/ 36 h 161"/>
                <a:gd name="T10" fmla="*/ 83 w 83"/>
                <a:gd name="T11" fmla="*/ 38 h 161"/>
                <a:gd name="T12" fmla="*/ 69 w 83"/>
                <a:gd name="T13" fmla="*/ 0 h 161"/>
              </a:gdLst>
              <a:ahLst/>
              <a:cxnLst>
                <a:cxn ang="0">
                  <a:pos x="T0" y="T1"/>
                </a:cxn>
                <a:cxn ang="0">
                  <a:pos x="T2" y="T3"/>
                </a:cxn>
                <a:cxn ang="0">
                  <a:pos x="T4" y="T5"/>
                </a:cxn>
                <a:cxn ang="0">
                  <a:pos x="T6" y="T7"/>
                </a:cxn>
                <a:cxn ang="0">
                  <a:pos x="T8" y="T9"/>
                </a:cxn>
                <a:cxn ang="0">
                  <a:pos x="T10" y="T11"/>
                </a:cxn>
                <a:cxn ang="0">
                  <a:pos x="T12" y="T13"/>
                </a:cxn>
              </a:cxnLst>
              <a:rect l="0" t="0" r="r" b="b"/>
              <a:pathLst>
                <a:path w="83" h="161">
                  <a:moveTo>
                    <a:pt x="69" y="0"/>
                  </a:moveTo>
                  <a:cubicBezTo>
                    <a:pt x="68" y="18"/>
                    <a:pt x="47" y="32"/>
                    <a:pt x="32" y="38"/>
                  </a:cubicBezTo>
                  <a:cubicBezTo>
                    <a:pt x="11" y="47"/>
                    <a:pt x="30" y="72"/>
                    <a:pt x="19" y="89"/>
                  </a:cubicBezTo>
                  <a:cubicBezTo>
                    <a:pt x="0" y="101"/>
                    <a:pt x="24" y="161"/>
                    <a:pt x="52" y="123"/>
                  </a:cubicBezTo>
                  <a:cubicBezTo>
                    <a:pt x="67" y="103"/>
                    <a:pt x="78" y="61"/>
                    <a:pt x="78" y="36"/>
                  </a:cubicBezTo>
                  <a:cubicBezTo>
                    <a:pt x="79" y="37"/>
                    <a:pt x="81" y="37"/>
                    <a:pt x="83" y="38"/>
                  </a:cubicBezTo>
                  <a:cubicBezTo>
                    <a:pt x="83" y="25"/>
                    <a:pt x="81" y="7"/>
                    <a:pt x="69"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 name="Freeform 6"/>
            <p:cNvSpPr>
              <a:spLocks/>
            </p:cNvSpPr>
            <p:nvPr/>
          </p:nvSpPr>
          <p:spPr bwMode="auto">
            <a:xfrm>
              <a:off x="4070" y="1903"/>
              <a:ext cx="37" cy="78"/>
            </a:xfrm>
            <a:custGeom>
              <a:avLst/>
              <a:gdLst>
                <a:gd name="T0" fmla="*/ 3 w 21"/>
                <a:gd name="T1" fmla="*/ 31 h 44"/>
                <a:gd name="T2" fmla="*/ 21 w 21"/>
                <a:gd name="T3" fmla="*/ 23 h 44"/>
                <a:gd name="T4" fmla="*/ 7 w 21"/>
                <a:gd name="T5" fmla="*/ 0 h 44"/>
                <a:gd name="T6" fmla="*/ 3 w 21"/>
                <a:gd name="T7" fmla="*/ 31 h 44"/>
              </a:gdLst>
              <a:ahLst/>
              <a:cxnLst>
                <a:cxn ang="0">
                  <a:pos x="T0" y="T1"/>
                </a:cxn>
                <a:cxn ang="0">
                  <a:pos x="T2" y="T3"/>
                </a:cxn>
                <a:cxn ang="0">
                  <a:pos x="T4" y="T5"/>
                </a:cxn>
                <a:cxn ang="0">
                  <a:pos x="T6" y="T7"/>
                </a:cxn>
              </a:cxnLst>
              <a:rect l="0" t="0" r="r" b="b"/>
              <a:pathLst>
                <a:path w="21" h="44">
                  <a:moveTo>
                    <a:pt x="3" y="31"/>
                  </a:moveTo>
                  <a:cubicBezTo>
                    <a:pt x="7" y="44"/>
                    <a:pt x="20" y="32"/>
                    <a:pt x="21" y="23"/>
                  </a:cubicBezTo>
                  <a:cubicBezTo>
                    <a:pt x="19" y="14"/>
                    <a:pt x="13" y="6"/>
                    <a:pt x="7" y="0"/>
                  </a:cubicBezTo>
                  <a:cubicBezTo>
                    <a:pt x="5" y="9"/>
                    <a:pt x="0" y="22"/>
                    <a:pt x="3" y="3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 name="Freeform 7"/>
            <p:cNvSpPr>
              <a:spLocks/>
            </p:cNvSpPr>
            <p:nvPr/>
          </p:nvSpPr>
          <p:spPr bwMode="auto">
            <a:xfrm>
              <a:off x="4345" y="1974"/>
              <a:ext cx="223" cy="201"/>
            </a:xfrm>
            <a:custGeom>
              <a:avLst/>
              <a:gdLst>
                <a:gd name="T0" fmla="*/ 83 w 126"/>
                <a:gd name="T1" fmla="*/ 58 h 113"/>
                <a:gd name="T2" fmla="*/ 48 w 126"/>
                <a:gd name="T3" fmla="*/ 27 h 113"/>
                <a:gd name="T4" fmla="*/ 29 w 126"/>
                <a:gd name="T5" fmla="*/ 8 h 113"/>
                <a:gd name="T6" fmla="*/ 0 w 126"/>
                <a:gd name="T7" fmla="*/ 0 h 113"/>
                <a:gd name="T8" fmla="*/ 26 w 126"/>
                <a:gd name="T9" fmla="*/ 32 h 113"/>
                <a:gd name="T10" fmla="*/ 47 w 126"/>
                <a:gd name="T11" fmla="*/ 58 h 113"/>
                <a:gd name="T12" fmla="*/ 94 w 126"/>
                <a:gd name="T13" fmla="*/ 113 h 113"/>
                <a:gd name="T14" fmla="*/ 83 w 126"/>
                <a:gd name="T15" fmla="*/ 58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113">
                  <a:moveTo>
                    <a:pt x="83" y="58"/>
                  </a:moveTo>
                  <a:cubicBezTo>
                    <a:pt x="76" y="47"/>
                    <a:pt x="63" y="39"/>
                    <a:pt x="48" y="27"/>
                  </a:cubicBezTo>
                  <a:cubicBezTo>
                    <a:pt x="43" y="22"/>
                    <a:pt x="34" y="11"/>
                    <a:pt x="29" y="8"/>
                  </a:cubicBezTo>
                  <a:cubicBezTo>
                    <a:pt x="19" y="3"/>
                    <a:pt x="10" y="4"/>
                    <a:pt x="0" y="0"/>
                  </a:cubicBezTo>
                  <a:cubicBezTo>
                    <a:pt x="2" y="10"/>
                    <a:pt x="18" y="27"/>
                    <a:pt x="26" y="32"/>
                  </a:cubicBezTo>
                  <a:cubicBezTo>
                    <a:pt x="37" y="39"/>
                    <a:pt x="38" y="52"/>
                    <a:pt x="47" y="58"/>
                  </a:cubicBezTo>
                  <a:cubicBezTo>
                    <a:pt x="55" y="69"/>
                    <a:pt x="78" y="113"/>
                    <a:pt x="94" y="113"/>
                  </a:cubicBezTo>
                  <a:cubicBezTo>
                    <a:pt x="126" y="113"/>
                    <a:pt x="88" y="65"/>
                    <a:pt x="83" y="5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 name="Freeform 8"/>
            <p:cNvSpPr>
              <a:spLocks/>
            </p:cNvSpPr>
            <p:nvPr/>
          </p:nvSpPr>
          <p:spPr bwMode="auto">
            <a:xfrm>
              <a:off x="4582" y="1949"/>
              <a:ext cx="179" cy="210"/>
            </a:xfrm>
            <a:custGeom>
              <a:avLst/>
              <a:gdLst>
                <a:gd name="T0" fmla="*/ 18 w 101"/>
                <a:gd name="T1" fmla="*/ 97 h 118"/>
                <a:gd name="T2" fmla="*/ 30 w 101"/>
                <a:gd name="T3" fmla="*/ 102 h 118"/>
                <a:gd name="T4" fmla="*/ 75 w 101"/>
                <a:gd name="T5" fmla="*/ 96 h 118"/>
                <a:gd name="T6" fmla="*/ 99 w 101"/>
                <a:gd name="T7" fmla="*/ 57 h 118"/>
                <a:gd name="T8" fmla="*/ 101 w 101"/>
                <a:gd name="T9" fmla="*/ 18 h 118"/>
                <a:gd name="T10" fmla="*/ 81 w 101"/>
                <a:gd name="T11" fmla="*/ 0 h 118"/>
                <a:gd name="T12" fmla="*/ 51 w 101"/>
                <a:gd name="T13" fmla="*/ 25 h 118"/>
                <a:gd name="T14" fmla="*/ 18 w 101"/>
                <a:gd name="T15" fmla="*/ 55 h 118"/>
                <a:gd name="T16" fmla="*/ 11 w 101"/>
                <a:gd name="T17" fmla="*/ 78 h 118"/>
                <a:gd name="T18" fmla="*/ 18 w 101"/>
                <a:gd name="T19" fmla="*/ 9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18">
                  <a:moveTo>
                    <a:pt x="18" y="97"/>
                  </a:moveTo>
                  <a:cubicBezTo>
                    <a:pt x="27" y="100"/>
                    <a:pt x="26" y="95"/>
                    <a:pt x="30" y="102"/>
                  </a:cubicBezTo>
                  <a:cubicBezTo>
                    <a:pt x="47" y="100"/>
                    <a:pt x="68" y="118"/>
                    <a:pt x="75" y="96"/>
                  </a:cubicBezTo>
                  <a:cubicBezTo>
                    <a:pt x="79" y="84"/>
                    <a:pt x="82" y="60"/>
                    <a:pt x="99" y="57"/>
                  </a:cubicBezTo>
                  <a:cubicBezTo>
                    <a:pt x="73" y="42"/>
                    <a:pt x="89" y="28"/>
                    <a:pt x="101" y="18"/>
                  </a:cubicBezTo>
                  <a:cubicBezTo>
                    <a:pt x="93" y="14"/>
                    <a:pt x="85" y="8"/>
                    <a:pt x="81" y="0"/>
                  </a:cubicBezTo>
                  <a:cubicBezTo>
                    <a:pt x="70" y="6"/>
                    <a:pt x="61" y="18"/>
                    <a:pt x="51" y="25"/>
                  </a:cubicBezTo>
                  <a:cubicBezTo>
                    <a:pt x="39" y="34"/>
                    <a:pt x="30" y="47"/>
                    <a:pt x="18" y="55"/>
                  </a:cubicBezTo>
                  <a:cubicBezTo>
                    <a:pt x="0" y="66"/>
                    <a:pt x="2" y="59"/>
                    <a:pt x="11" y="78"/>
                  </a:cubicBezTo>
                  <a:cubicBezTo>
                    <a:pt x="14" y="84"/>
                    <a:pt x="11" y="94"/>
                    <a:pt x="18" y="9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 name="Freeform 9"/>
            <p:cNvSpPr>
              <a:spLocks/>
            </p:cNvSpPr>
            <p:nvPr/>
          </p:nvSpPr>
          <p:spPr bwMode="auto">
            <a:xfrm>
              <a:off x="4754" y="2034"/>
              <a:ext cx="112" cy="137"/>
            </a:xfrm>
            <a:custGeom>
              <a:avLst/>
              <a:gdLst>
                <a:gd name="T0" fmla="*/ 29 w 63"/>
                <a:gd name="T1" fmla="*/ 17 h 77"/>
                <a:gd name="T2" fmla="*/ 63 w 63"/>
                <a:gd name="T3" fmla="*/ 4 h 77"/>
                <a:gd name="T4" fmla="*/ 11 w 63"/>
                <a:gd name="T5" fmla="*/ 20 h 77"/>
                <a:gd name="T6" fmla="*/ 13 w 63"/>
                <a:gd name="T7" fmla="*/ 77 h 77"/>
                <a:gd name="T8" fmla="*/ 23 w 63"/>
                <a:gd name="T9" fmla="*/ 48 h 77"/>
                <a:gd name="T10" fmla="*/ 27 w 63"/>
                <a:gd name="T11" fmla="*/ 69 h 77"/>
                <a:gd name="T12" fmla="*/ 27 w 63"/>
                <a:gd name="T13" fmla="*/ 39 h 77"/>
                <a:gd name="T14" fmla="*/ 45 w 63"/>
                <a:gd name="T15" fmla="*/ 26 h 77"/>
                <a:gd name="T16" fmla="*/ 25 w 63"/>
                <a:gd name="T17" fmla="*/ 31 h 77"/>
                <a:gd name="T18" fmla="*/ 29 w 63"/>
                <a:gd name="T19"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77">
                  <a:moveTo>
                    <a:pt x="29" y="17"/>
                  </a:moveTo>
                  <a:cubicBezTo>
                    <a:pt x="43" y="15"/>
                    <a:pt x="59" y="23"/>
                    <a:pt x="63" y="4"/>
                  </a:cubicBezTo>
                  <a:cubicBezTo>
                    <a:pt x="45" y="21"/>
                    <a:pt x="27" y="0"/>
                    <a:pt x="11" y="20"/>
                  </a:cubicBezTo>
                  <a:cubicBezTo>
                    <a:pt x="0" y="35"/>
                    <a:pt x="0" y="66"/>
                    <a:pt x="13" y="77"/>
                  </a:cubicBezTo>
                  <a:cubicBezTo>
                    <a:pt x="21" y="67"/>
                    <a:pt x="10" y="51"/>
                    <a:pt x="23" y="48"/>
                  </a:cubicBezTo>
                  <a:cubicBezTo>
                    <a:pt x="22" y="55"/>
                    <a:pt x="24" y="63"/>
                    <a:pt x="27" y="69"/>
                  </a:cubicBezTo>
                  <a:cubicBezTo>
                    <a:pt x="46" y="67"/>
                    <a:pt x="33" y="50"/>
                    <a:pt x="27" y="39"/>
                  </a:cubicBezTo>
                  <a:cubicBezTo>
                    <a:pt x="35" y="36"/>
                    <a:pt x="42" y="33"/>
                    <a:pt x="45" y="26"/>
                  </a:cubicBezTo>
                  <a:cubicBezTo>
                    <a:pt x="40" y="27"/>
                    <a:pt x="27" y="31"/>
                    <a:pt x="25" y="31"/>
                  </a:cubicBezTo>
                  <a:cubicBezTo>
                    <a:pt x="12" y="36"/>
                    <a:pt x="12" y="19"/>
                    <a:pt x="29" y="1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 name="Freeform 10"/>
            <p:cNvSpPr>
              <a:spLocks/>
            </p:cNvSpPr>
            <p:nvPr/>
          </p:nvSpPr>
          <p:spPr bwMode="auto">
            <a:xfrm>
              <a:off x="4524" y="2162"/>
              <a:ext cx="179" cy="62"/>
            </a:xfrm>
            <a:custGeom>
              <a:avLst/>
              <a:gdLst>
                <a:gd name="T0" fmla="*/ 101 w 101"/>
                <a:gd name="T1" fmla="*/ 31 h 35"/>
                <a:gd name="T2" fmla="*/ 69 w 101"/>
                <a:gd name="T3" fmla="*/ 20 h 35"/>
                <a:gd name="T4" fmla="*/ 76 w 101"/>
                <a:gd name="T5" fmla="*/ 18 h 35"/>
                <a:gd name="T6" fmla="*/ 58 w 101"/>
                <a:gd name="T7" fmla="*/ 14 h 35"/>
                <a:gd name="T8" fmla="*/ 35 w 101"/>
                <a:gd name="T9" fmla="*/ 16 h 35"/>
                <a:gd name="T10" fmla="*/ 0 w 101"/>
                <a:gd name="T11" fmla="*/ 15 h 35"/>
                <a:gd name="T12" fmla="*/ 97 w 101"/>
                <a:gd name="T13" fmla="*/ 35 h 35"/>
                <a:gd name="T14" fmla="*/ 101 w 101"/>
                <a:gd name="T15" fmla="*/ 31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35">
                  <a:moveTo>
                    <a:pt x="101" y="31"/>
                  </a:moveTo>
                  <a:cubicBezTo>
                    <a:pt x="90" y="27"/>
                    <a:pt x="80" y="25"/>
                    <a:pt x="69" y="20"/>
                  </a:cubicBezTo>
                  <a:cubicBezTo>
                    <a:pt x="72" y="19"/>
                    <a:pt x="74" y="19"/>
                    <a:pt x="76" y="18"/>
                  </a:cubicBezTo>
                  <a:cubicBezTo>
                    <a:pt x="70" y="19"/>
                    <a:pt x="64" y="17"/>
                    <a:pt x="58" y="14"/>
                  </a:cubicBezTo>
                  <a:cubicBezTo>
                    <a:pt x="51" y="12"/>
                    <a:pt x="42" y="16"/>
                    <a:pt x="35" y="16"/>
                  </a:cubicBezTo>
                  <a:cubicBezTo>
                    <a:pt x="19" y="14"/>
                    <a:pt x="14" y="0"/>
                    <a:pt x="0" y="15"/>
                  </a:cubicBezTo>
                  <a:cubicBezTo>
                    <a:pt x="26" y="31"/>
                    <a:pt x="72" y="33"/>
                    <a:pt x="97" y="35"/>
                  </a:cubicBezTo>
                  <a:cubicBezTo>
                    <a:pt x="98" y="34"/>
                    <a:pt x="99" y="33"/>
                    <a:pt x="101" y="3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 name="Freeform 11"/>
            <p:cNvSpPr>
              <a:spLocks/>
            </p:cNvSpPr>
            <p:nvPr/>
          </p:nvSpPr>
          <p:spPr bwMode="auto">
            <a:xfrm>
              <a:off x="4658" y="2194"/>
              <a:ext cx="11" cy="0"/>
            </a:xfrm>
            <a:custGeom>
              <a:avLst/>
              <a:gdLst>
                <a:gd name="T0" fmla="*/ 0 w 6"/>
                <a:gd name="T1" fmla="*/ 6 w 6"/>
                <a:gd name="T2" fmla="*/ 0 w 6"/>
              </a:gdLst>
              <a:ahLst/>
              <a:cxnLst>
                <a:cxn ang="0">
                  <a:pos x="T0" y="0"/>
                </a:cxn>
                <a:cxn ang="0">
                  <a:pos x="T1" y="0"/>
                </a:cxn>
                <a:cxn ang="0">
                  <a:pos x="T2" y="0"/>
                </a:cxn>
              </a:cxnLst>
              <a:rect l="0" t="0" r="r" b="b"/>
              <a:pathLst>
                <a:path w="6">
                  <a:moveTo>
                    <a:pt x="0" y="0"/>
                  </a:moveTo>
                  <a:cubicBezTo>
                    <a:pt x="2" y="0"/>
                    <a:pt x="4" y="0"/>
                    <a:pt x="6" y="0"/>
                  </a:cubicBezTo>
                  <a:cubicBezTo>
                    <a:pt x="4" y="0"/>
                    <a:pt x="2"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 name="Freeform 12"/>
            <p:cNvSpPr>
              <a:spLocks/>
            </p:cNvSpPr>
            <p:nvPr/>
          </p:nvSpPr>
          <p:spPr bwMode="auto">
            <a:xfrm>
              <a:off x="4775" y="2215"/>
              <a:ext cx="54" cy="15"/>
            </a:xfrm>
            <a:custGeom>
              <a:avLst/>
              <a:gdLst>
                <a:gd name="T0" fmla="*/ 20 w 30"/>
                <a:gd name="T1" fmla="*/ 7 h 8"/>
                <a:gd name="T2" fmla="*/ 30 w 30"/>
                <a:gd name="T3" fmla="*/ 0 h 8"/>
                <a:gd name="T4" fmla="*/ 0 w 30"/>
                <a:gd name="T5" fmla="*/ 4 h 8"/>
                <a:gd name="T6" fmla="*/ 20 w 30"/>
                <a:gd name="T7" fmla="*/ 7 h 8"/>
              </a:gdLst>
              <a:ahLst/>
              <a:cxnLst>
                <a:cxn ang="0">
                  <a:pos x="T0" y="T1"/>
                </a:cxn>
                <a:cxn ang="0">
                  <a:pos x="T2" y="T3"/>
                </a:cxn>
                <a:cxn ang="0">
                  <a:pos x="T4" y="T5"/>
                </a:cxn>
                <a:cxn ang="0">
                  <a:pos x="T6" y="T7"/>
                </a:cxn>
              </a:cxnLst>
              <a:rect l="0" t="0" r="r" b="b"/>
              <a:pathLst>
                <a:path w="30" h="8">
                  <a:moveTo>
                    <a:pt x="20" y="7"/>
                  </a:moveTo>
                  <a:cubicBezTo>
                    <a:pt x="23" y="5"/>
                    <a:pt x="27" y="3"/>
                    <a:pt x="30" y="0"/>
                  </a:cubicBezTo>
                  <a:cubicBezTo>
                    <a:pt x="19" y="6"/>
                    <a:pt x="10" y="0"/>
                    <a:pt x="0" y="4"/>
                  </a:cubicBezTo>
                  <a:cubicBezTo>
                    <a:pt x="6" y="7"/>
                    <a:pt x="13" y="8"/>
                    <a:pt x="20"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 name="Freeform 13"/>
            <p:cNvSpPr>
              <a:spLocks/>
            </p:cNvSpPr>
            <p:nvPr/>
          </p:nvSpPr>
          <p:spPr bwMode="auto">
            <a:xfrm>
              <a:off x="4722" y="2214"/>
              <a:ext cx="37" cy="16"/>
            </a:xfrm>
            <a:custGeom>
              <a:avLst/>
              <a:gdLst>
                <a:gd name="T0" fmla="*/ 0 w 21"/>
                <a:gd name="T1" fmla="*/ 7 h 9"/>
                <a:gd name="T2" fmla="*/ 21 w 21"/>
                <a:gd name="T3" fmla="*/ 8 h 9"/>
                <a:gd name="T4" fmla="*/ 0 w 21"/>
                <a:gd name="T5" fmla="*/ 7 h 9"/>
              </a:gdLst>
              <a:ahLst/>
              <a:cxnLst>
                <a:cxn ang="0">
                  <a:pos x="T0" y="T1"/>
                </a:cxn>
                <a:cxn ang="0">
                  <a:pos x="T2" y="T3"/>
                </a:cxn>
                <a:cxn ang="0">
                  <a:pos x="T4" y="T5"/>
                </a:cxn>
              </a:cxnLst>
              <a:rect l="0" t="0" r="r" b="b"/>
              <a:pathLst>
                <a:path w="21" h="9">
                  <a:moveTo>
                    <a:pt x="0" y="7"/>
                  </a:moveTo>
                  <a:cubicBezTo>
                    <a:pt x="7" y="9"/>
                    <a:pt x="13" y="8"/>
                    <a:pt x="21" y="8"/>
                  </a:cubicBezTo>
                  <a:cubicBezTo>
                    <a:pt x="17" y="0"/>
                    <a:pt x="9" y="4"/>
                    <a:pt x="0"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 name="Freeform 14"/>
            <p:cNvSpPr>
              <a:spLocks/>
            </p:cNvSpPr>
            <p:nvPr/>
          </p:nvSpPr>
          <p:spPr bwMode="auto">
            <a:xfrm>
              <a:off x="4761" y="2231"/>
              <a:ext cx="29" cy="23"/>
            </a:xfrm>
            <a:custGeom>
              <a:avLst/>
              <a:gdLst>
                <a:gd name="T0" fmla="*/ 0 w 16"/>
                <a:gd name="T1" fmla="*/ 4 h 13"/>
                <a:gd name="T2" fmla="*/ 11 w 16"/>
                <a:gd name="T3" fmla="*/ 13 h 13"/>
                <a:gd name="T4" fmla="*/ 0 w 16"/>
                <a:gd name="T5" fmla="*/ 4 h 13"/>
              </a:gdLst>
              <a:ahLst/>
              <a:cxnLst>
                <a:cxn ang="0">
                  <a:pos x="T0" y="T1"/>
                </a:cxn>
                <a:cxn ang="0">
                  <a:pos x="T2" y="T3"/>
                </a:cxn>
                <a:cxn ang="0">
                  <a:pos x="T4" y="T5"/>
                </a:cxn>
              </a:cxnLst>
              <a:rect l="0" t="0" r="r" b="b"/>
              <a:pathLst>
                <a:path w="16" h="13">
                  <a:moveTo>
                    <a:pt x="0" y="4"/>
                  </a:moveTo>
                  <a:cubicBezTo>
                    <a:pt x="7" y="5"/>
                    <a:pt x="7" y="10"/>
                    <a:pt x="11" y="13"/>
                  </a:cubicBezTo>
                  <a:cubicBezTo>
                    <a:pt x="16" y="6"/>
                    <a:pt x="10" y="0"/>
                    <a:pt x="0"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 name="Freeform 15"/>
            <p:cNvSpPr>
              <a:spLocks/>
            </p:cNvSpPr>
            <p:nvPr/>
          </p:nvSpPr>
          <p:spPr bwMode="auto">
            <a:xfrm>
              <a:off x="4706" y="2217"/>
              <a:ext cx="13" cy="11"/>
            </a:xfrm>
            <a:custGeom>
              <a:avLst/>
              <a:gdLst>
                <a:gd name="T0" fmla="*/ 4 w 7"/>
                <a:gd name="T1" fmla="*/ 6 h 6"/>
                <a:gd name="T2" fmla="*/ 7 w 7"/>
                <a:gd name="T3" fmla="*/ 3 h 6"/>
                <a:gd name="T4" fmla="*/ 1 w 7"/>
                <a:gd name="T5" fmla="*/ 0 h 6"/>
                <a:gd name="T6" fmla="*/ 4 w 7"/>
                <a:gd name="T7" fmla="*/ 6 h 6"/>
              </a:gdLst>
              <a:ahLst/>
              <a:cxnLst>
                <a:cxn ang="0">
                  <a:pos x="T0" y="T1"/>
                </a:cxn>
                <a:cxn ang="0">
                  <a:pos x="T2" y="T3"/>
                </a:cxn>
                <a:cxn ang="0">
                  <a:pos x="T4" y="T5"/>
                </a:cxn>
                <a:cxn ang="0">
                  <a:pos x="T6" y="T7"/>
                </a:cxn>
              </a:cxnLst>
              <a:rect l="0" t="0" r="r" b="b"/>
              <a:pathLst>
                <a:path w="7" h="6">
                  <a:moveTo>
                    <a:pt x="4" y="6"/>
                  </a:moveTo>
                  <a:cubicBezTo>
                    <a:pt x="5" y="5"/>
                    <a:pt x="6" y="4"/>
                    <a:pt x="7" y="3"/>
                  </a:cubicBezTo>
                  <a:cubicBezTo>
                    <a:pt x="5" y="1"/>
                    <a:pt x="2" y="1"/>
                    <a:pt x="1" y="0"/>
                  </a:cubicBezTo>
                  <a:cubicBezTo>
                    <a:pt x="2" y="2"/>
                    <a:pt x="0" y="4"/>
                    <a:pt x="4"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 name="Freeform 16"/>
            <p:cNvSpPr>
              <a:spLocks/>
            </p:cNvSpPr>
            <p:nvPr/>
          </p:nvSpPr>
          <p:spPr bwMode="auto">
            <a:xfrm>
              <a:off x="4836" y="2219"/>
              <a:ext cx="65" cy="35"/>
            </a:xfrm>
            <a:custGeom>
              <a:avLst/>
              <a:gdLst>
                <a:gd name="T0" fmla="*/ 16 w 37"/>
                <a:gd name="T1" fmla="*/ 10 h 20"/>
                <a:gd name="T2" fmla="*/ 37 w 37"/>
                <a:gd name="T3" fmla="*/ 2 h 20"/>
                <a:gd name="T4" fmla="*/ 4 w 37"/>
                <a:gd name="T5" fmla="*/ 20 h 20"/>
                <a:gd name="T6" fmla="*/ 16 w 37"/>
                <a:gd name="T7" fmla="*/ 10 h 20"/>
              </a:gdLst>
              <a:ahLst/>
              <a:cxnLst>
                <a:cxn ang="0">
                  <a:pos x="T0" y="T1"/>
                </a:cxn>
                <a:cxn ang="0">
                  <a:pos x="T2" y="T3"/>
                </a:cxn>
                <a:cxn ang="0">
                  <a:pos x="T4" y="T5"/>
                </a:cxn>
                <a:cxn ang="0">
                  <a:pos x="T6" y="T7"/>
                </a:cxn>
              </a:cxnLst>
              <a:rect l="0" t="0" r="r" b="b"/>
              <a:pathLst>
                <a:path w="37" h="20">
                  <a:moveTo>
                    <a:pt x="16" y="10"/>
                  </a:moveTo>
                  <a:cubicBezTo>
                    <a:pt x="24" y="10"/>
                    <a:pt x="31" y="7"/>
                    <a:pt x="37" y="2"/>
                  </a:cubicBezTo>
                  <a:cubicBezTo>
                    <a:pt x="25" y="0"/>
                    <a:pt x="0" y="7"/>
                    <a:pt x="4" y="20"/>
                  </a:cubicBezTo>
                  <a:cubicBezTo>
                    <a:pt x="11" y="19"/>
                    <a:pt x="14" y="15"/>
                    <a:pt x="16" y="1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 name="Freeform 17"/>
            <p:cNvSpPr>
              <a:spLocks/>
            </p:cNvSpPr>
            <p:nvPr/>
          </p:nvSpPr>
          <p:spPr bwMode="auto">
            <a:xfrm>
              <a:off x="5022" y="2169"/>
              <a:ext cx="9" cy="25"/>
            </a:xfrm>
            <a:custGeom>
              <a:avLst/>
              <a:gdLst>
                <a:gd name="T0" fmla="*/ 5 w 5"/>
                <a:gd name="T1" fmla="*/ 0 h 14"/>
                <a:gd name="T2" fmla="*/ 2 w 5"/>
                <a:gd name="T3" fmla="*/ 14 h 14"/>
                <a:gd name="T4" fmla="*/ 5 w 5"/>
                <a:gd name="T5" fmla="*/ 0 h 14"/>
              </a:gdLst>
              <a:ahLst/>
              <a:cxnLst>
                <a:cxn ang="0">
                  <a:pos x="T0" y="T1"/>
                </a:cxn>
                <a:cxn ang="0">
                  <a:pos x="T2" y="T3"/>
                </a:cxn>
                <a:cxn ang="0">
                  <a:pos x="T4" y="T5"/>
                </a:cxn>
              </a:cxnLst>
              <a:rect l="0" t="0" r="r" b="b"/>
              <a:pathLst>
                <a:path w="5" h="14">
                  <a:moveTo>
                    <a:pt x="5" y="0"/>
                  </a:moveTo>
                  <a:cubicBezTo>
                    <a:pt x="3" y="5"/>
                    <a:pt x="0" y="9"/>
                    <a:pt x="2" y="14"/>
                  </a:cubicBezTo>
                  <a:cubicBezTo>
                    <a:pt x="5" y="9"/>
                    <a:pt x="5" y="4"/>
                    <a:pt x="5"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8" name="Freeform 18"/>
            <p:cNvSpPr>
              <a:spLocks/>
            </p:cNvSpPr>
            <p:nvPr/>
          </p:nvSpPr>
          <p:spPr bwMode="auto">
            <a:xfrm>
              <a:off x="4882" y="2128"/>
              <a:ext cx="17" cy="13"/>
            </a:xfrm>
            <a:custGeom>
              <a:avLst/>
              <a:gdLst>
                <a:gd name="T0" fmla="*/ 7 w 10"/>
                <a:gd name="T1" fmla="*/ 7 h 7"/>
                <a:gd name="T2" fmla="*/ 10 w 10"/>
                <a:gd name="T3" fmla="*/ 2 h 7"/>
                <a:gd name="T4" fmla="*/ 0 w 10"/>
                <a:gd name="T5" fmla="*/ 0 h 7"/>
                <a:gd name="T6" fmla="*/ 7 w 10"/>
                <a:gd name="T7" fmla="*/ 7 h 7"/>
              </a:gdLst>
              <a:ahLst/>
              <a:cxnLst>
                <a:cxn ang="0">
                  <a:pos x="T0" y="T1"/>
                </a:cxn>
                <a:cxn ang="0">
                  <a:pos x="T2" y="T3"/>
                </a:cxn>
                <a:cxn ang="0">
                  <a:pos x="T4" y="T5"/>
                </a:cxn>
                <a:cxn ang="0">
                  <a:pos x="T6" y="T7"/>
                </a:cxn>
              </a:cxnLst>
              <a:rect l="0" t="0" r="r" b="b"/>
              <a:pathLst>
                <a:path w="10" h="7">
                  <a:moveTo>
                    <a:pt x="7" y="7"/>
                  </a:moveTo>
                  <a:cubicBezTo>
                    <a:pt x="8" y="5"/>
                    <a:pt x="9" y="4"/>
                    <a:pt x="10" y="2"/>
                  </a:cubicBezTo>
                  <a:cubicBezTo>
                    <a:pt x="7" y="2"/>
                    <a:pt x="4" y="1"/>
                    <a:pt x="0" y="0"/>
                  </a:cubicBezTo>
                  <a:cubicBezTo>
                    <a:pt x="2" y="2"/>
                    <a:pt x="5" y="5"/>
                    <a:pt x="7"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9" name="Freeform 19"/>
            <p:cNvSpPr>
              <a:spLocks/>
            </p:cNvSpPr>
            <p:nvPr/>
          </p:nvSpPr>
          <p:spPr bwMode="auto">
            <a:xfrm>
              <a:off x="4914" y="2121"/>
              <a:ext cx="51" cy="15"/>
            </a:xfrm>
            <a:custGeom>
              <a:avLst/>
              <a:gdLst>
                <a:gd name="T0" fmla="*/ 0 w 29"/>
                <a:gd name="T1" fmla="*/ 4 h 8"/>
                <a:gd name="T2" fmla="*/ 29 w 29"/>
                <a:gd name="T3" fmla="*/ 8 h 8"/>
                <a:gd name="T4" fmla="*/ 25 w 29"/>
                <a:gd name="T5" fmla="*/ 2 h 8"/>
                <a:gd name="T6" fmla="*/ 0 w 29"/>
                <a:gd name="T7" fmla="*/ 4 h 8"/>
              </a:gdLst>
              <a:ahLst/>
              <a:cxnLst>
                <a:cxn ang="0">
                  <a:pos x="T0" y="T1"/>
                </a:cxn>
                <a:cxn ang="0">
                  <a:pos x="T2" y="T3"/>
                </a:cxn>
                <a:cxn ang="0">
                  <a:pos x="T4" y="T5"/>
                </a:cxn>
                <a:cxn ang="0">
                  <a:pos x="T6" y="T7"/>
                </a:cxn>
              </a:cxnLst>
              <a:rect l="0" t="0" r="r" b="b"/>
              <a:pathLst>
                <a:path w="29" h="8">
                  <a:moveTo>
                    <a:pt x="0" y="4"/>
                  </a:moveTo>
                  <a:cubicBezTo>
                    <a:pt x="10" y="5"/>
                    <a:pt x="20" y="7"/>
                    <a:pt x="29" y="8"/>
                  </a:cubicBezTo>
                  <a:cubicBezTo>
                    <a:pt x="27" y="6"/>
                    <a:pt x="26" y="4"/>
                    <a:pt x="25" y="2"/>
                  </a:cubicBezTo>
                  <a:cubicBezTo>
                    <a:pt x="16" y="1"/>
                    <a:pt x="7" y="0"/>
                    <a:pt x="0"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0" name="Freeform 20"/>
            <p:cNvSpPr>
              <a:spLocks/>
            </p:cNvSpPr>
            <p:nvPr/>
          </p:nvSpPr>
          <p:spPr bwMode="auto">
            <a:xfrm>
              <a:off x="4912" y="2070"/>
              <a:ext cx="7" cy="11"/>
            </a:xfrm>
            <a:custGeom>
              <a:avLst/>
              <a:gdLst>
                <a:gd name="T0" fmla="*/ 4 w 4"/>
                <a:gd name="T1" fmla="*/ 6 h 6"/>
                <a:gd name="T2" fmla="*/ 1 w 4"/>
                <a:gd name="T3" fmla="*/ 0 h 6"/>
                <a:gd name="T4" fmla="*/ 0 w 4"/>
                <a:gd name="T5" fmla="*/ 0 h 6"/>
                <a:gd name="T6" fmla="*/ 4 w 4"/>
                <a:gd name="T7" fmla="*/ 6 h 6"/>
              </a:gdLst>
              <a:ahLst/>
              <a:cxnLst>
                <a:cxn ang="0">
                  <a:pos x="T0" y="T1"/>
                </a:cxn>
                <a:cxn ang="0">
                  <a:pos x="T2" y="T3"/>
                </a:cxn>
                <a:cxn ang="0">
                  <a:pos x="T4" y="T5"/>
                </a:cxn>
                <a:cxn ang="0">
                  <a:pos x="T6" y="T7"/>
                </a:cxn>
              </a:cxnLst>
              <a:rect l="0" t="0" r="r" b="b"/>
              <a:pathLst>
                <a:path w="4" h="6">
                  <a:moveTo>
                    <a:pt x="4" y="6"/>
                  </a:moveTo>
                  <a:cubicBezTo>
                    <a:pt x="3" y="4"/>
                    <a:pt x="2" y="2"/>
                    <a:pt x="1" y="0"/>
                  </a:cubicBezTo>
                  <a:cubicBezTo>
                    <a:pt x="1" y="0"/>
                    <a:pt x="0" y="0"/>
                    <a:pt x="0" y="0"/>
                  </a:cubicBezTo>
                  <a:cubicBezTo>
                    <a:pt x="2" y="2"/>
                    <a:pt x="3" y="4"/>
                    <a:pt x="4"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1" name="Freeform 21"/>
            <p:cNvSpPr>
              <a:spLocks/>
            </p:cNvSpPr>
            <p:nvPr/>
          </p:nvSpPr>
          <p:spPr bwMode="auto">
            <a:xfrm>
              <a:off x="4907" y="2031"/>
              <a:ext cx="21" cy="39"/>
            </a:xfrm>
            <a:custGeom>
              <a:avLst/>
              <a:gdLst>
                <a:gd name="T0" fmla="*/ 3 w 12"/>
                <a:gd name="T1" fmla="*/ 0 h 22"/>
                <a:gd name="T2" fmla="*/ 4 w 12"/>
                <a:gd name="T3" fmla="*/ 22 h 22"/>
                <a:gd name="T4" fmla="*/ 11 w 12"/>
                <a:gd name="T5" fmla="*/ 19 h 22"/>
                <a:gd name="T6" fmla="*/ 3 w 12"/>
                <a:gd name="T7" fmla="*/ 0 h 22"/>
              </a:gdLst>
              <a:ahLst/>
              <a:cxnLst>
                <a:cxn ang="0">
                  <a:pos x="T0" y="T1"/>
                </a:cxn>
                <a:cxn ang="0">
                  <a:pos x="T2" y="T3"/>
                </a:cxn>
                <a:cxn ang="0">
                  <a:pos x="T4" y="T5"/>
                </a:cxn>
                <a:cxn ang="0">
                  <a:pos x="T6" y="T7"/>
                </a:cxn>
              </a:cxnLst>
              <a:rect l="0" t="0" r="r" b="b"/>
              <a:pathLst>
                <a:path w="12" h="22">
                  <a:moveTo>
                    <a:pt x="3" y="0"/>
                  </a:moveTo>
                  <a:cubicBezTo>
                    <a:pt x="0" y="8"/>
                    <a:pt x="1" y="15"/>
                    <a:pt x="4" y="22"/>
                  </a:cubicBezTo>
                  <a:cubicBezTo>
                    <a:pt x="5" y="21"/>
                    <a:pt x="7" y="18"/>
                    <a:pt x="11" y="19"/>
                  </a:cubicBezTo>
                  <a:cubicBezTo>
                    <a:pt x="12" y="12"/>
                    <a:pt x="11" y="6"/>
                    <a:pt x="3"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2" name="Freeform 22"/>
            <p:cNvSpPr>
              <a:spLocks/>
            </p:cNvSpPr>
            <p:nvPr/>
          </p:nvSpPr>
          <p:spPr bwMode="auto">
            <a:xfrm>
              <a:off x="5275" y="2144"/>
              <a:ext cx="80" cy="41"/>
            </a:xfrm>
            <a:custGeom>
              <a:avLst/>
              <a:gdLst>
                <a:gd name="T0" fmla="*/ 0 w 45"/>
                <a:gd name="T1" fmla="*/ 14 h 23"/>
                <a:gd name="T2" fmla="*/ 10 w 45"/>
                <a:gd name="T3" fmla="*/ 21 h 23"/>
                <a:gd name="T4" fmla="*/ 36 w 45"/>
                <a:gd name="T5" fmla="*/ 0 h 23"/>
                <a:gd name="T6" fmla="*/ 0 w 45"/>
                <a:gd name="T7" fmla="*/ 14 h 23"/>
              </a:gdLst>
              <a:ahLst/>
              <a:cxnLst>
                <a:cxn ang="0">
                  <a:pos x="T0" y="T1"/>
                </a:cxn>
                <a:cxn ang="0">
                  <a:pos x="T2" y="T3"/>
                </a:cxn>
                <a:cxn ang="0">
                  <a:pos x="T4" y="T5"/>
                </a:cxn>
                <a:cxn ang="0">
                  <a:pos x="T6" y="T7"/>
                </a:cxn>
              </a:cxnLst>
              <a:rect l="0" t="0" r="r" b="b"/>
              <a:pathLst>
                <a:path w="45" h="23">
                  <a:moveTo>
                    <a:pt x="0" y="14"/>
                  </a:moveTo>
                  <a:cubicBezTo>
                    <a:pt x="4" y="16"/>
                    <a:pt x="7" y="19"/>
                    <a:pt x="10" y="21"/>
                  </a:cubicBezTo>
                  <a:cubicBezTo>
                    <a:pt x="14" y="23"/>
                    <a:pt x="45" y="17"/>
                    <a:pt x="36" y="0"/>
                  </a:cubicBezTo>
                  <a:cubicBezTo>
                    <a:pt x="30" y="13"/>
                    <a:pt x="13" y="14"/>
                    <a:pt x="0" y="1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3" name="Freeform 23"/>
            <p:cNvSpPr>
              <a:spLocks/>
            </p:cNvSpPr>
            <p:nvPr/>
          </p:nvSpPr>
          <p:spPr bwMode="auto">
            <a:xfrm>
              <a:off x="4963" y="2073"/>
              <a:ext cx="355" cy="217"/>
            </a:xfrm>
            <a:custGeom>
              <a:avLst/>
              <a:gdLst>
                <a:gd name="T0" fmla="*/ 74 w 200"/>
                <a:gd name="T1" fmla="*/ 14 h 122"/>
                <a:gd name="T2" fmla="*/ 47 w 200"/>
                <a:gd name="T3" fmla="*/ 31 h 122"/>
                <a:gd name="T4" fmla="*/ 27 w 200"/>
                <a:gd name="T5" fmla="*/ 5 h 122"/>
                <a:gd name="T6" fmla="*/ 0 w 200"/>
                <a:gd name="T7" fmla="*/ 10 h 122"/>
                <a:gd name="T8" fmla="*/ 30 w 200"/>
                <a:gd name="T9" fmla="*/ 21 h 122"/>
                <a:gd name="T10" fmla="*/ 13 w 200"/>
                <a:gd name="T11" fmla="*/ 27 h 122"/>
                <a:gd name="T12" fmla="*/ 29 w 200"/>
                <a:gd name="T13" fmla="*/ 34 h 122"/>
                <a:gd name="T14" fmla="*/ 71 w 200"/>
                <a:gd name="T15" fmla="*/ 79 h 122"/>
                <a:gd name="T16" fmla="*/ 102 w 200"/>
                <a:gd name="T17" fmla="*/ 87 h 122"/>
                <a:gd name="T18" fmla="*/ 123 w 200"/>
                <a:gd name="T19" fmla="*/ 90 h 122"/>
                <a:gd name="T20" fmla="*/ 133 w 200"/>
                <a:gd name="T21" fmla="*/ 75 h 122"/>
                <a:gd name="T22" fmla="*/ 200 w 200"/>
                <a:gd name="T23" fmla="*/ 99 h 122"/>
                <a:gd name="T24" fmla="*/ 163 w 200"/>
                <a:gd name="T25" fmla="*/ 68 h 122"/>
                <a:gd name="T26" fmla="*/ 100 w 200"/>
                <a:gd name="T27" fmla="*/ 23 h 122"/>
                <a:gd name="T28" fmla="*/ 74 w 200"/>
                <a:gd name="T29" fmla="*/ 1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0" h="122">
                  <a:moveTo>
                    <a:pt x="74" y="14"/>
                  </a:moveTo>
                  <a:cubicBezTo>
                    <a:pt x="66" y="10"/>
                    <a:pt x="53" y="31"/>
                    <a:pt x="47" y="31"/>
                  </a:cubicBezTo>
                  <a:cubicBezTo>
                    <a:pt x="33" y="29"/>
                    <a:pt x="36" y="10"/>
                    <a:pt x="27" y="5"/>
                  </a:cubicBezTo>
                  <a:cubicBezTo>
                    <a:pt x="17" y="0"/>
                    <a:pt x="8" y="4"/>
                    <a:pt x="0" y="10"/>
                  </a:cubicBezTo>
                  <a:cubicBezTo>
                    <a:pt x="9" y="18"/>
                    <a:pt x="18" y="25"/>
                    <a:pt x="30" y="21"/>
                  </a:cubicBezTo>
                  <a:cubicBezTo>
                    <a:pt x="24" y="23"/>
                    <a:pt x="19" y="26"/>
                    <a:pt x="13" y="27"/>
                  </a:cubicBezTo>
                  <a:cubicBezTo>
                    <a:pt x="17" y="35"/>
                    <a:pt x="22" y="43"/>
                    <a:pt x="29" y="34"/>
                  </a:cubicBezTo>
                  <a:cubicBezTo>
                    <a:pt x="33" y="40"/>
                    <a:pt x="105" y="61"/>
                    <a:pt x="71" y="79"/>
                  </a:cubicBezTo>
                  <a:cubicBezTo>
                    <a:pt x="81" y="82"/>
                    <a:pt x="93" y="85"/>
                    <a:pt x="102" y="87"/>
                  </a:cubicBezTo>
                  <a:cubicBezTo>
                    <a:pt x="109" y="89"/>
                    <a:pt x="115" y="92"/>
                    <a:pt x="123" y="90"/>
                  </a:cubicBezTo>
                  <a:cubicBezTo>
                    <a:pt x="126" y="89"/>
                    <a:pt x="126" y="77"/>
                    <a:pt x="133" y="75"/>
                  </a:cubicBezTo>
                  <a:cubicBezTo>
                    <a:pt x="151" y="69"/>
                    <a:pt x="185" y="122"/>
                    <a:pt x="200" y="99"/>
                  </a:cubicBezTo>
                  <a:cubicBezTo>
                    <a:pt x="182" y="95"/>
                    <a:pt x="175" y="81"/>
                    <a:pt x="163" y="68"/>
                  </a:cubicBezTo>
                  <a:cubicBezTo>
                    <a:pt x="183" y="53"/>
                    <a:pt x="111" y="31"/>
                    <a:pt x="100" y="23"/>
                  </a:cubicBezTo>
                  <a:cubicBezTo>
                    <a:pt x="99" y="24"/>
                    <a:pt x="83" y="18"/>
                    <a:pt x="74" y="1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4" name="Freeform 24"/>
            <p:cNvSpPr>
              <a:spLocks/>
            </p:cNvSpPr>
            <p:nvPr/>
          </p:nvSpPr>
          <p:spPr bwMode="auto">
            <a:xfrm>
              <a:off x="5323" y="2116"/>
              <a:ext cx="36" cy="36"/>
            </a:xfrm>
            <a:custGeom>
              <a:avLst/>
              <a:gdLst>
                <a:gd name="T0" fmla="*/ 0 w 20"/>
                <a:gd name="T1" fmla="*/ 0 h 20"/>
                <a:gd name="T2" fmla="*/ 18 w 20"/>
                <a:gd name="T3" fmla="*/ 20 h 20"/>
                <a:gd name="T4" fmla="*/ 0 w 20"/>
                <a:gd name="T5" fmla="*/ 0 h 20"/>
              </a:gdLst>
              <a:ahLst/>
              <a:cxnLst>
                <a:cxn ang="0">
                  <a:pos x="T0" y="T1"/>
                </a:cxn>
                <a:cxn ang="0">
                  <a:pos x="T2" y="T3"/>
                </a:cxn>
                <a:cxn ang="0">
                  <a:pos x="T4" y="T5"/>
                </a:cxn>
              </a:cxnLst>
              <a:rect l="0" t="0" r="r" b="b"/>
              <a:pathLst>
                <a:path w="20" h="20">
                  <a:moveTo>
                    <a:pt x="0" y="0"/>
                  </a:moveTo>
                  <a:cubicBezTo>
                    <a:pt x="8" y="5"/>
                    <a:pt x="15" y="12"/>
                    <a:pt x="18" y="20"/>
                  </a:cubicBezTo>
                  <a:cubicBezTo>
                    <a:pt x="20" y="14"/>
                    <a:pt x="9" y="5"/>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5" name="Freeform 25"/>
            <p:cNvSpPr>
              <a:spLocks/>
            </p:cNvSpPr>
            <p:nvPr/>
          </p:nvSpPr>
          <p:spPr bwMode="auto">
            <a:xfrm>
              <a:off x="5380" y="2169"/>
              <a:ext cx="18" cy="23"/>
            </a:xfrm>
            <a:custGeom>
              <a:avLst/>
              <a:gdLst>
                <a:gd name="T0" fmla="*/ 5 w 10"/>
                <a:gd name="T1" fmla="*/ 7 h 13"/>
                <a:gd name="T2" fmla="*/ 7 w 10"/>
                <a:gd name="T3" fmla="*/ 13 h 13"/>
                <a:gd name="T4" fmla="*/ 10 w 10"/>
                <a:gd name="T5" fmla="*/ 10 h 13"/>
                <a:gd name="T6" fmla="*/ 0 w 10"/>
                <a:gd name="T7" fmla="*/ 0 h 13"/>
                <a:gd name="T8" fmla="*/ 5 w 10"/>
                <a:gd name="T9" fmla="*/ 7 h 13"/>
              </a:gdLst>
              <a:ahLst/>
              <a:cxnLst>
                <a:cxn ang="0">
                  <a:pos x="T0" y="T1"/>
                </a:cxn>
                <a:cxn ang="0">
                  <a:pos x="T2" y="T3"/>
                </a:cxn>
                <a:cxn ang="0">
                  <a:pos x="T4" y="T5"/>
                </a:cxn>
                <a:cxn ang="0">
                  <a:pos x="T6" y="T7"/>
                </a:cxn>
                <a:cxn ang="0">
                  <a:pos x="T8" y="T9"/>
                </a:cxn>
              </a:cxnLst>
              <a:rect l="0" t="0" r="r" b="b"/>
              <a:pathLst>
                <a:path w="10" h="13">
                  <a:moveTo>
                    <a:pt x="5" y="7"/>
                  </a:moveTo>
                  <a:cubicBezTo>
                    <a:pt x="6" y="9"/>
                    <a:pt x="5" y="11"/>
                    <a:pt x="7" y="13"/>
                  </a:cubicBezTo>
                  <a:cubicBezTo>
                    <a:pt x="8" y="12"/>
                    <a:pt x="9" y="11"/>
                    <a:pt x="10" y="10"/>
                  </a:cubicBezTo>
                  <a:cubicBezTo>
                    <a:pt x="7" y="6"/>
                    <a:pt x="3" y="3"/>
                    <a:pt x="0" y="0"/>
                  </a:cubicBezTo>
                  <a:cubicBezTo>
                    <a:pt x="2" y="2"/>
                    <a:pt x="3" y="5"/>
                    <a:pt x="5"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6" name="Freeform 26"/>
            <p:cNvSpPr>
              <a:spLocks/>
            </p:cNvSpPr>
            <p:nvPr/>
          </p:nvSpPr>
          <p:spPr bwMode="auto">
            <a:xfrm>
              <a:off x="5508" y="2260"/>
              <a:ext cx="1" cy="2"/>
            </a:xfrm>
            <a:custGeom>
              <a:avLst/>
              <a:gdLst>
                <a:gd name="T0" fmla="*/ 0 w 1"/>
                <a:gd name="T1" fmla="*/ 0 h 1"/>
                <a:gd name="T2" fmla="*/ 0 w 1"/>
                <a:gd name="T3" fmla="*/ 0 h 1"/>
              </a:gdLst>
              <a:ahLst/>
              <a:cxnLst>
                <a:cxn ang="0">
                  <a:pos x="T0" y="T1"/>
                </a:cxn>
                <a:cxn ang="0">
                  <a:pos x="T2" y="T3"/>
                </a:cxn>
              </a:cxnLst>
              <a:rect l="0" t="0" r="r" b="b"/>
              <a:pathLst>
                <a:path w="1" h="1">
                  <a:moveTo>
                    <a:pt x="0" y="0"/>
                  </a:moveTo>
                  <a:cubicBezTo>
                    <a:pt x="1" y="1"/>
                    <a:pt x="1" y="1"/>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7" name="Freeform 27"/>
            <p:cNvSpPr>
              <a:spLocks/>
            </p:cNvSpPr>
            <p:nvPr/>
          </p:nvSpPr>
          <p:spPr bwMode="auto">
            <a:xfrm>
              <a:off x="5508" y="226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8" name="Freeform 28"/>
            <p:cNvSpPr>
              <a:spLocks/>
            </p:cNvSpPr>
            <p:nvPr/>
          </p:nvSpPr>
          <p:spPr bwMode="auto">
            <a:xfrm>
              <a:off x="5499" y="2251"/>
              <a:ext cx="9" cy="9"/>
            </a:xfrm>
            <a:custGeom>
              <a:avLst/>
              <a:gdLst>
                <a:gd name="T0" fmla="*/ 5 w 5"/>
                <a:gd name="T1" fmla="*/ 5 h 5"/>
                <a:gd name="T2" fmla="*/ 0 w 5"/>
                <a:gd name="T3" fmla="*/ 0 h 5"/>
                <a:gd name="T4" fmla="*/ 5 w 5"/>
                <a:gd name="T5" fmla="*/ 5 h 5"/>
              </a:gdLst>
              <a:ahLst/>
              <a:cxnLst>
                <a:cxn ang="0">
                  <a:pos x="T0" y="T1"/>
                </a:cxn>
                <a:cxn ang="0">
                  <a:pos x="T2" y="T3"/>
                </a:cxn>
                <a:cxn ang="0">
                  <a:pos x="T4" y="T5"/>
                </a:cxn>
              </a:cxnLst>
              <a:rect l="0" t="0" r="r" b="b"/>
              <a:pathLst>
                <a:path w="5" h="5">
                  <a:moveTo>
                    <a:pt x="5" y="5"/>
                  </a:moveTo>
                  <a:cubicBezTo>
                    <a:pt x="3" y="4"/>
                    <a:pt x="2" y="2"/>
                    <a:pt x="0" y="0"/>
                  </a:cubicBezTo>
                  <a:cubicBezTo>
                    <a:pt x="1" y="1"/>
                    <a:pt x="4" y="4"/>
                    <a:pt x="5"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29" name="Freeform 29"/>
            <p:cNvSpPr>
              <a:spLocks/>
            </p:cNvSpPr>
            <p:nvPr/>
          </p:nvSpPr>
          <p:spPr bwMode="auto">
            <a:xfrm>
              <a:off x="5472" y="2242"/>
              <a:ext cx="20" cy="7"/>
            </a:xfrm>
            <a:custGeom>
              <a:avLst/>
              <a:gdLst>
                <a:gd name="T0" fmla="*/ 11 w 11"/>
                <a:gd name="T1" fmla="*/ 4 h 4"/>
                <a:gd name="T2" fmla="*/ 0 w 11"/>
                <a:gd name="T3" fmla="*/ 0 h 4"/>
                <a:gd name="T4" fmla="*/ 11 w 11"/>
                <a:gd name="T5" fmla="*/ 4 h 4"/>
              </a:gdLst>
              <a:ahLst/>
              <a:cxnLst>
                <a:cxn ang="0">
                  <a:pos x="T0" y="T1"/>
                </a:cxn>
                <a:cxn ang="0">
                  <a:pos x="T2" y="T3"/>
                </a:cxn>
                <a:cxn ang="0">
                  <a:pos x="T4" y="T5"/>
                </a:cxn>
              </a:cxnLst>
              <a:rect l="0" t="0" r="r" b="b"/>
              <a:pathLst>
                <a:path w="11" h="4">
                  <a:moveTo>
                    <a:pt x="11" y="4"/>
                  </a:moveTo>
                  <a:cubicBezTo>
                    <a:pt x="7" y="3"/>
                    <a:pt x="3" y="1"/>
                    <a:pt x="0" y="0"/>
                  </a:cubicBezTo>
                  <a:cubicBezTo>
                    <a:pt x="3" y="2"/>
                    <a:pt x="8" y="3"/>
                    <a:pt x="11"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0" name="Freeform 30"/>
            <p:cNvSpPr>
              <a:spLocks/>
            </p:cNvSpPr>
            <p:nvPr/>
          </p:nvSpPr>
          <p:spPr bwMode="auto">
            <a:xfrm>
              <a:off x="5474" y="2217"/>
              <a:ext cx="18" cy="20"/>
            </a:xfrm>
            <a:custGeom>
              <a:avLst/>
              <a:gdLst>
                <a:gd name="T0" fmla="*/ 0 w 10"/>
                <a:gd name="T1" fmla="*/ 0 h 11"/>
                <a:gd name="T2" fmla="*/ 10 w 10"/>
                <a:gd name="T3" fmla="*/ 11 h 11"/>
                <a:gd name="T4" fmla="*/ 0 w 10"/>
                <a:gd name="T5" fmla="*/ 0 h 11"/>
              </a:gdLst>
              <a:ahLst/>
              <a:cxnLst>
                <a:cxn ang="0">
                  <a:pos x="T0" y="T1"/>
                </a:cxn>
                <a:cxn ang="0">
                  <a:pos x="T2" y="T3"/>
                </a:cxn>
                <a:cxn ang="0">
                  <a:pos x="T4" y="T5"/>
                </a:cxn>
              </a:cxnLst>
              <a:rect l="0" t="0" r="r" b="b"/>
              <a:pathLst>
                <a:path w="10" h="11">
                  <a:moveTo>
                    <a:pt x="0" y="0"/>
                  </a:moveTo>
                  <a:cubicBezTo>
                    <a:pt x="3" y="6"/>
                    <a:pt x="6" y="7"/>
                    <a:pt x="10" y="11"/>
                  </a:cubicBezTo>
                  <a:cubicBezTo>
                    <a:pt x="7" y="7"/>
                    <a:pt x="5" y="3"/>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1" name="Freeform 31"/>
            <p:cNvSpPr>
              <a:spLocks/>
            </p:cNvSpPr>
            <p:nvPr/>
          </p:nvSpPr>
          <p:spPr bwMode="auto">
            <a:xfrm>
              <a:off x="5440" y="2203"/>
              <a:ext cx="22" cy="12"/>
            </a:xfrm>
            <a:custGeom>
              <a:avLst/>
              <a:gdLst>
                <a:gd name="T0" fmla="*/ 12 w 12"/>
                <a:gd name="T1" fmla="*/ 7 h 7"/>
                <a:gd name="T2" fmla="*/ 0 w 12"/>
                <a:gd name="T3" fmla="*/ 0 h 7"/>
                <a:gd name="T4" fmla="*/ 12 w 12"/>
                <a:gd name="T5" fmla="*/ 7 h 7"/>
              </a:gdLst>
              <a:ahLst/>
              <a:cxnLst>
                <a:cxn ang="0">
                  <a:pos x="T0" y="T1"/>
                </a:cxn>
                <a:cxn ang="0">
                  <a:pos x="T2" y="T3"/>
                </a:cxn>
                <a:cxn ang="0">
                  <a:pos x="T4" y="T5"/>
                </a:cxn>
              </a:cxnLst>
              <a:rect l="0" t="0" r="r" b="b"/>
              <a:pathLst>
                <a:path w="12" h="7">
                  <a:moveTo>
                    <a:pt x="12" y="7"/>
                  </a:moveTo>
                  <a:cubicBezTo>
                    <a:pt x="8" y="4"/>
                    <a:pt x="4" y="2"/>
                    <a:pt x="0" y="0"/>
                  </a:cubicBezTo>
                  <a:cubicBezTo>
                    <a:pt x="1" y="1"/>
                    <a:pt x="6" y="7"/>
                    <a:pt x="12"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2" name="Freeform 32"/>
            <p:cNvSpPr>
              <a:spLocks/>
            </p:cNvSpPr>
            <p:nvPr/>
          </p:nvSpPr>
          <p:spPr bwMode="auto">
            <a:xfrm>
              <a:off x="5410" y="2187"/>
              <a:ext cx="14" cy="9"/>
            </a:xfrm>
            <a:custGeom>
              <a:avLst/>
              <a:gdLst>
                <a:gd name="T0" fmla="*/ 8 w 8"/>
                <a:gd name="T1" fmla="*/ 5 h 5"/>
                <a:gd name="T2" fmla="*/ 0 w 8"/>
                <a:gd name="T3" fmla="*/ 0 h 5"/>
                <a:gd name="T4" fmla="*/ 8 w 8"/>
                <a:gd name="T5" fmla="*/ 5 h 5"/>
              </a:gdLst>
              <a:ahLst/>
              <a:cxnLst>
                <a:cxn ang="0">
                  <a:pos x="T0" y="T1"/>
                </a:cxn>
                <a:cxn ang="0">
                  <a:pos x="T2" y="T3"/>
                </a:cxn>
                <a:cxn ang="0">
                  <a:pos x="T4" y="T5"/>
                </a:cxn>
              </a:cxnLst>
              <a:rect l="0" t="0" r="r" b="b"/>
              <a:pathLst>
                <a:path w="8" h="5">
                  <a:moveTo>
                    <a:pt x="8" y="5"/>
                  </a:moveTo>
                  <a:cubicBezTo>
                    <a:pt x="5" y="3"/>
                    <a:pt x="3" y="2"/>
                    <a:pt x="0" y="0"/>
                  </a:cubicBezTo>
                  <a:cubicBezTo>
                    <a:pt x="1" y="1"/>
                    <a:pt x="2" y="4"/>
                    <a:pt x="8"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3" name="Freeform 33"/>
            <p:cNvSpPr>
              <a:spLocks/>
            </p:cNvSpPr>
            <p:nvPr/>
          </p:nvSpPr>
          <p:spPr bwMode="auto">
            <a:xfrm>
              <a:off x="5199" y="2813"/>
              <a:ext cx="76" cy="91"/>
            </a:xfrm>
            <a:custGeom>
              <a:avLst/>
              <a:gdLst>
                <a:gd name="T0" fmla="*/ 19 w 43"/>
                <a:gd name="T1" fmla="*/ 11 h 51"/>
                <a:gd name="T2" fmla="*/ 0 w 43"/>
                <a:gd name="T3" fmla="*/ 11 h 51"/>
                <a:gd name="T4" fmla="*/ 26 w 43"/>
                <a:gd name="T5" fmla="*/ 41 h 51"/>
                <a:gd name="T6" fmla="*/ 19 w 43"/>
                <a:gd name="T7" fmla="*/ 11 h 51"/>
              </a:gdLst>
              <a:ahLst/>
              <a:cxnLst>
                <a:cxn ang="0">
                  <a:pos x="T0" y="T1"/>
                </a:cxn>
                <a:cxn ang="0">
                  <a:pos x="T2" y="T3"/>
                </a:cxn>
                <a:cxn ang="0">
                  <a:pos x="T4" y="T5"/>
                </a:cxn>
                <a:cxn ang="0">
                  <a:pos x="T6" y="T7"/>
                </a:cxn>
              </a:cxnLst>
              <a:rect l="0" t="0" r="r" b="b"/>
              <a:pathLst>
                <a:path w="43" h="51">
                  <a:moveTo>
                    <a:pt x="19" y="11"/>
                  </a:moveTo>
                  <a:cubicBezTo>
                    <a:pt x="13" y="9"/>
                    <a:pt x="6" y="9"/>
                    <a:pt x="0" y="11"/>
                  </a:cubicBezTo>
                  <a:cubicBezTo>
                    <a:pt x="2" y="21"/>
                    <a:pt x="13" y="51"/>
                    <a:pt x="26" y="41"/>
                  </a:cubicBezTo>
                  <a:cubicBezTo>
                    <a:pt x="40" y="30"/>
                    <a:pt x="43" y="0"/>
                    <a:pt x="19" y="1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4" name="Freeform 34"/>
            <p:cNvSpPr>
              <a:spLocks/>
            </p:cNvSpPr>
            <p:nvPr/>
          </p:nvSpPr>
          <p:spPr bwMode="auto">
            <a:xfrm>
              <a:off x="5252" y="2810"/>
              <a:ext cx="13" cy="11"/>
            </a:xfrm>
            <a:custGeom>
              <a:avLst/>
              <a:gdLst>
                <a:gd name="T0" fmla="*/ 6 w 7"/>
                <a:gd name="T1" fmla="*/ 6 h 6"/>
                <a:gd name="T2" fmla="*/ 7 w 7"/>
                <a:gd name="T3" fmla="*/ 0 h 6"/>
                <a:gd name="T4" fmla="*/ 6 w 7"/>
                <a:gd name="T5" fmla="*/ 6 h 6"/>
              </a:gdLst>
              <a:ahLst/>
              <a:cxnLst>
                <a:cxn ang="0">
                  <a:pos x="T0" y="T1"/>
                </a:cxn>
                <a:cxn ang="0">
                  <a:pos x="T2" y="T3"/>
                </a:cxn>
                <a:cxn ang="0">
                  <a:pos x="T4" y="T5"/>
                </a:cxn>
              </a:cxnLst>
              <a:rect l="0" t="0" r="r" b="b"/>
              <a:pathLst>
                <a:path w="7" h="6">
                  <a:moveTo>
                    <a:pt x="6" y="6"/>
                  </a:moveTo>
                  <a:cubicBezTo>
                    <a:pt x="7" y="4"/>
                    <a:pt x="7" y="2"/>
                    <a:pt x="7" y="0"/>
                  </a:cubicBezTo>
                  <a:cubicBezTo>
                    <a:pt x="5" y="3"/>
                    <a:pt x="0" y="0"/>
                    <a:pt x="6"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5" name="Freeform 35"/>
            <p:cNvSpPr>
              <a:spLocks/>
            </p:cNvSpPr>
            <p:nvPr/>
          </p:nvSpPr>
          <p:spPr bwMode="auto">
            <a:xfrm>
              <a:off x="4944" y="2274"/>
              <a:ext cx="25" cy="9"/>
            </a:xfrm>
            <a:custGeom>
              <a:avLst/>
              <a:gdLst>
                <a:gd name="T0" fmla="*/ 14 w 14"/>
                <a:gd name="T1" fmla="*/ 5 h 5"/>
                <a:gd name="T2" fmla="*/ 14 w 14"/>
                <a:gd name="T3" fmla="*/ 0 h 5"/>
                <a:gd name="T4" fmla="*/ 0 w 14"/>
                <a:gd name="T5" fmla="*/ 1 h 5"/>
                <a:gd name="T6" fmla="*/ 14 w 14"/>
                <a:gd name="T7" fmla="*/ 5 h 5"/>
              </a:gdLst>
              <a:ahLst/>
              <a:cxnLst>
                <a:cxn ang="0">
                  <a:pos x="T0" y="T1"/>
                </a:cxn>
                <a:cxn ang="0">
                  <a:pos x="T2" y="T3"/>
                </a:cxn>
                <a:cxn ang="0">
                  <a:pos x="T4" y="T5"/>
                </a:cxn>
                <a:cxn ang="0">
                  <a:pos x="T6" y="T7"/>
                </a:cxn>
              </a:cxnLst>
              <a:rect l="0" t="0" r="r" b="b"/>
              <a:pathLst>
                <a:path w="14" h="5">
                  <a:moveTo>
                    <a:pt x="14" y="5"/>
                  </a:moveTo>
                  <a:cubicBezTo>
                    <a:pt x="14" y="3"/>
                    <a:pt x="14" y="1"/>
                    <a:pt x="14" y="0"/>
                  </a:cubicBezTo>
                  <a:cubicBezTo>
                    <a:pt x="9" y="0"/>
                    <a:pt x="5" y="0"/>
                    <a:pt x="0" y="1"/>
                  </a:cubicBezTo>
                  <a:cubicBezTo>
                    <a:pt x="4" y="4"/>
                    <a:pt x="9" y="4"/>
                    <a:pt x="14"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6" name="Freeform 36"/>
            <p:cNvSpPr>
              <a:spLocks/>
            </p:cNvSpPr>
            <p:nvPr/>
          </p:nvSpPr>
          <p:spPr bwMode="auto">
            <a:xfrm>
              <a:off x="4648" y="2263"/>
              <a:ext cx="712" cy="549"/>
            </a:xfrm>
            <a:custGeom>
              <a:avLst/>
              <a:gdLst>
                <a:gd name="T0" fmla="*/ 376 w 402"/>
                <a:gd name="T1" fmla="*/ 131 h 309"/>
                <a:gd name="T2" fmla="*/ 371 w 402"/>
                <a:gd name="T3" fmla="*/ 118 h 309"/>
                <a:gd name="T4" fmla="*/ 360 w 402"/>
                <a:gd name="T5" fmla="*/ 114 h 309"/>
                <a:gd name="T6" fmla="*/ 346 w 402"/>
                <a:gd name="T7" fmla="*/ 93 h 309"/>
                <a:gd name="T8" fmla="*/ 329 w 402"/>
                <a:gd name="T9" fmla="*/ 78 h 309"/>
                <a:gd name="T10" fmla="*/ 307 w 402"/>
                <a:gd name="T11" fmla="*/ 37 h 309"/>
                <a:gd name="T12" fmla="*/ 293 w 402"/>
                <a:gd name="T13" fmla="*/ 0 h 309"/>
                <a:gd name="T14" fmla="*/ 265 w 402"/>
                <a:gd name="T15" fmla="*/ 70 h 309"/>
                <a:gd name="T16" fmla="*/ 234 w 402"/>
                <a:gd name="T17" fmla="*/ 19 h 309"/>
                <a:gd name="T18" fmla="*/ 187 w 402"/>
                <a:gd name="T19" fmla="*/ 5 h 309"/>
                <a:gd name="T20" fmla="*/ 193 w 402"/>
                <a:gd name="T21" fmla="*/ 13 h 309"/>
                <a:gd name="T22" fmla="*/ 161 w 402"/>
                <a:gd name="T23" fmla="*/ 44 h 309"/>
                <a:gd name="T24" fmla="*/ 148 w 402"/>
                <a:gd name="T25" fmla="*/ 45 h 309"/>
                <a:gd name="T26" fmla="*/ 112 w 402"/>
                <a:gd name="T27" fmla="*/ 59 h 309"/>
                <a:gd name="T28" fmla="*/ 105 w 402"/>
                <a:gd name="T29" fmla="*/ 56 h 309"/>
                <a:gd name="T30" fmla="*/ 101 w 402"/>
                <a:gd name="T31" fmla="*/ 66 h 309"/>
                <a:gd name="T32" fmla="*/ 96 w 402"/>
                <a:gd name="T33" fmla="*/ 59 h 309"/>
                <a:gd name="T34" fmla="*/ 50 w 402"/>
                <a:gd name="T35" fmla="*/ 97 h 309"/>
                <a:gd name="T36" fmla="*/ 9 w 402"/>
                <a:gd name="T37" fmla="*/ 114 h 309"/>
                <a:gd name="T38" fmla="*/ 9 w 402"/>
                <a:gd name="T39" fmla="*/ 160 h 309"/>
                <a:gd name="T40" fmla="*/ 6 w 402"/>
                <a:gd name="T41" fmla="*/ 156 h 309"/>
                <a:gd name="T42" fmla="*/ 27 w 402"/>
                <a:gd name="T43" fmla="*/ 223 h 309"/>
                <a:gd name="T44" fmla="*/ 38 w 402"/>
                <a:gd name="T45" fmla="*/ 254 h 309"/>
                <a:gd name="T46" fmla="*/ 75 w 402"/>
                <a:gd name="T47" fmla="*/ 244 h 309"/>
                <a:gd name="T48" fmla="*/ 158 w 402"/>
                <a:gd name="T49" fmla="*/ 218 h 309"/>
                <a:gd name="T50" fmla="*/ 222 w 402"/>
                <a:gd name="T51" fmla="*/ 253 h 309"/>
                <a:gd name="T52" fmla="*/ 244 w 402"/>
                <a:gd name="T53" fmla="*/ 230 h 309"/>
                <a:gd name="T54" fmla="*/ 234 w 402"/>
                <a:gd name="T55" fmla="*/ 254 h 309"/>
                <a:gd name="T56" fmla="*/ 238 w 402"/>
                <a:gd name="T57" fmla="*/ 257 h 309"/>
                <a:gd name="T58" fmla="*/ 247 w 402"/>
                <a:gd name="T59" fmla="*/ 246 h 309"/>
                <a:gd name="T60" fmla="*/ 249 w 402"/>
                <a:gd name="T61" fmla="*/ 260 h 309"/>
                <a:gd name="T62" fmla="*/ 260 w 402"/>
                <a:gd name="T63" fmla="*/ 259 h 309"/>
                <a:gd name="T64" fmla="*/ 310 w 402"/>
                <a:gd name="T65" fmla="*/ 292 h 309"/>
                <a:gd name="T66" fmla="*/ 329 w 402"/>
                <a:gd name="T67" fmla="*/ 299 h 309"/>
                <a:gd name="T68" fmla="*/ 339 w 402"/>
                <a:gd name="T69" fmla="*/ 290 h 309"/>
                <a:gd name="T70" fmla="*/ 366 w 402"/>
                <a:gd name="T71" fmla="*/ 275 h 309"/>
                <a:gd name="T72" fmla="*/ 394 w 402"/>
                <a:gd name="T73" fmla="*/ 213 h 309"/>
                <a:gd name="T74" fmla="*/ 390 w 402"/>
                <a:gd name="T75" fmla="*/ 146 h 309"/>
                <a:gd name="T76" fmla="*/ 376 w 402"/>
                <a:gd name="T77" fmla="*/ 13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2" h="309">
                  <a:moveTo>
                    <a:pt x="376" y="131"/>
                  </a:moveTo>
                  <a:cubicBezTo>
                    <a:pt x="372" y="127"/>
                    <a:pt x="374" y="122"/>
                    <a:pt x="371" y="118"/>
                  </a:cubicBezTo>
                  <a:cubicBezTo>
                    <a:pt x="369" y="115"/>
                    <a:pt x="362" y="117"/>
                    <a:pt x="360" y="114"/>
                  </a:cubicBezTo>
                  <a:cubicBezTo>
                    <a:pt x="354" y="107"/>
                    <a:pt x="352" y="100"/>
                    <a:pt x="346" y="93"/>
                  </a:cubicBezTo>
                  <a:cubicBezTo>
                    <a:pt x="340" y="87"/>
                    <a:pt x="332" y="87"/>
                    <a:pt x="329" y="78"/>
                  </a:cubicBezTo>
                  <a:cubicBezTo>
                    <a:pt x="324" y="64"/>
                    <a:pt x="322" y="42"/>
                    <a:pt x="307" y="37"/>
                  </a:cubicBezTo>
                  <a:cubicBezTo>
                    <a:pt x="300" y="34"/>
                    <a:pt x="295" y="8"/>
                    <a:pt x="293" y="0"/>
                  </a:cubicBezTo>
                  <a:cubicBezTo>
                    <a:pt x="282" y="7"/>
                    <a:pt x="284" y="81"/>
                    <a:pt x="265" y="70"/>
                  </a:cubicBezTo>
                  <a:cubicBezTo>
                    <a:pt x="247" y="59"/>
                    <a:pt x="202" y="42"/>
                    <a:pt x="234" y="19"/>
                  </a:cubicBezTo>
                  <a:cubicBezTo>
                    <a:pt x="229" y="12"/>
                    <a:pt x="199" y="10"/>
                    <a:pt x="187" y="5"/>
                  </a:cubicBezTo>
                  <a:cubicBezTo>
                    <a:pt x="189" y="8"/>
                    <a:pt x="191" y="11"/>
                    <a:pt x="193" y="13"/>
                  </a:cubicBezTo>
                  <a:cubicBezTo>
                    <a:pt x="174" y="18"/>
                    <a:pt x="163" y="22"/>
                    <a:pt x="161" y="44"/>
                  </a:cubicBezTo>
                  <a:cubicBezTo>
                    <a:pt x="159" y="44"/>
                    <a:pt x="150" y="45"/>
                    <a:pt x="148" y="45"/>
                  </a:cubicBezTo>
                  <a:cubicBezTo>
                    <a:pt x="144" y="17"/>
                    <a:pt x="116" y="44"/>
                    <a:pt x="112" y="59"/>
                  </a:cubicBezTo>
                  <a:cubicBezTo>
                    <a:pt x="110" y="58"/>
                    <a:pt x="107" y="57"/>
                    <a:pt x="105" y="56"/>
                  </a:cubicBezTo>
                  <a:cubicBezTo>
                    <a:pt x="104" y="59"/>
                    <a:pt x="102" y="63"/>
                    <a:pt x="101" y="66"/>
                  </a:cubicBezTo>
                  <a:cubicBezTo>
                    <a:pt x="99" y="64"/>
                    <a:pt x="98" y="62"/>
                    <a:pt x="96" y="59"/>
                  </a:cubicBezTo>
                  <a:cubicBezTo>
                    <a:pt x="86" y="85"/>
                    <a:pt x="77" y="89"/>
                    <a:pt x="50" y="97"/>
                  </a:cubicBezTo>
                  <a:cubicBezTo>
                    <a:pt x="39" y="100"/>
                    <a:pt x="14" y="116"/>
                    <a:pt x="9" y="114"/>
                  </a:cubicBezTo>
                  <a:cubicBezTo>
                    <a:pt x="0" y="128"/>
                    <a:pt x="7" y="145"/>
                    <a:pt x="9" y="160"/>
                  </a:cubicBezTo>
                  <a:cubicBezTo>
                    <a:pt x="8" y="159"/>
                    <a:pt x="7" y="157"/>
                    <a:pt x="6" y="156"/>
                  </a:cubicBezTo>
                  <a:cubicBezTo>
                    <a:pt x="3" y="175"/>
                    <a:pt x="24" y="203"/>
                    <a:pt x="27" y="223"/>
                  </a:cubicBezTo>
                  <a:cubicBezTo>
                    <a:pt x="30" y="239"/>
                    <a:pt x="11" y="249"/>
                    <a:pt x="38" y="254"/>
                  </a:cubicBezTo>
                  <a:cubicBezTo>
                    <a:pt x="52" y="256"/>
                    <a:pt x="62" y="248"/>
                    <a:pt x="75" y="244"/>
                  </a:cubicBezTo>
                  <a:cubicBezTo>
                    <a:pt x="103" y="237"/>
                    <a:pt x="129" y="232"/>
                    <a:pt x="158" y="218"/>
                  </a:cubicBezTo>
                  <a:cubicBezTo>
                    <a:pt x="189" y="203"/>
                    <a:pt x="209" y="232"/>
                    <a:pt x="222" y="253"/>
                  </a:cubicBezTo>
                  <a:cubicBezTo>
                    <a:pt x="233" y="248"/>
                    <a:pt x="237" y="238"/>
                    <a:pt x="244" y="230"/>
                  </a:cubicBezTo>
                  <a:cubicBezTo>
                    <a:pt x="245" y="239"/>
                    <a:pt x="242" y="248"/>
                    <a:pt x="234" y="254"/>
                  </a:cubicBezTo>
                  <a:cubicBezTo>
                    <a:pt x="235" y="255"/>
                    <a:pt x="237" y="256"/>
                    <a:pt x="238" y="257"/>
                  </a:cubicBezTo>
                  <a:cubicBezTo>
                    <a:pt x="241" y="252"/>
                    <a:pt x="246" y="252"/>
                    <a:pt x="247" y="246"/>
                  </a:cubicBezTo>
                  <a:cubicBezTo>
                    <a:pt x="247" y="251"/>
                    <a:pt x="250" y="254"/>
                    <a:pt x="249" y="260"/>
                  </a:cubicBezTo>
                  <a:cubicBezTo>
                    <a:pt x="252" y="259"/>
                    <a:pt x="256" y="261"/>
                    <a:pt x="260" y="259"/>
                  </a:cubicBezTo>
                  <a:cubicBezTo>
                    <a:pt x="268" y="280"/>
                    <a:pt x="282" y="309"/>
                    <a:pt x="310" y="292"/>
                  </a:cubicBezTo>
                  <a:cubicBezTo>
                    <a:pt x="315" y="289"/>
                    <a:pt x="323" y="296"/>
                    <a:pt x="329" y="299"/>
                  </a:cubicBezTo>
                  <a:cubicBezTo>
                    <a:pt x="333" y="301"/>
                    <a:pt x="334" y="293"/>
                    <a:pt x="339" y="290"/>
                  </a:cubicBezTo>
                  <a:cubicBezTo>
                    <a:pt x="349" y="285"/>
                    <a:pt x="360" y="284"/>
                    <a:pt x="366" y="275"/>
                  </a:cubicBezTo>
                  <a:cubicBezTo>
                    <a:pt x="368" y="251"/>
                    <a:pt x="386" y="234"/>
                    <a:pt x="394" y="213"/>
                  </a:cubicBezTo>
                  <a:cubicBezTo>
                    <a:pt x="401" y="194"/>
                    <a:pt x="402" y="164"/>
                    <a:pt x="390" y="146"/>
                  </a:cubicBezTo>
                  <a:cubicBezTo>
                    <a:pt x="388" y="142"/>
                    <a:pt x="381" y="136"/>
                    <a:pt x="376" y="13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7" name="Freeform 37"/>
            <p:cNvSpPr>
              <a:spLocks/>
            </p:cNvSpPr>
            <p:nvPr/>
          </p:nvSpPr>
          <p:spPr bwMode="auto">
            <a:xfrm>
              <a:off x="5596" y="2961"/>
              <a:ext cx="13" cy="10"/>
            </a:xfrm>
            <a:custGeom>
              <a:avLst/>
              <a:gdLst>
                <a:gd name="T0" fmla="*/ 0 w 7"/>
                <a:gd name="T1" fmla="*/ 6 h 6"/>
                <a:gd name="T2" fmla="*/ 7 w 7"/>
                <a:gd name="T3" fmla="*/ 0 h 6"/>
                <a:gd name="T4" fmla="*/ 0 w 7"/>
                <a:gd name="T5" fmla="*/ 0 h 6"/>
                <a:gd name="T6" fmla="*/ 0 w 7"/>
                <a:gd name="T7" fmla="*/ 6 h 6"/>
              </a:gdLst>
              <a:ahLst/>
              <a:cxnLst>
                <a:cxn ang="0">
                  <a:pos x="T0" y="T1"/>
                </a:cxn>
                <a:cxn ang="0">
                  <a:pos x="T2" y="T3"/>
                </a:cxn>
                <a:cxn ang="0">
                  <a:pos x="T4" y="T5"/>
                </a:cxn>
                <a:cxn ang="0">
                  <a:pos x="T6" y="T7"/>
                </a:cxn>
              </a:cxnLst>
              <a:rect l="0" t="0" r="r" b="b"/>
              <a:pathLst>
                <a:path w="7" h="6">
                  <a:moveTo>
                    <a:pt x="0" y="6"/>
                  </a:moveTo>
                  <a:cubicBezTo>
                    <a:pt x="2" y="4"/>
                    <a:pt x="4" y="2"/>
                    <a:pt x="7" y="0"/>
                  </a:cubicBezTo>
                  <a:cubicBezTo>
                    <a:pt x="4" y="0"/>
                    <a:pt x="2" y="0"/>
                    <a:pt x="0" y="0"/>
                  </a:cubicBezTo>
                  <a:cubicBezTo>
                    <a:pt x="0" y="2"/>
                    <a:pt x="0" y="4"/>
                    <a:pt x="0"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8" name="Freeform 38"/>
            <p:cNvSpPr>
              <a:spLocks/>
            </p:cNvSpPr>
            <p:nvPr/>
          </p:nvSpPr>
          <p:spPr bwMode="auto">
            <a:xfrm>
              <a:off x="5563" y="2828"/>
              <a:ext cx="172" cy="136"/>
            </a:xfrm>
            <a:custGeom>
              <a:avLst/>
              <a:gdLst>
                <a:gd name="T0" fmla="*/ 75 w 97"/>
                <a:gd name="T1" fmla="*/ 8 h 77"/>
                <a:gd name="T2" fmla="*/ 70 w 97"/>
                <a:gd name="T3" fmla="*/ 0 h 77"/>
                <a:gd name="T4" fmla="*/ 55 w 97"/>
                <a:gd name="T5" fmla="*/ 20 h 77"/>
                <a:gd name="T6" fmla="*/ 16 w 97"/>
                <a:gd name="T7" fmla="*/ 53 h 77"/>
                <a:gd name="T8" fmla="*/ 42 w 97"/>
                <a:gd name="T9" fmla="*/ 71 h 77"/>
                <a:gd name="T10" fmla="*/ 55 w 97"/>
                <a:gd name="T11" fmla="*/ 50 h 77"/>
                <a:gd name="T12" fmla="*/ 71 w 97"/>
                <a:gd name="T13" fmla="*/ 34 h 77"/>
                <a:gd name="T14" fmla="*/ 75 w 97"/>
                <a:gd name="T15" fmla="*/ 8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77">
                  <a:moveTo>
                    <a:pt x="75" y="8"/>
                  </a:moveTo>
                  <a:cubicBezTo>
                    <a:pt x="74" y="5"/>
                    <a:pt x="72" y="3"/>
                    <a:pt x="70" y="0"/>
                  </a:cubicBezTo>
                  <a:cubicBezTo>
                    <a:pt x="64" y="6"/>
                    <a:pt x="60" y="14"/>
                    <a:pt x="55" y="20"/>
                  </a:cubicBezTo>
                  <a:cubicBezTo>
                    <a:pt x="45" y="35"/>
                    <a:pt x="28" y="41"/>
                    <a:pt x="16" y="53"/>
                  </a:cubicBezTo>
                  <a:cubicBezTo>
                    <a:pt x="0" y="68"/>
                    <a:pt x="31" y="77"/>
                    <a:pt x="42" y="71"/>
                  </a:cubicBezTo>
                  <a:cubicBezTo>
                    <a:pt x="50" y="66"/>
                    <a:pt x="49" y="56"/>
                    <a:pt x="55" y="50"/>
                  </a:cubicBezTo>
                  <a:cubicBezTo>
                    <a:pt x="60" y="45"/>
                    <a:pt x="71" y="38"/>
                    <a:pt x="71" y="34"/>
                  </a:cubicBezTo>
                  <a:cubicBezTo>
                    <a:pt x="71" y="28"/>
                    <a:pt x="97" y="0"/>
                    <a:pt x="75" y="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39" name="Freeform 39"/>
            <p:cNvSpPr>
              <a:spLocks/>
            </p:cNvSpPr>
            <p:nvPr/>
          </p:nvSpPr>
          <p:spPr bwMode="auto">
            <a:xfrm>
              <a:off x="5688" y="2702"/>
              <a:ext cx="109" cy="149"/>
            </a:xfrm>
            <a:custGeom>
              <a:avLst/>
              <a:gdLst>
                <a:gd name="T0" fmla="*/ 29 w 61"/>
                <a:gd name="T1" fmla="*/ 25 h 84"/>
                <a:gd name="T2" fmla="*/ 0 w 61"/>
                <a:gd name="T3" fmla="*/ 0 h 84"/>
                <a:gd name="T4" fmla="*/ 18 w 61"/>
                <a:gd name="T5" fmla="*/ 31 h 84"/>
                <a:gd name="T6" fmla="*/ 10 w 61"/>
                <a:gd name="T7" fmla="*/ 56 h 84"/>
                <a:gd name="T8" fmla="*/ 28 w 61"/>
                <a:gd name="T9" fmla="*/ 79 h 84"/>
                <a:gd name="T10" fmla="*/ 44 w 61"/>
                <a:gd name="T11" fmla="*/ 56 h 84"/>
                <a:gd name="T12" fmla="*/ 55 w 61"/>
                <a:gd name="T13" fmla="*/ 37 h 84"/>
                <a:gd name="T14" fmla="*/ 29 w 61"/>
                <a:gd name="T15" fmla="*/ 25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84">
                  <a:moveTo>
                    <a:pt x="29" y="25"/>
                  </a:moveTo>
                  <a:cubicBezTo>
                    <a:pt x="20" y="32"/>
                    <a:pt x="11" y="7"/>
                    <a:pt x="0" y="0"/>
                  </a:cubicBezTo>
                  <a:cubicBezTo>
                    <a:pt x="3" y="14"/>
                    <a:pt x="15" y="18"/>
                    <a:pt x="18" y="31"/>
                  </a:cubicBezTo>
                  <a:cubicBezTo>
                    <a:pt x="20" y="35"/>
                    <a:pt x="18" y="49"/>
                    <a:pt x="10" y="56"/>
                  </a:cubicBezTo>
                  <a:cubicBezTo>
                    <a:pt x="23" y="62"/>
                    <a:pt x="18" y="84"/>
                    <a:pt x="28" y="79"/>
                  </a:cubicBezTo>
                  <a:cubicBezTo>
                    <a:pt x="37" y="74"/>
                    <a:pt x="38" y="60"/>
                    <a:pt x="44" y="56"/>
                  </a:cubicBezTo>
                  <a:cubicBezTo>
                    <a:pt x="46" y="55"/>
                    <a:pt x="61" y="41"/>
                    <a:pt x="55" y="37"/>
                  </a:cubicBezTo>
                  <a:cubicBezTo>
                    <a:pt x="47" y="31"/>
                    <a:pt x="30" y="47"/>
                    <a:pt x="29" y="2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0" name="Freeform 40"/>
            <p:cNvSpPr>
              <a:spLocks/>
            </p:cNvSpPr>
            <p:nvPr/>
          </p:nvSpPr>
          <p:spPr bwMode="auto">
            <a:xfrm>
              <a:off x="5765" y="2380"/>
              <a:ext cx="26" cy="16"/>
            </a:xfrm>
            <a:custGeom>
              <a:avLst/>
              <a:gdLst>
                <a:gd name="T0" fmla="*/ 7 w 15"/>
                <a:gd name="T1" fmla="*/ 0 h 9"/>
                <a:gd name="T2" fmla="*/ 0 w 15"/>
                <a:gd name="T3" fmla="*/ 6 h 9"/>
                <a:gd name="T4" fmla="*/ 7 w 15"/>
                <a:gd name="T5" fmla="*/ 0 h 9"/>
              </a:gdLst>
              <a:ahLst/>
              <a:cxnLst>
                <a:cxn ang="0">
                  <a:pos x="T0" y="T1"/>
                </a:cxn>
                <a:cxn ang="0">
                  <a:pos x="T2" y="T3"/>
                </a:cxn>
                <a:cxn ang="0">
                  <a:pos x="T4" y="T5"/>
                </a:cxn>
              </a:cxnLst>
              <a:rect l="0" t="0" r="r" b="b"/>
              <a:pathLst>
                <a:path w="15" h="9">
                  <a:moveTo>
                    <a:pt x="7" y="0"/>
                  </a:moveTo>
                  <a:cubicBezTo>
                    <a:pt x="5" y="2"/>
                    <a:pt x="2" y="4"/>
                    <a:pt x="0" y="6"/>
                  </a:cubicBezTo>
                  <a:cubicBezTo>
                    <a:pt x="9" y="9"/>
                    <a:pt x="15" y="8"/>
                    <a:pt x="7"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1" name="Freeform 41"/>
            <p:cNvSpPr>
              <a:spLocks/>
            </p:cNvSpPr>
            <p:nvPr/>
          </p:nvSpPr>
          <p:spPr bwMode="auto">
            <a:xfrm>
              <a:off x="5788" y="2363"/>
              <a:ext cx="19" cy="12"/>
            </a:xfrm>
            <a:custGeom>
              <a:avLst/>
              <a:gdLst>
                <a:gd name="T0" fmla="*/ 2 w 11"/>
                <a:gd name="T1" fmla="*/ 7 h 7"/>
                <a:gd name="T2" fmla="*/ 11 w 11"/>
                <a:gd name="T3" fmla="*/ 0 h 7"/>
                <a:gd name="T4" fmla="*/ 0 w 11"/>
                <a:gd name="T5" fmla="*/ 4 h 7"/>
                <a:gd name="T6" fmla="*/ 2 w 11"/>
                <a:gd name="T7" fmla="*/ 7 h 7"/>
              </a:gdLst>
              <a:ahLst/>
              <a:cxnLst>
                <a:cxn ang="0">
                  <a:pos x="T0" y="T1"/>
                </a:cxn>
                <a:cxn ang="0">
                  <a:pos x="T2" y="T3"/>
                </a:cxn>
                <a:cxn ang="0">
                  <a:pos x="T4" y="T5"/>
                </a:cxn>
                <a:cxn ang="0">
                  <a:pos x="T6" y="T7"/>
                </a:cxn>
              </a:cxnLst>
              <a:rect l="0" t="0" r="r" b="b"/>
              <a:pathLst>
                <a:path w="11" h="7">
                  <a:moveTo>
                    <a:pt x="2" y="7"/>
                  </a:moveTo>
                  <a:cubicBezTo>
                    <a:pt x="8" y="6"/>
                    <a:pt x="9" y="1"/>
                    <a:pt x="11" y="0"/>
                  </a:cubicBezTo>
                  <a:cubicBezTo>
                    <a:pt x="7" y="1"/>
                    <a:pt x="4" y="3"/>
                    <a:pt x="0" y="4"/>
                  </a:cubicBezTo>
                  <a:cubicBezTo>
                    <a:pt x="1" y="5"/>
                    <a:pt x="2" y="6"/>
                    <a:pt x="2"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2" name="Freeform 42"/>
            <p:cNvSpPr>
              <a:spLocks/>
            </p:cNvSpPr>
            <p:nvPr/>
          </p:nvSpPr>
          <p:spPr bwMode="auto">
            <a:xfrm>
              <a:off x="4880" y="19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3" name="Freeform 43"/>
            <p:cNvSpPr>
              <a:spLocks/>
            </p:cNvSpPr>
            <p:nvPr/>
          </p:nvSpPr>
          <p:spPr bwMode="auto">
            <a:xfrm>
              <a:off x="4798" y="1901"/>
              <a:ext cx="94" cy="75"/>
            </a:xfrm>
            <a:custGeom>
              <a:avLst/>
              <a:gdLst>
                <a:gd name="T0" fmla="*/ 38 w 53"/>
                <a:gd name="T1" fmla="*/ 0 h 42"/>
                <a:gd name="T2" fmla="*/ 8 w 53"/>
                <a:gd name="T3" fmla="*/ 35 h 42"/>
                <a:gd name="T4" fmla="*/ 14 w 53"/>
                <a:gd name="T5" fmla="*/ 22 h 42"/>
                <a:gd name="T6" fmla="*/ 38 w 53"/>
                <a:gd name="T7" fmla="*/ 42 h 42"/>
                <a:gd name="T8" fmla="*/ 43 w 53"/>
                <a:gd name="T9" fmla="*/ 30 h 42"/>
                <a:gd name="T10" fmla="*/ 46 w 53"/>
                <a:gd name="T11" fmla="*/ 36 h 42"/>
                <a:gd name="T12" fmla="*/ 38 w 53"/>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3" h="42">
                  <a:moveTo>
                    <a:pt x="38" y="0"/>
                  </a:moveTo>
                  <a:cubicBezTo>
                    <a:pt x="34" y="24"/>
                    <a:pt x="0" y="4"/>
                    <a:pt x="8" y="35"/>
                  </a:cubicBezTo>
                  <a:cubicBezTo>
                    <a:pt x="9" y="31"/>
                    <a:pt x="12" y="27"/>
                    <a:pt x="14" y="22"/>
                  </a:cubicBezTo>
                  <a:cubicBezTo>
                    <a:pt x="31" y="22"/>
                    <a:pt x="20" y="36"/>
                    <a:pt x="38" y="42"/>
                  </a:cubicBezTo>
                  <a:cubicBezTo>
                    <a:pt x="38" y="35"/>
                    <a:pt x="38" y="29"/>
                    <a:pt x="43" y="30"/>
                  </a:cubicBezTo>
                  <a:cubicBezTo>
                    <a:pt x="41" y="25"/>
                    <a:pt x="46" y="35"/>
                    <a:pt x="46" y="36"/>
                  </a:cubicBezTo>
                  <a:cubicBezTo>
                    <a:pt x="53" y="25"/>
                    <a:pt x="48" y="7"/>
                    <a:pt x="38"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4" name="Freeform 44"/>
            <p:cNvSpPr>
              <a:spLocks/>
            </p:cNvSpPr>
            <p:nvPr/>
          </p:nvSpPr>
          <p:spPr bwMode="auto">
            <a:xfrm>
              <a:off x="4736" y="1882"/>
              <a:ext cx="36" cy="41"/>
            </a:xfrm>
            <a:custGeom>
              <a:avLst/>
              <a:gdLst>
                <a:gd name="T0" fmla="*/ 1 w 20"/>
                <a:gd name="T1" fmla="*/ 23 h 23"/>
                <a:gd name="T2" fmla="*/ 18 w 20"/>
                <a:gd name="T3" fmla="*/ 0 h 23"/>
                <a:gd name="T4" fmla="*/ 1 w 20"/>
                <a:gd name="T5" fmla="*/ 23 h 23"/>
              </a:gdLst>
              <a:ahLst/>
              <a:cxnLst>
                <a:cxn ang="0">
                  <a:pos x="T0" y="T1"/>
                </a:cxn>
                <a:cxn ang="0">
                  <a:pos x="T2" y="T3"/>
                </a:cxn>
                <a:cxn ang="0">
                  <a:pos x="T4" y="T5"/>
                </a:cxn>
              </a:cxnLst>
              <a:rect l="0" t="0" r="r" b="b"/>
              <a:pathLst>
                <a:path w="20" h="23">
                  <a:moveTo>
                    <a:pt x="1" y="23"/>
                  </a:moveTo>
                  <a:cubicBezTo>
                    <a:pt x="10" y="16"/>
                    <a:pt x="20" y="8"/>
                    <a:pt x="18" y="0"/>
                  </a:cubicBezTo>
                  <a:cubicBezTo>
                    <a:pt x="14" y="9"/>
                    <a:pt x="0" y="17"/>
                    <a:pt x="1" y="2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5" name="Freeform 45"/>
            <p:cNvSpPr>
              <a:spLocks/>
            </p:cNvSpPr>
            <p:nvPr/>
          </p:nvSpPr>
          <p:spPr bwMode="auto">
            <a:xfrm>
              <a:off x="4763" y="1749"/>
              <a:ext cx="74" cy="106"/>
            </a:xfrm>
            <a:custGeom>
              <a:avLst/>
              <a:gdLst>
                <a:gd name="T0" fmla="*/ 13 w 42"/>
                <a:gd name="T1" fmla="*/ 38 h 60"/>
                <a:gd name="T2" fmla="*/ 29 w 42"/>
                <a:gd name="T3" fmla="*/ 54 h 60"/>
                <a:gd name="T4" fmla="*/ 29 w 42"/>
                <a:gd name="T5" fmla="*/ 48 h 60"/>
                <a:gd name="T6" fmla="*/ 42 w 42"/>
                <a:gd name="T7" fmla="*/ 60 h 60"/>
                <a:gd name="T8" fmla="*/ 37 w 42"/>
                <a:gd name="T9" fmla="*/ 52 h 60"/>
                <a:gd name="T10" fmla="*/ 39 w 42"/>
                <a:gd name="T11" fmla="*/ 48 h 60"/>
                <a:gd name="T12" fmla="*/ 24 w 42"/>
                <a:gd name="T13" fmla="*/ 47 h 60"/>
                <a:gd name="T14" fmla="*/ 17 w 42"/>
                <a:gd name="T15" fmla="*/ 2 h 60"/>
                <a:gd name="T16" fmla="*/ 8 w 42"/>
                <a:gd name="T17" fmla="*/ 0 h 60"/>
                <a:gd name="T18" fmla="*/ 4 w 42"/>
                <a:gd name="T19" fmla="*/ 24 h 60"/>
                <a:gd name="T20" fmla="*/ 13 w 42"/>
                <a:gd name="T21" fmla="*/ 3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0">
                  <a:moveTo>
                    <a:pt x="13" y="38"/>
                  </a:moveTo>
                  <a:cubicBezTo>
                    <a:pt x="10" y="49"/>
                    <a:pt x="20" y="48"/>
                    <a:pt x="29" y="54"/>
                  </a:cubicBezTo>
                  <a:cubicBezTo>
                    <a:pt x="29" y="52"/>
                    <a:pt x="29" y="50"/>
                    <a:pt x="29" y="48"/>
                  </a:cubicBezTo>
                  <a:cubicBezTo>
                    <a:pt x="33" y="53"/>
                    <a:pt x="38" y="55"/>
                    <a:pt x="42" y="60"/>
                  </a:cubicBezTo>
                  <a:cubicBezTo>
                    <a:pt x="41" y="53"/>
                    <a:pt x="41" y="56"/>
                    <a:pt x="37" y="52"/>
                  </a:cubicBezTo>
                  <a:cubicBezTo>
                    <a:pt x="38" y="51"/>
                    <a:pt x="38" y="50"/>
                    <a:pt x="39" y="48"/>
                  </a:cubicBezTo>
                  <a:cubicBezTo>
                    <a:pt x="33" y="46"/>
                    <a:pt x="28" y="45"/>
                    <a:pt x="24" y="47"/>
                  </a:cubicBezTo>
                  <a:cubicBezTo>
                    <a:pt x="10" y="35"/>
                    <a:pt x="26" y="18"/>
                    <a:pt x="17" y="2"/>
                  </a:cubicBezTo>
                  <a:cubicBezTo>
                    <a:pt x="16" y="2"/>
                    <a:pt x="10" y="0"/>
                    <a:pt x="8" y="0"/>
                  </a:cubicBezTo>
                  <a:cubicBezTo>
                    <a:pt x="4" y="8"/>
                    <a:pt x="5" y="15"/>
                    <a:pt x="4" y="24"/>
                  </a:cubicBezTo>
                  <a:cubicBezTo>
                    <a:pt x="0" y="34"/>
                    <a:pt x="4" y="40"/>
                    <a:pt x="13" y="3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6" name="Freeform 46"/>
            <p:cNvSpPr>
              <a:spLocks/>
            </p:cNvSpPr>
            <p:nvPr/>
          </p:nvSpPr>
          <p:spPr bwMode="auto">
            <a:xfrm>
              <a:off x="4843" y="1853"/>
              <a:ext cx="25" cy="45"/>
            </a:xfrm>
            <a:custGeom>
              <a:avLst/>
              <a:gdLst>
                <a:gd name="T0" fmla="*/ 0 w 14"/>
                <a:gd name="T1" fmla="*/ 3 h 25"/>
                <a:gd name="T2" fmla="*/ 7 w 14"/>
                <a:gd name="T3" fmla="*/ 11 h 25"/>
                <a:gd name="T4" fmla="*/ 1 w 14"/>
                <a:gd name="T5" fmla="*/ 13 h 25"/>
                <a:gd name="T6" fmla="*/ 7 w 14"/>
                <a:gd name="T7" fmla="*/ 25 h 25"/>
                <a:gd name="T8" fmla="*/ 10 w 14"/>
                <a:gd name="T9" fmla="*/ 25 h 25"/>
                <a:gd name="T10" fmla="*/ 12 w 14"/>
                <a:gd name="T11" fmla="*/ 17 h 25"/>
                <a:gd name="T12" fmla="*/ 0 w 14"/>
                <a:gd name="T13" fmla="*/ 3 h 25"/>
              </a:gdLst>
              <a:ahLst/>
              <a:cxnLst>
                <a:cxn ang="0">
                  <a:pos x="T0" y="T1"/>
                </a:cxn>
                <a:cxn ang="0">
                  <a:pos x="T2" y="T3"/>
                </a:cxn>
                <a:cxn ang="0">
                  <a:pos x="T4" y="T5"/>
                </a:cxn>
                <a:cxn ang="0">
                  <a:pos x="T6" y="T7"/>
                </a:cxn>
                <a:cxn ang="0">
                  <a:pos x="T8" y="T9"/>
                </a:cxn>
                <a:cxn ang="0">
                  <a:pos x="T10" y="T11"/>
                </a:cxn>
                <a:cxn ang="0">
                  <a:pos x="T12" y="T13"/>
                </a:cxn>
              </a:cxnLst>
              <a:rect l="0" t="0" r="r" b="b"/>
              <a:pathLst>
                <a:path w="14" h="25">
                  <a:moveTo>
                    <a:pt x="0" y="3"/>
                  </a:moveTo>
                  <a:cubicBezTo>
                    <a:pt x="2" y="6"/>
                    <a:pt x="4" y="9"/>
                    <a:pt x="7" y="11"/>
                  </a:cubicBezTo>
                  <a:cubicBezTo>
                    <a:pt x="6" y="12"/>
                    <a:pt x="2" y="13"/>
                    <a:pt x="1" y="13"/>
                  </a:cubicBezTo>
                  <a:cubicBezTo>
                    <a:pt x="3" y="16"/>
                    <a:pt x="5" y="22"/>
                    <a:pt x="7" y="25"/>
                  </a:cubicBezTo>
                  <a:cubicBezTo>
                    <a:pt x="8" y="25"/>
                    <a:pt x="9" y="25"/>
                    <a:pt x="10" y="25"/>
                  </a:cubicBezTo>
                  <a:cubicBezTo>
                    <a:pt x="6" y="17"/>
                    <a:pt x="12" y="19"/>
                    <a:pt x="12" y="17"/>
                  </a:cubicBezTo>
                  <a:cubicBezTo>
                    <a:pt x="14" y="8"/>
                    <a:pt x="10" y="0"/>
                    <a:pt x="0"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7" name="Freeform 47"/>
            <p:cNvSpPr>
              <a:spLocks/>
            </p:cNvSpPr>
            <p:nvPr/>
          </p:nvSpPr>
          <p:spPr bwMode="auto">
            <a:xfrm>
              <a:off x="4802" y="1868"/>
              <a:ext cx="23" cy="26"/>
            </a:xfrm>
            <a:custGeom>
              <a:avLst/>
              <a:gdLst>
                <a:gd name="T0" fmla="*/ 3 w 13"/>
                <a:gd name="T1" fmla="*/ 15 h 15"/>
                <a:gd name="T2" fmla="*/ 13 w 13"/>
                <a:gd name="T3" fmla="*/ 5 h 15"/>
                <a:gd name="T4" fmla="*/ 4 w 13"/>
                <a:gd name="T5" fmla="*/ 0 h 15"/>
                <a:gd name="T6" fmla="*/ 6 w 13"/>
                <a:gd name="T7" fmla="*/ 1 h 15"/>
                <a:gd name="T8" fmla="*/ 3 w 13"/>
                <a:gd name="T9" fmla="*/ 15 h 15"/>
              </a:gdLst>
              <a:ahLst/>
              <a:cxnLst>
                <a:cxn ang="0">
                  <a:pos x="T0" y="T1"/>
                </a:cxn>
                <a:cxn ang="0">
                  <a:pos x="T2" y="T3"/>
                </a:cxn>
                <a:cxn ang="0">
                  <a:pos x="T4" y="T5"/>
                </a:cxn>
                <a:cxn ang="0">
                  <a:pos x="T6" y="T7"/>
                </a:cxn>
                <a:cxn ang="0">
                  <a:pos x="T8" y="T9"/>
                </a:cxn>
              </a:cxnLst>
              <a:rect l="0" t="0" r="r" b="b"/>
              <a:pathLst>
                <a:path w="13" h="15">
                  <a:moveTo>
                    <a:pt x="3" y="15"/>
                  </a:moveTo>
                  <a:cubicBezTo>
                    <a:pt x="8" y="12"/>
                    <a:pt x="10" y="10"/>
                    <a:pt x="13" y="5"/>
                  </a:cubicBezTo>
                  <a:cubicBezTo>
                    <a:pt x="10" y="4"/>
                    <a:pt x="7" y="2"/>
                    <a:pt x="4" y="0"/>
                  </a:cubicBezTo>
                  <a:cubicBezTo>
                    <a:pt x="6" y="1"/>
                    <a:pt x="6" y="1"/>
                    <a:pt x="6" y="1"/>
                  </a:cubicBezTo>
                  <a:cubicBezTo>
                    <a:pt x="3" y="3"/>
                    <a:pt x="0" y="6"/>
                    <a:pt x="3" y="1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8" name="Freeform 48"/>
            <p:cNvSpPr>
              <a:spLocks/>
            </p:cNvSpPr>
            <p:nvPr/>
          </p:nvSpPr>
          <p:spPr bwMode="auto">
            <a:xfrm>
              <a:off x="4818" y="1885"/>
              <a:ext cx="27" cy="32"/>
            </a:xfrm>
            <a:custGeom>
              <a:avLst/>
              <a:gdLst>
                <a:gd name="T0" fmla="*/ 10 w 15"/>
                <a:gd name="T1" fmla="*/ 3 h 18"/>
                <a:gd name="T2" fmla="*/ 6 w 15"/>
                <a:gd name="T3" fmla="*/ 0 h 18"/>
                <a:gd name="T4" fmla="*/ 0 w 15"/>
                <a:gd name="T5" fmla="*/ 10 h 18"/>
                <a:gd name="T6" fmla="*/ 6 w 15"/>
                <a:gd name="T7" fmla="*/ 18 h 18"/>
                <a:gd name="T8" fmla="*/ 9 w 15"/>
                <a:gd name="T9" fmla="*/ 10 h 18"/>
                <a:gd name="T10" fmla="*/ 9 w 15"/>
                <a:gd name="T11" fmla="*/ 11 h 18"/>
                <a:gd name="T12" fmla="*/ 15 w 15"/>
                <a:gd name="T13" fmla="*/ 0 h 18"/>
                <a:gd name="T14" fmla="*/ 10 w 15"/>
                <a:gd name="T15" fmla="*/ 6 h 18"/>
                <a:gd name="T16" fmla="*/ 10 w 15"/>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0" y="3"/>
                  </a:moveTo>
                  <a:cubicBezTo>
                    <a:pt x="9" y="2"/>
                    <a:pt x="7" y="1"/>
                    <a:pt x="6" y="0"/>
                  </a:cubicBezTo>
                  <a:cubicBezTo>
                    <a:pt x="5" y="1"/>
                    <a:pt x="0" y="8"/>
                    <a:pt x="0" y="10"/>
                  </a:cubicBezTo>
                  <a:cubicBezTo>
                    <a:pt x="2" y="13"/>
                    <a:pt x="4" y="15"/>
                    <a:pt x="6" y="18"/>
                  </a:cubicBezTo>
                  <a:cubicBezTo>
                    <a:pt x="7" y="16"/>
                    <a:pt x="8" y="13"/>
                    <a:pt x="9" y="10"/>
                  </a:cubicBezTo>
                  <a:cubicBezTo>
                    <a:pt x="9" y="10"/>
                    <a:pt x="9" y="11"/>
                    <a:pt x="9" y="11"/>
                  </a:cubicBezTo>
                  <a:cubicBezTo>
                    <a:pt x="12" y="9"/>
                    <a:pt x="13" y="4"/>
                    <a:pt x="15" y="0"/>
                  </a:cubicBezTo>
                  <a:cubicBezTo>
                    <a:pt x="14" y="1"/>
                    <a:pt x="11" y="3"/>
                    <a:pt x="10" y="6"/>
                  </a:cubicBezTo>
                  <a:cubicBezTo>
                    <a:pt x="10" y="5"/>
                    <a:pt x="10" y="4"/>
                    <a:pt x="10"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49" name="Freeform 49"/>
            <p:cNvSpPr>
              <a:spLocks/>
            </p:cNvSpPr>
            <p:nvPr/>
          </p:nvSpPr>
          <p:spPr bwMode="auto">
            <a:xfrm>
              <a:off x="4839" y="1898"/>
              <a:ext cx="13" cy="12"/>
            </a:xfrm>
            <a:custGeom>
              <a:avLst/>
              <a:gdLst>
                <a:gd name="T0" fmla="*/ 7 w 7"/>
                <a:gd name="T1" fmla="*/ 1 h 7"/>
                <a:gd name="T2" fmla="*/ 0 w 7"/>
                <a:gd name="T3" fmla="*/ 5 h 7"/>
                <a:gd name="T4" fmla="*/ 7 w 7"/>
                <a:gd name="T5" fmla="*/ 1 h 7"/>
              </a:gdLst>
              <a:ahLst/>
              <a:cxnLst>
                <a:cxn ang="0">
                  <a:pos x="T0" y="T1"/>
                </a:cxn>
                <a:cxn ang="0">
                  <a:pos x="T2" y="T3"/>
                </a:cxn>
                <a:cxn ang="0">
                  <a:pos x="T4" y="T5"/>
                </a:cxn>
              </a:cxnLst>
              <a:rect l="0" t="0" r="r" b="b"/>
              <a:pathLst>
                <a:path w="7" h="7">
                  <a:moveTo>
                    <a:pt x="7" y="1"/>
                  </a:moveTo>
                  <a:cubicBezTo>
                    <a:pt x="4" y="2"/>
                    <a:pt x="1" y="0"/>
                    <a:pt x="0" y="5"/>
                  </a:cubicBezTo>
                  <a:cubicBezTo>
                    <a:pt x="4" y="7"/>
                    <a:pt x="3" y="3"/>
                    <a:pt x="7"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0" name="Freeform 50"/>
            <p:cNvSpPr>
              <a:spLocks/>
            </p:cNvSpPr>
            <p:nvPr/>
          </p:nvSpPr>
          <p:spPr bwMode="auto">
            <a:xfrm>
              <a:off x="4825" y="1848"/>
              <a:ext cx="14" cy="21"/>
            </a:xfrm>
            <a:custGeom>
              <a:avLst/>
              <a:gdLst>
                <a:gd name="T0" fmla="*/ 0 w 8"/>
                <a:gd name="T1" fmla="*/ 9 h 12"/>
                <a:gd name="T2" fmla="*/ 8 w 8"/>
                <a:gd name="T3" fmla="*/ 12 h 12"/>
                <a:gd name="T4" fmla="*/ 0 w 8"/>
                <a:gd name="T5" fmla="*/ 9 h 12"/>
              </a:gdLst>
              <a:ahLst/>
              <a:cxnLst>
                <a:cxn ang="0">
                  <a:pos x="T0" y="T1"/>
                </a:cxn>
                <a:cxn ang="0">
                  <a:pos x="T2" y="T3"/>
                </a:cxn>
                <a:cxn ang="0">
                  <a:pos x="T4" y="T5"/>
                </a:cxn>
              </a:cxnLst>
              <a:rect l="0" t="0" r="r" b="b"/>
              <a:pathLst>
                <a:path w="8" h="12">
                  <a:moveTo>
                    <a:pt x="0" y="9"/>
                  </a:moveTo>
                  <a:cubicBezTo>
                    <a:pt x="4" y="10"/>
                    <a:pt x="5" y="8"/>
                    <a:pt x="8" y="12"/>
                  </a:cubicBezTo>
                  <a:cubicBezTo>
                    <a:pt x="2" y="0"/>
                    <a:pt x="4" y="6"/>
                    <a:pt x="0" y="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1" name="Freeform 51"/>
            <p:cNvSpPr>
              <a:spLocks/>
            </p:cNvSpPr>
            <p:nvPr/>
          </p:nvSpPr>
          <p:spPr bwMode="auto">
            <a:xfrm>
              <a:off x="4779" y="1839"/>
              <a:ext cx="18" cy="20"/>
            </a:xfrm>
            <a:custGeom>
              <a:avLst/>
              <a:gdLst>
                <a:gd name="T0" fmla="*/ 0 w 10"/>
                <a:gd name="T1" fmla="*/ 0 h 11"/>
                <a:gd name="T2" fmla="*/ 9 w 10"/>
                <a:gd name="T3" fmla="*/ 11 h 11"/>
                <a:gd name="T4" fmla="*/ 0 w 10"/>
                <a:gd name="T5" fmla="*/ 0 h 11"/>
              </a:gdLst>
              <a:ahLst/>
              <a:cxnLst>
                <a:cxn ang="0">
                  <a:pos x="T0" y="T1"/>
                </a:cxn>
                <a:cxn ang="0">
                  <a:pos x="T2" y="T3"/>
                </a:cxn>
                <a:cxn ang="0">
                  <a:pos x="T4" y="T5"/>
                </a:cxn>
              </a:cxnLst>
              <a:rect l="0" t="0" r="r" b="b"/>
              <a:pathLst>
                <a:path w="10" h="11">
                  <a:moveTo>
                    <a:pt x="0" y="0"/>
                  </a:moveTo>
                  <a:cubicBezTo>
                    <a:pt x="2" y="4"/>
                    <a:pt x="5" y="8"/>
                    <a:pt x="9" y="11"/>
                  </a:cubicBezTo>
                  <a:cubicBezTo>
                    <a:pt x="8" y="5"/>
                    <a:pt x="10" y="1"/>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2" name="Freeform 52"/>
            <p:cNvSpPr>
              <a:spLocks/>
            </p:cNvSpPr>
            <p:nvPr/>
          </p:nvSpPr>
          <p:spPr bwMode="auto">
            <a:xfrm>
              <a:off x="4765" y="1607"/>
              <a:ext cx="39" cy="55"/>
            </a:xfrm>
            <a:custGeom>
              <a:avLst/>
              <a:gdLst>
                <a:gd name="T0" fmla="*/ 16 w 22"/>
                <a:gd name="T1" fmla="*/ 0 h 31"/>
                <a:gd name="T2" fmla="*/ 9 w 22"/>
                <a:gd name="T3" fmla="*/ 31 h 31"/>
                <a:gd name="T4" fmla="*/ 16 w 22"/>
                <a:gd name="T5" fmla="*/ 0 h 31"/>
              </a:gdLst>
              <a:ahLst/>
              <a:cxnLst>
                <a:cxn ang="0">
                  <a:pos x="T0" y="T1"/>
                </a:cxn>
                <a:cxn ang="0">
                  <a:pos x="T2" y="T3"/>
                </a:cxn>
                <a:cxn ang="0">
                  <a:pos x="T4" y="T5"/>
                </a:cxn>
              </a:cxnLst>
              <a:rect l="0" t="0" r="r" b="b"/>
              <a:pathLst>
                <a:path w="22" h="31">
                  <a:moveTo>
                    <a:pt x="16" y="0"/>
                  </a:moveTo>
                  <a:cubicBezTo>
                    <a:pt x="5" y="7"/>
                    <a:pt x="0" y="20"/>
                    <a:pt x="9" y="31"/>
                  </a:cubicBezTo>
                  <a:cubicBezTo>
                    <a:pt x="18" y="24"/>
                    <a:pt x="22" y="10"/>
                    <a:pt x="16"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3" name="Freeform 53"/>
            <p:cNvSpPr>
              <a:spLocks/>
            </p:cNvSpPr>
            <p:nvPr/>
          </p:nvSpPr>
          <p:spPr bwMode="auto">
            <a:xfrm>
              <a:off x="4571" y="1674"/>
              <a:ext cx="82" cy="96"/>
            </a:xfrm>
            <a:custGeom>
              <a:avLst/>
              <a:gdLst>
                <a:gd name="T0" fmla="*/ 0 w 46"/>
                <a:gd name="T1" fmla="*/ 24 h 54"/>
                <a:gd name="T2" fmla="*/ 0 w 46"/>
                <a:gd name="T3" fmla="*/ 24 h 54"/>
              </a:gdLst>
              <a:ahLst/>
              <a:cxnLst>
                <a:cxn ang="0">
                  <a:pos x="T0" y="T1"/>
                </a:cxn>
                <a:cxn ang="0">
                  <a:pos x="T2" y="T3"/>
                </a:cxn>
              </a:cxnLst>
              <a:rect l="0" t="0" r="r" b="b"/>
              <a:pathLst>
                <a:path w="46" h="54">
                  <a:moveTo>
                    <a:pt x="0" y="24"/>
                  </a:moveTo>
                  <a:cubicBezTo>
                    <a:pt x="2" y="54"/>
                    <a:pt x="46" y="0"/>
                    <a:pt x="0" y="2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4" name="Freeform 54"/>
            <p:cNvSpPr>
              <a:spLocks/>
            </p:cNvSpPr>
            <p:nvPr/>
          </p:nvSpPr>
          <p:spPr bwMode="auto">
            <a:xfrm>
              <a:off x="4513" y="2084"/>
              <a:ext cx="28" cy="28"/>
            </a:xfrm>
            <a:custGeom>
              <a:avLst/>
              <a:gdLst>
                <a:gd name="T0" fmla="*/ 9 w 16"/>
                <a:gd name="T1" fmla="*/ 14 h 16"/>
                <a:gd name="T2" fmla="*/ 16 w 16"/>
                <a:gd name="T3" fmla="*/ 16 h 16"/>
                <a:gd name="T4" fmla="*/ 7 w 16"/>
                <a:gd name="T5" fmla="*/ 0 h 16"/>
                <a:gd name="T6" fmla="*/ 0 w 16"/>
                <a:gd name="T7" fmla="*/ 5 h 16"/>
                <a:gd name="T8" fmla="*/ 9 w 16"/>
                <a:gd name="T9" fmla="*/ 14 h 16"/>
              </a:gdLst>
              <a:ahLst/>
              <a:cxnLst>
                <a:cxn ang="0">
                  <a:pos x="T0" y="T1"/>
                </a:cxn>
                <a:cxn ang="0">
                  <a:pos x="T2" y="T3"/>
                </a:cxn>
                <a:cxn ang="0">
                  <a:pos x="T4" y="T5"/>
                </a:cxn>
                <a:cxn ang="0">
                  <a:pos x="T6" y="T7"/>
                </a:cxn>
                <a:cxn ang="0">
                  <a:pos x="T8" y="T9"/>
                </a:cxn>
              </a:cxnLst>
              <a:rect l="0" t="0" r="r" b="b"/>
              <a:pathLst>
                <a:path w="16" h="16">
                  <a:moveTo>
                    <a:pt x="9" y="14"/>
                  </a:moveTo>
                  <a:cubicBezTo>
                    <a:pt x="12" y="14"/>
                    <a:pt x="13" y="16"/>
                    <a:pt x="16" y="16"/>
                  </a:cubicBezTo>
                  <a:cubicBezTo>
                    <a:pt x="14" y="11"/>
                    <a:pt x="10" y="4"/>
                    <a:pt x="7" y="0"/>
                  </a:cubicBezTo>
                  <a:cubicBezTo>
                    <a:pt x="5" y="2"/>
                    <a:pt x="2" y="3"/>
                    <a:pt x="0" y="5"/>
                  </a:cubicBezTo>
                  <a:cubicBezTo>
                    <a:pt x="6" y="7"/>
                    <a:pt x="6" y="11"/>
                    <a:pt x="9" y="1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5" name="Freeform 55"/>
            <p:cNvSpPr>
              <a:spLocks/>
            </p:cNvSpPr>
            <p:nvPr/>
          </p:nvSpPr>
          <p:spPr bwMode="auto">
            <a:xfrm>
              <a:off x="4557" y="2105"/>
              <a:ext cx="11" cy="11"/>
            </a:xfrm>
            <a:custGeom>
              <a:avLst/>
              <a:gdLst>
                <a:gd name="T0" fmla="*/ 0 w 6"/>
                <a:gd name="T1" fmla="*/ 0 h 6"/>
                <a:gd name="T2" fmla="*/ 3 w 6"/>
                <a:gd name="T3" fmla="*/ 6 h 6"/>
                <a:gd name="T4" fmla="*/ 6 w 6"/>
                <a:gd name="T5" fmla="*/ 2 h 6"/>
                <a:gd name="T6" fmla="*/ 0 w 6"/>
                <a:gd name="T7" fmla="*/ 0 h 6"/>
              </a:gdLst>
              <a:ahLst/>
              <a:cxnLst>
                <a:cxn ang="0">
                  <a:pos x="T0" y="T1"/>
                </a:cxn>
                <a:cxn ang="0">
                  <a:pos x="T2" y="T3"/>
                </a:cxn>
                <a:cxn ang="0">
                  <a:pos x="T4" y="T5"/>
                </a:cxn>
                <a:cxn ang="0">
                  <a:pos x="T6" y="T7"/>
                </a:cxn>
              </a:cxnLst>
              <a:rect l="0" t="0" r="r" b="b"/>
              <a:pathLst>
                <a:path w="6" h="6">
                  <a:moveTo>
                    <a:pt x="0" y="0"/>
                  </a:moveTo>
                  <a:cubicBezTo>
                    <a:pt x="0" y="0"/>
                    <a:pt x="2" y="5"/>
                    <a:pt x="3" y="6"/>
                  </a:cubicBezTo>
                  <a:cubicBezTo>
                    <a:pt x="4" y="4"/>
                    <a:pt x="5" y="3"/>
                    <a:pt x="6" y="2"/>
                  </a:cubicBezTo>
                  <a:cubicBezTo>
                    <a:pt x="4" y="0"/>
                    <a:pt x="1" y="1"/>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6" name="Freeform 56"/>
            <p:cNvSpPr>
              <a:spLocks/>
            </p:cNvSpPr>
            <p:nvPr/>
          </p:nvSpPr>
          <p:spPr bwMode="auto">
            <a:xfrm>
              <a:off x="4401" y="2079"/>
              <a:ext cx="11" cy="16"/>
            </a:xfrm>
            <a:custGeom>
              <a:avLst/>
              <a:gdLst>
                <a:gd name="T0" fmla="*/ 0 w 6"/>
                <a:gd name="T1" fmla="*/ 0 h 9"/>
                <a:gd name="T2" fmla="*/ 6 w 6"/>
                <a:gd name="T3" fmla="*/ 9 h 9"/>
                <a:gd name="T4" fmla="*/ 2 w 6"/>
                <a:gd name="T5" fmla="*/ 0 h 9"/>
                <a:gd name="T6" fmla="*/ 0 w 6"/>
                <a:gd name="T7" fmla="*/ 0 h 9"/>
              </a:gdLst>
              <a:ahLst/>
              <a:cxnLst>
                <a:cxn ang="0">
                  <a:pos x="T0" y="T1"/>
                </a:cxn>
                <a:cxn ang="0">
                  <a:pos x="T2" y="T3"/>
                </a:cxn>
                <a:cxn ang="0">
                  <a:pos x="T4" y="T5"/>
                </a:cxn>
                <a:cxn ang="0">
                  <a:pos x="T6" y="T7"/>
                </a:cxn>
              </a:cxnLst>
              <a:rect l="0" t="0" r="r" b="b"/>
              <a:pathLst>
                <a:path w="6" h="9">
                  <a:moveTo>
                    <a:pt x="0" y="0"/>
                  </a:moveTo>
                  <a:cubicBezTo>
                    <a:pt x="2" y="3"/>
                    <a:pt x="4" y="6"/>
                    <a:pt x="6" y="9"/>
                  </a:cubicBezTo>
                  <a:cubicBezTo>
                    <a:pt x="5" y="6"/>
                    <a:pt x="3" y="3"/>
                    <a:pt x="2" y="0"/>
                  </a:cubicBezTo>
                  <a:cubicBezTo>
                    <a:pt x="1" y="0"/>
                    <a:pt x="1"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7" name="Freeform 57"/>
            <p:cNvSpPr>
              <a:spLocks/>
            </p:cNvSpPr>
            <p:nvPr/>
          </p:nvSpPr>
          <p:spPr bwMode="auto">
            <a:xfrm>
              <a:off x="4405" y="20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8" name="Freeform 58"/>
            <p:cNvSpPr>
              <a:spLocks/>
            </p:cNvSpPr>
            <p:nvPr/>
          </p:nvSpPr>
          <p:spPr bwMode="auto">
            <a:xfrm>
              <a:off x="4405" y="2079"/>
              <a:ext cx="2" cy="2"/>
            </a:xfrm>
            <a:custGeom>
              <a:avLst/>
              <a:gdLst>
                <a:gd name="T0" fmla="*/ 0 w 1"/>
                <a:gd name="T1" fmla="*/ 0 h 1"/>
                <a:gd name="T2" fmla="*/ 0 w 1"/>
                <a:gd name="T3" fmla="*/ 0 h 1"/>
              </a:gdLst>
              <a:ahLst/>
              <a:cxnLst>
                <a:cxn ang="0">
                  <a:pos x="T0" y="T1"/>
                </a:cxn>
                <a:cxn ang="0">
                  <a:pos x="T2" y="T3"/>
                </a:cxn>
              </a:cxnLst>
              <a:rect l="0" t="0" r="r" b="b"/>
              <a:pathLst>
                <a:path w="1" h="1">
                  <a:moveTo>
                    <a:pt x="0" y="0"/>
                  </a:moveTo>
                  <a:cubicBezTo>
                    <a:pt x="1" y="1"/>
                    <a:pt x="1" y="1"/>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9" name="Freeform 59"/>
            <p:cNvSpPr>
              <a:spLocks/>
            </p:cNvSpPr>
            <p:nvPr/>
          </p:nvSpPr>
          <p:spPr bwMode="auto">
            <a:xfrm>
              <a:off x="4405" y="207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0" name="Freeform 60"/>
            <p:cNvSpPr>
              <a:spLocks/>
            </p:cNvSpPr>
            <p:nvPr/>
          </p:nvSpPr>
          <p:spPr bwMode="auto">
            <a:xfrm>
              <a:off x="4382" y="2040"/>
              <a:ext cx="9" cy="16"/>
            </a:xfrm>
            <a:custGeom>
              <a:avLst/>
              <a:gdLst>
                <a:gd name="T0" fmla="*/ 5 w 5"/>
                <a:gd name="T1" fmla="*/ 9 h 9"/>
                <a:gd name="T2" fmla="*/ 0 w 5"/>
                <a:gd name="T3" fmla="*/ 1 h 9"/>
                <a:gd name="T4" fmla="*/ 5 w 5"/>
                <a:gd name="T5" fmla="*/ 9 h 9"/>
              </a:gdLst>
              <a:ahLst/>
              <a:cxnLst>
                <a:cxn ang="0">
                  <a:pos x="T0" y="T1"/>
                </a:cxn>
                <a:cxn ang="0">
                  <a:pos x="T2" y="T3"/>
                </a:cxn>
                <a:cxn ang="0">
                  <a:pos x="T4" y="T5"/>
                </a:cxn>
              </a:cxnLst>
              <a:rect l="0" t="0" r="r" b="b"/>
              <a:pathLst>
                <a:path w="5" h="9">
                  <a:moveTo>
                    <a:pt x="5" y="9"/>
                  </a:moveTo>
                  <a:cubicBezTo>
                    <a:pt x="4" y="6"/>
                    <a:pt x="2" y="3"/>
                    <a:pt x="0" y="1"/>
                  </a:cubicBezTo>
                  <a:cubicBezTo>
                    <a:pt x="0" y="0"/>
                    <a:pt x="2" y="7"/>
                    <a:pt x="5" y="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1" name="Freeform 61"/>
            <p:cNvSpPr>
              <a:spLocks/>
            </p:cNvSpPr>
            <p:nvPr/>
          </p:nvSpPr>
          <p:spPr bwMode="auto">
            <a:xfrm>
              <a:off x="4928" y="1433"/>
              <a:ext cx="60" cy="62"/>
            </a:xfrm>
            <a:custGeom>
              <a:avLst/>
              <a:gdLst>
                <a:gd name="T0" fmla="*/ 13 w 34"/>
                <a:gd name="T1" fmla="*/ 14 h 35"/>
                <a:gd name="T2" fmla="*/ 15 w 34"/>
                <a:gd name="T3" fmla="*/ 23 h 35"/>
                <a:gd name="T4" fmla="*/ 17 w 34"/>
                <a:gd name="T5" fmla="*/ 35 h 35"/>
                <a:gd name="T6" fmla="*/ 25 w 34"/>
                <a:gd name="T7" fmla="*/ 9 h 35"/>
                <a:gd name="T8" fmla="*/ 13 w 34"/>
                <a:gd name="T9" fmla="*/ 14 h 35"/>
              </a:gdLst>
              <a:ahLst/>
              <a:cxnLst>
                <a:cxn ang="0">
                  <a:pos x="T0" y="T1"/>
                </a:cxn>
                <a:cxn ang="0">
                  <a:pos x="T2" y="T3"/>
                </a:cxn>
                <a:cxn ang="0">
                  <a:pos x="T4" y="T5"/>
                </a:cxn>
                <a:cxn ang="0">
                  <a:pos x="T6" y="T7"/>
                </a:cxn>
                <a:cxn ang="0">
                  <a:pos x="T8" y="T9"/>
                </a:cxn>
              </a:cxnLst>
              <a:rect l="0" t="0" r="r" b="b"/>
              <a:pathLst>
                <a:path w="34" h="35">
                  <a:moveTo>
                    <a:pt x="13" y="14"/>
                  </a:moveTo>
                  <a:cubicBezTo>
                    <a:pt x="16" y="17"/>
                    <a:pt x="16" y="19"/>
                    <a:pt x="15" y="23"/>
                  </a:cubicBezTo>
                  <a:cubicBezTo>
                    <a:pt x="13" y="30"/>
                    <a:pt x="13" y="33"/>
                    <a:pt x="17" y="35"/>
                  </a:cubicBezTo>
                  <a:cubicBezTo>
                    <a:pt x="22" y="29"/>
                    <a:pt x="34" y="14"/>
                    <a:pt x="25" y="9"/>
                  </a:cubicBezTo>
                  <a:cubicBezTo>
                    <a:pt x="12" y="0"/>
                    <a:pt x="0" y="23"/>
                    <a:pt x="13" y="1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2" name="Freeform 62"/>
            <p:cNvSpPr>
              <a:spLocks/>
            </p:cNvSpPr>
            <p:nvPr/>
          </p:nvSpPr>
          <p:spPr bwMode="auto">
            <a:xfrm>
              <a:off x="4972" y="1419"/>
              <a:ext cx="64" cy="44"/>
            </a:xfrm>
            <a:custGeom>
              <a:avLst/>
              <a:gdLst>
                <a:gd name="T0" fmla="*/ 26 w 36"/>
                <a:gd name="T1" fmla="*/ 19 h 25"/>
                <a:gd name="T2" fmla="*/ 12 w 36"/>
                <a:gd name="T3" fmla="*/ 25 h 25"/>
                <a:gd name="T4" fmla="*/ 26 w 36"/>
                <a:gd name="T5" fmla="*/ 19 h 25"/>
              </a:gdLst>
              <a:ahLst/>
              <a:cxnLst>
                <a:cxn ang="0">
                  <a:pos x="T0" y="T1"/>
                </a:cxn>
                <a:cxn ang="0">
                  <a:pos x="T2" y="T3"/>
                </a:cxn>
                <a:cxn ang="0">
                  <a:pos x="T4" y="T5"/>
                </a:cxn>
              </a:cxnLst>
              <a:rect l="0" t="0" r="r" b="b"/>
              <a:pathLst>
                <a:path w="36" h="25">
                  <a:moveTo>
                    <a:pt x="26" y="19"/>
                  </a:moveTo>
                  <a:cubicBezTo>
                    <a:pt x="36" y="0"/>
                    <a:pt x="0" y="9"/>
                    <a:pt x="12" y="25"/>
                  </a:cubicBezTo>
                  <a:cubicBezTo>
                    <a:pt x="17" y="16"/>
                    <a:pt x="20" y="19"/>
                    <a:pt x="26" y="1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3" name="Freeform 63"/>
            <p:cNvSpPr>
              <a:spLocks/>
            </p:cNvSpPr>
            <p:nvPr/>
          </p:nvSpPr>
          <p:spPr bwMode="auto">
            <a:xfrm>
              <a:off x="4960" y="1291"/>
              <a:ext cx="202" cy="158"/>
            </a:xfrm>
            <a:custGeom>
              <a:avLst/>
              <a:gdLst>
                <a:gd name="T0" fmla="*/ 30 w 114"/>
                <a:gd name="T1" fmla="*/ 66 h 89"/>
                <a:gd name="T2" fmla="*/ 0 w 114"/>
                <a:gd name="T3" fmla="*/ 82 h 89"/>
                <a:gd name="T4" fmla="*/ 44 w 114"/>
                <a:gd name="T5" fmla="*/ 86 h 89"/>
                <a:gd name="T6" fmla="*/ 60 w 114"/>
                <a:gd name="T7" fmla="*/ 80 h 89"/>
                <a:gd name="T8" fmla="*/ 59 w 114"/>
                <a:gd name="T9" fmla="*/ 72 h 89"/>
                <a:gd name="T10" fmla="*/ 90 w 114"/>
                <a:gd name="T11" fmla="*/ 67 h 89"/>
                <a:gd name="T12" fmla="*/ 90 w 114"/>
                <a:gd name="T13" fmla="*/ 73 h 89"/>
                <a:gd name="T14" fmla="*/ 101 w 114"/>
                <a:gd name="T15" fmla="*/ 0 h 89"/>
                <a:gd name="T16" fmla="*/ 102 w 114"/>
                <a:gd name="T17" fmla="*/ 3 h 89"/>
                <a:gd name="T18" fmla="*/ 91 w 114"/>
                <a:gd name="T19" fmla="*/ 23 h 89"/>
                <a:gd name="T20" fmla="*/ 63 w 114"/>
                <a:gd name="T21" fmla="*/ 52 h 89"/>
                <a:gd name="T22" fmla="*/ 62 w 114"/>
                <a:gd name="T23" fmla="*/ 46 h 89"/>
                <a:gd name="T24" fmla="*/ 30 w 114"/>
                <a:gd name="T25" fmla="*/ 6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4" h="89">
                  <a:moveTo>
                    <a:pt x="30" y="66"/>
                  </a:moveTo>
                  <a:cubicBezTo>
                    <a:pt x="16" y="65"/>
                    <a:pt x="11" y="76"/>
                    <a:pt x="0" y="82"/>
                  </a:cubicBezTo>
                  <a:cubicBezTo>
                    <a:pt x="12" y="84"/>
                    <a:pt x="48" y="65"/>
                    <a:pt x="44" y="86"/>
                  </a:cubicBezTo>
                  <a:cubicBezTo>
                    <a:pt x="50" y="89"/>
                    <a:pt x="55" y="85"/>
                    <a:pt x="60" y="80"/>
                  </a:cubicBezTo>
                  <a:cubicBezTo>
                    <a:pt x="58" y="76"/>
                    <a:pt x="59" y="75"/>
                    <a:pt x="59" y="72"/>
                  </a:cubicBezTo>
                  <a:cubicBezTo>
                    <a:pt x="68" y="81"/>
                    <a:pt x="83" y="75"/>
                    <a:pt x="90" y="67"/>
                  </a:cubicBezTo>
                  <a:cubicBezTo>
                    <a:pt x="90" y="69"/>
                    <a:pt x="90" y="71"/>
                    <a:pt x="90" y="73"/>
                  </a:cubicBezTo>
                  <a:cubicBezTo>
                    <a:pt x="104" y="63"/>
                    <a:pt x="114" y="12"/>
                    <a:pt x="101" y="0"/>
                  </a:cubicBezTo>
                  <a:cubicBezTo>
                    <a:pt x="101" y="0"/>
                    <a:pt x="102" y="3"/>
                    <a:pt x="102" y="3"/>
                  </a:cubicBezTo>
                  <a:cubicBezTo>
                    <a:pt x="90" y="2"/>
                    <a:pt x="92" y="15"/>
                    <a:pt x="91" y="23"/>
                  </a:cubicBezTo>
                  <a:cubicBezTo>
                    <a:pt x="88" y="38"/>
                    <a:pt x="76" y="47"/>
                    <a:pt x="63" y="52"/>
                  </a:cubicBezTo>
                  <a:cubicBezTo>
                    <a:pt x="62" y="49"/>
                    <a:pt x="62" y="50"/>
                    <a:pt x="62" y="46"/>
                  </a:cubicBezTo>
                  <a:cubicBezTo>
                    <a:pt x="54" y="62"/>
                    <a:pt x="47" y="66"/>
                    <a:pt x="30" y="6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4" name="Freeform 64"/>
            <p:cNvSpPr>
              <a:spLocks/>
            </p:cNvSpPr>
            <p:nvPr/>
          </p:nvSpPr>
          <p:spPr bwMode="auto">
            <a:xfrm>
              <a:off x="5118" y="1204"/>
              <a:ext cx="101" cy="83"/>
            </a:xfrm>
            <a:custGeom>
              <a:avLst/>
              <a:gdLst>
                <a:gd name="T0" fmla="*/ 8 w 57"/>
                <a:gd name="T1" fmla="*/ 25 h 47"/>
                <a:gd name="T2" fmla="*/ 2 w 57"/>
                <a:gd name="T3" fmla="*/ 47 h 47"/>
                <a:gd name="T4" fmla="*/ 13 w 57"/>
                <a:gd name="T5" fmla="*/ 42 h 47"/>
                <a:gd name="T6" fmla="*/ 6 w 57"/>
                <a:gd name="T7" fmla="*/ 37 h 47"/>
                <a:gd name="T8" fmla="*/ 30 w 57"/>
                <a:gd name="T9" fmla="*/ 38 h 47"/>
                <a:gd name="T10" fmla="*/ 57 w 57"/>
                <a:gd name="T11" fmla="*/ 25 h 47"/>
                <a:gd name="T12" fmla="*/ 55 w 57"/>
                <a:gd name="T13" fmla="*/ 16 h 47"/>
                <a:gd name="T14" fmla="*/ 21 w 57"/>
                <a:gd name="T15" fmla="*/ 0 h 47"/>
                <a:gd name="T16" fmla="*/ 8 w 57"/>
                <a:gd name="T17" fmla="*/ 2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7">
                  <a:moveTo>
                    <a:pt x="8" y="25"/>
                  </a:moveTo>
                  <a:cubicBezTo>
                    <a:pt x="5" y="26"/>
                    <a:pt x="0" y="38"/>
                    <a:pt x="2" y="47"/>
                  </a:cubicBezTo>
                  <a:cubicBezTo>
                    <a:pt x="6" y="47"/>
                    <a:pt x="10" y="45"/>
                    <a:pt x="13" y="42"/>
                  </a:cubicBezTo>
                  <a:cubicBezTo>
                    <a:pt x="10" y="40"/>
                    <a:pt x="8" y="39"/>
                    <a:pt x="6" y="37"/>
                  </a:cubicBezTo>
                  <a:cubicBezTo>
                    <a:pt x="16" y="31"/>
                    <a:pt x="21" y="33"/>
                    <a:pt x="30" y="38"/>
                  </a:cubicBezTo>
                  <a:cubicBezTo>
                    <a:pt x="33" y="40"/>
                    <a:pt x="48" y="26"/>
                    <a:pt x="57" y="25"/>
                  </a:cubicBezTo>
                  <a:cubicBezTo>
                    <a:pt x="56" y="23"/>
                    <a:pt x="55" y="17"/>
                    <a:pt x="55" y="16"/>
                  </a:cubicBezTo>
                  <a:cubicBezTo>
                    <a:pt x="40" y="19"/>
                    <a:pt x="31" y="9"/>
                    <a:pt x="21" y="0"/>
                  </a:cubicBezTo>
                  <a:cubicBezTo>
                    <a:pt x="20" y="9"/>
                    <a:pt x="20" y="22"/>
                    <a:pt x="8" y="2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5" name="Freeform 65"/>
            <p:cNvSpPr>
              <a:spLocks/>
            </p:cNvSpPr>
            <p:nvPr/>
          </p:nvSpPr>
          <p:spPr bwMode="auto">
            <a:xfrm>
              <a:off x="5217" y="1223"/>
              <a:ext cx="12" cy="16"/>
            </a:xfrm>
            <a:custGeom>
              <a:avLst/>
              <a:gdLst>
                <a:gd name="T0" fmla="*/ 0 w 7"/>
                <a:gd name="T1" fmla="*/ 9 h 9"/>
                <a:gd name="T2" fmla="*/ 7 w 7"/>
                <a:gd name="T3" fmla="*/ 0 h 9"/>
                <a:gd name="T4" fmla="*/ 0 w 7"/>
                <a:gd name="T5" fmla="*/ 9 h 9"/>
              </a:gdLst>
              <a:ahLst/>
              <a:cxnLst>
                <a:cxn ang="0">
                  <a:pos x="T0" y="T1"/>
                </a:cxn>
                <a:cxn ang="0">
                  <a:pos x="T2" y="T3"/>
                </a:cxn>
                <a:cxn ang="0">
                  <a:pos x="T4" y="T5"/>
                </a:cxn>
              </a:cxnLst>
              <a:rect l="0" t="0" r="r" b="b"/>
              <a:pathLst>
                <a:path w="7" h="9">
                  <a:moveTo>
                    <a:pt x="0" y="9"/>
                  </a:moveTo>
                  <a:cubicBezTo>
                    <a:pt x="5" y="7"/>
                    <a:pt x="7" y="1"/>
                    <a:pt x="7" y="0"/>
                  </a:cubicBezTo>
                  <a:cubicBezTo>
                    <a:pt x="6" y="1"/>
                    <a:pt x="2" y="5"/>
                    <a:pt x="0" y="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6" name="Freeform 66"/>
            <p:cNvSpPr>
              <a:spLocks/>
            </p:cNvSpPr>
            <p:nvPr/>
          </p:nvSpPr>
          <p:spPr bwMode="auto">
            <a:xfrm>
              <a:off x="5251" y="1199"/>
              <a:ext cx="23" cy="19"/>
            </a:xfrm>
            <a:custGeom>
              <a:avLst/>
              <a:gdLst>
                <a:gd name="T0" fmla="*/ 0 w 13"/>
                <a:gd name="T1" fmla="*/ 11 h 11"/>
                <a:gd name="T2" fmla="*/ 13 w 13"/>
                <a:gd name="T3" fmla="*/ 4 h 11"/>
                <a:gd name="T4" fmla="*/ 0 w 13"/>
                <a:gd name="T5" fmla="*/ 11 h 11"/>
              </a:gdLst>
              <a:ahLst/>
              <a:cxnLst>
                <a:cxn ang="0">
                  <a:pos x="T0" y="T1"/>
                </a:cxn>
                <a:cxn ang="0">
                  <a:pos x="T2" y="T3"/>
                </a:cxn>
                <a:cxn ang="0">
                  <a:pos x="T4" y="T5"/>
                </a:cxn>
              </a:cxnLst>
              <a:rect l="0" t="0" r="r" b="b"/>
              <a:pathLst>
                <a:path w="13" h="11">
                  <a:moveTo>
                    <a:pt x="0" y="11"/>
                  </a:moveTo>
                  <a:cubicBezTo>
                    <a:pt x="4" y="8"/>
                    <a:pt x="9" y="7"/>
                    <a:pt x="13" y="4"/>
                  </a:cubicBezTo>
                  <a:cubicBezTo>
                    <a:pt x="8" y="0"/>
                    <a:pt x="3" y="4"/>
                    <a:pt x="0" y="1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7" name="Freeform 67"/>
            <p:cNvSpPr>
              <a:spLocks/>
            </p:cNvSpPr>
            <p:nvPr/>
          </p:nvSpPr>
          <p:spPr bwMode="auto">
            <a:xfrm>
              <a:off x="5286" y="1184"/>
              <a:ext cx="18" cy="15"/>
            </a:xfrm>
            <a:custGeom>
              <a:avLst/>
              <a:gdLst>
                <a:gd name="T0" fmla="*/ 4 w 10"/>
                <a:gd name="T1" fmla="*/ 5 h 8"/>
                <a:gd name="T2" fmla="*/ 10 w 10"/>
                <a:gd name="T3" fmla="*/ 0 h 8"/>
                <a:gd name="T4" fmla="*/ 4 w 10"/>
                <a:gd name="T5" fmla="*/ 5 h 8"/>
              </a:gdLst>
              <a:ahLst/>
              <a:cxnLst>
                <a:cxn ang="0">
                  <a:pos x="T0" y="T1"/>
                </a:cxn>
                <a:cxn ang="0">
                  <a:pos x="T2" y="T3"/>
                </a:cxn>
                <a:cxn ang="0">
                  <a:pos x="T4" y="T5"/>
                </a:cxn>
              </a:cxnLst>
              <a:rect l="0" t="0" r="r" b="b"/>
              <a:pathLst>
                <a:path w="10" h="8">
                  <a:moveTo>
                    <a:pt x="4" y="5"/>
                  </a:moveTo>
                  <a:cubicBezTo>
                    <a:pt x="0" y="8"/>
                    <a:pt x="9" y="1"/>
                    <a:pt x="10" y="0"/>
                  </a:cubicBezTo>
                  <a:cubicBezTo>
                    <a:pt x="5" y="0"/>
                    <a:pt x="6" y="3"/>
                    <a:pt x="4"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8" name="Freeform 68"/>
            <p:cNvSpPr>
              <a:spLocks/>
            </p:cNvSpPr>
            <p:nvPr/>
          </p:nvSpPr>
          <p:spPr bwMode="auto">
            <a:xfrm>
              <a:off x="5149" y="998"/>
              <a:ext cx="50" cy="192"/>
            </a:xfrm>
            <a:custGeom>
              <a:avLst/>
              <a:gdLst>
                <a:gd name="T0" fmla="*/ 21 w 28"/>
                <a:gd name="T1" fmla="*/ 65 h 108"/>
                <a:gd name="T2" fmla="*/ 28 w 28"/>
                <a:gd name="T3" fmla="*/ 70 h 108"/>
                <a:gd name="T4" fmla="*/ 9 w 28"/>
                <a:gd name="T5" fmla="*/ 0 h 108"/>
                <a:gd name="T6" fmla="*/ 1 w 28"/>
                <a:gd name="T7" fmla="*/ 24 h 108"/>
                <a:gd name="T8" fmla="*/ 5 w 28"/>
                <a:gd name="T9" fmla="*/ 51 h 108"/>
                <a:gd name="T10" fmla="*/ 4 w 28"/>
                <a:gd name="T11" fmla="*/ 108 h 108"/>
                <a:gd name="T12" fmla="*/ 21 w 28"/>
                <a:gd name="T13" fmla="*/ 103 h 108"/>
                <a:gd name="T14" fmla="*/ 21 w 28"/>
                <a:gd name="T15" fmla="*/ 65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08">
                  <a:moveTo>
                    <a:pt x="21" y="65"/>
                  </a:moveTo>
                  <a:cubicBezTo>
                    <a:pt x="23" y="67"/>
                    <a:pt x="26" y="69"/>
                    <a:pt x="28" y="70"/>
                  </a:cubicBezTo>
                  <a:cubicBezTo>
                    <a:pt x="21" y="49"/>
                    <a:pt x="20" y="15"/>
                    <a:pt x="9" y="0"/>
                  </a:cubicBezTo>
                  <a:cubicBezTo>
                    <a:pt x="10" y="10"/>
                    <a:pt x="2" y="14"/>
                    <a:pt x="1" y="24"/>
                  </a:cubicBezTo>
                  <a:cubicBezTo>
                    <a:pt x="0" y="33"/>
                    <a:pt x="5" y="42"/>
                    <a:pt x="5" y="51"/>
                  </a:cubicBezTo>
                  <a:cubicBezTo>
                    <a:pt x="7" y="70"/>
                    <a:pt x="4" y="89"/>
                    <a:pt x="4" y="108"/>
                  </a:cubicBezTo>
                  <a:cubicBezTo>
                    <a:pt x="9" y="100"/>
                    <a:pt x="15" y="98"/>
                    <a:pt x="21" y="103"/>
                  </a:cubicBezTo>
                  <a:cubicBezTo>
                    <a:pt x="11" y="93"/>
                    <a:pt x="4" y="71"/>
                    <a:pt x="21" y="6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9" name="Freeform 69"/>
            <p:cNvSpPr>
              <a:spLocks/>
            </p:cNvSpPr>
            <p:nvPr/>
          </p:nvSpPr>
          <p:spPr bwMode="auto">
            <a:xfrm>
              <a:off x="3673" y="547"/>
              <a:ext cx="8" cy="9"/>
            </a:xfrm>
            <a:custGeom>
              <a:avLst/>
              <a:gdLst>
                <a:gd name="T0" fmla="*/ 3 w 5"/>
                <a:gd name="T1" fmla="*/ 4 h 5"/>
                <a:gd name="T2" fmla="*/ 5 w 5"/>
                <a:gd name="T3" fmla="*/ 5 h 5"/>
                <a:gd name="T4" fmla="*/ 3 w 5"/>
                <a:gd name="T5" fmla="*/ 4 h 5"/>
              </a:gdLst>
              <a:ahLst/>
              <a:cxnLst>
                <a:cxn ang="0">
                  <a:pos x="T0" y="T1"/>
                </a:cxn>
                <a:cxn ang="0">
                  <a:pos x="T2" y="T3"/>
                </a:cxn>
                <a:cxn ang="0">
                  <a:pos x="T4" y="T5"/>
                </a:cxn>
              </a:cxnLst>
              <a:rect l="0" t="0" r="r" b="b"/>
              <a:pathLst>
                <a:path w="5" h="5">
                  <a:moveTo>
                    <a:pt x="3" y="4"/>
                  </a:moveTo>
                  <a:cubicBezTo>
                    <a:pt x="4" y="4"/>
                    <a:pt x="4" y="4"/>
                    <a:pt x="5" y="5"/>
                  </a:cubicBezTo>
                  <a:cubicBezTo>
                    <a:pt x="5" y="3"/>
                    <a:pt x="0" y="0"/>
                    <a:pt x="3"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0" name="Freeform 70"/>
            <p:cNvSpPr>
              <a:spLocks/>
            </p:cNvSpPr>
            <p:nvPr/>
          </p:nvSpPr>
          <p:spPr bwMode="auto">
            <a:xfrm>
              <a:off x="3561" y="316"/>
              <a:ext cx="335" cy="247"/>
            </a:xfrm>
            <a:custGeom>
              <a:avLst/>
              <a:gdLst>
                <a:gd name="T0" fmla="*/ 25 w 189"/>
                <a:gd name="T1" fmla="*/ 121 h 139"/>
                <a:gd name="T2" fmla="*/ 29 w 189"/>
                <a:gd name="T3" fmla="*/ 130 h 139"/>
                <a:gd name="T4" fmla="*/ 40 w 189"/>
                <a:gd name="T5" fmla="*/ 134 h 139"/>
                <a:gd name="T6" fmla="*/ 68 w 189"/>
                <a:gd name="T7" fmla="*/ 136 h 139"/>
                <a:gd name="T8" fmla="*/ 66 w 189"/>
                <a:gd name="T9" fmla="*/ 134 h 139"/>
                <a:gd name="T10" fmla="*/ 93 w 189"/>
                <a:gd name="T11" fmla="*/ 58 h 139"/>
                <a:gd name="T12" fmla="*/ 134 w 189"/>
                <a:gd name="T13" fmla="*/ 39 h 139"/>
                <a:gd name="T14" fmla="*/ 179 w 189"/>
                <a:gd name="T15" fmla="*/ 21 h 139"/>
                <a:gd name="T16" fmla="*/ 140 w 189"/>
                <a:gd name="T17" fmla="*/ 19 h 139"/>
                <a:gd name="T18" fmla="*/ 94 w 189"/>
                <a:gd name="T19" fmla="*/ 28 h 139"/>
                <a:gd name="T20" fmla="*/ 70 w 189"/>
                <a:gd name="T21" fmla="*/ 42 h 139"/>
                <a:gd name="T22" fmla="*/ 49 w 189"/>
                <a:gd name="T23" fmla="*/ 47 h 139"/>
                <a:gd name="T24" fmla="*/ 35 w 189"/>
                <a:gd name="T25" fmla="*/ 85 h 139"/>
                <a:gd name="T26" fmla="*/ 15 w 189"/>
                <a:gd name="T27" fmla="*/ 103 h 139"/>
                <a:gd name="T28" fmla="*/ 25 w 189"/>
                <a:gd name="T29" fmla="*/ 1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9" h="139">
                  <a:moveTo>
                    <a:pt x="25" y="121"/>
                  </a:moveTo>
                  <a:cubicBezTo>
                    <a:pt x="27" y="123"/>
                    <a:pt x="29" y="126"/>
                    <a:pt x="29" y="130"/>
                  </a:cubicBezTo>
                  <a:cubicBezTo>
                    <a:pt x="30" y="137"/>
                    <a:pt x="35" y="130"/>
                    <a:pt x="40" y="134"/>
                  </a:cubicBezTo>
                  <a:cubicBezTo>
                    <a:pt x="44" y="139"/>
                    <a:pt x="61" y="136"/>
                    <a:pt x="68" y="136"/>
                  </a:cubicBezTo>
                  <a:cubicBezTo>
                    <a:pt x="67" y="135"/>
                    <a:pt x="66" y="134"/>
                    <a:pt x="66" y="134"/>
                  </a:cubicBezTo>
                  <a:cubicBezTo>
                    <a:pt x="27" y="105"/>
                    <a:pt x="65" y="78"/>
                    <a:pt x="93" y="58"/>
                  </a:cubicBezTo>
                  <a:cubicBezTo>
                    <a:pt x="107" y="49"/>
                    <a:pt x="117" y="43"/>
                    <a:pt x="134" y="39"/>
                  </a:cubicBezTo>
                  <a:cubicBezTo>
                    <a:pt x="145" y="37"/>
                    <a:pt x="173" y="32"/>
                    <a:pt x="179" y="21"/>
                  </a:cubicBezTo>
                  <a:cubicBezTo>
                    <a:pt x="189" y="0"/>
                    <a:pt x="145" y="17"/>
                    <a:pt x="140" y="19"/>
                  </a:cubicBezTo>
                  <a:cubicBezTo>
                    <a:pt x="122" y="27"/>
                    <a:pt x="111" y="24"/>
                    <a:pt x="94" y="28"/>
                  </a:cubicBezTo>
                  <a:cubicBezTo>
                    <a:pt x="84" y="31"/>
                    <a:pt x="79" y="38"/>
                    <a:pt x="70" y="42"/>
                  </a:cubicBezTo>
                  <a:cubicBezTo>
                    <a:pt x="66" y="44"/>
                    <a:pt x="52" y="45"/>
                    <a:pt x="49" y="47"/>
                  </a:cubicBezTo>
                  <a:cubicBezTo>
                    <a:pt x="44" y="52"/>
                    <a:pt x="30" y="80"/>
                    <a:pt x="35" y="85"/>
                  </a:cubicBezTo>
                  <a:cubicBezTo>
                    <a:pt x="21" y="87"/>
                    <a:pt x="22" y="96"/>
                    <a:pt x="15" y="103"/>
                  </a:cubicBezTo>
                  <a:cubicBezTo>
                    <a:pt x="0" y="120"/>
                    <a:pt x="17" y="115"/>
                    <a:pt x="25" y="12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1" name="Freeform 71"/>
            <p:cNvSpPr>
              <a:spLocks noEditPoints="1"/>
            </p:cNvSpPr>
            <p:nvPr/>
          </p:nvSpPr>
          <p:spPr bwMode="auto">
            <a:xfrm>
              <a:off x="2382" y="306"/>
              <a:ext cx="3611" cy="2401"/>
            </a:xfrm>
            <a:custGeom>
              <a:avLst/>
              <a:gdLst>
                <a:gd name="T0" fmla="*/ 1825 w 2037"/>
                <a:gd name="T1" fmla="*/ 156 h 1353"/>
                <a:gd name="T2" fmla="*/ 1655 w 2037"/>
                <a:gd name="T3" fmla="*/ 121 h 1353"/>
                <a:gd name="T4" fmla="*/ 1569 w 2037"/>
                <a:gd name="T5" fmla="*/ 96 h 1353"/>
                <a:gd name="T6" fmla="*/ 1316 w 2037"/>
                <a:gd name="T7" fmla="*/ 89 h 1353"/>
                <a:gd name="T8" fmla="*/ 1188 w 2037"/>
                <a:gd name="T9" fmla="*/ 5 h 1353"/>
                <a:gd name="T10" fmla="*/ 964 w 2037"/>
                <a:gd name="T11" fmla="*/ 109 h 1353"/>
                <a:gd name="T12" fmla="*/ 881 w 2037"/>
                <a:gd name="T13" fmla="*/ 134 h 1353"/>
                <a:gd name="T14" fmla="*/ 844 w 2037"/>
                <a:gd name="T15" fmla="*/ 175 h 1353"/>
                <a:gd name="T16" fmla="*/ 677 w 2037"/>
                <a:gd name="T17" fmla="*/ 176 h 1353"/>
                <a:gd name="T18" fmla="*/ 531 w 2037"/>
                <a:gd name="T19" fmla="*/ 249 h 1353"/>
                <a:gd name="T20" fmla="*/ 489 w 2037"/>
                <a:gd name="T21" fmla="*/ 157 h 1353"/>
                <a:gd name="T22" fmla="*/ 386 w 2037"/>
                <a:gd name="T23" fmla="*/ 140 h 1353"/>
                <a:gd name="T24" fmla="*/ 344 w 2037"/>
                <a:gd name="T25" fmla="*/ 164 h 1353"/>
                <a:gd name="T26" fmla="*/ 221 w 2037"/>
                <a:gd name="T27" fmla="*/ 321 h 1353"/>
                <a:gd name="T28" fmla="*/ 350 w 2037"/>
                <a:gd name="T29" fmla="*/ 319 h 1353"/>
                <a:gd name="T30" fmla="*/ 456 w 2037"/>
                <a:gd name="T31" fmla="*/ 312 h 1353"/>
                <a:gd name="T32" fmla="*/ 384 w 2037"/>
                <a:gd name="T33" fmla="*/ 345 h 1353"/>
                <a:gd name="T34" fmla="*/ 293 w 2037"/>
                <a:gd name="T35" fmla="*/ 380 h 1353"/>
                <a:gd name="T36" fmla="*/ 249 w 2037"/>
                <a:gd name="T37" fmla="*/ 371 h 1353"/>
                <a:gd name="T38" fmla="*/ 159 w 2037"/>
                <a:gd name="T39" fmla="*/ 464 h 1353"/>
                <a:gd name="T40" fmla="*/ 105 w 2037"/>
                <a:gd name="T41" fmla="*/ 534 h 1353"/>
                <a:gd name="T42" fmla="*/ 181 w 2037"/>
                <a:gd name="T43" fmla="*/ 562 h 1353"/>
                <a:gd name="T44" fmla="*/ 315 w 2037"/>
                <a:gd name="T45" fmla="*/ 568 h 1353"/>
                <a:gd name="T46" fmla="*/ 312 w 2037"/>
                <a:gd name="T47" fmla="*/ 550 h 1353"/>
                <a:gd name="T48" fmla="*/ 397 w 2037"/>
                <a:gd name="T49" fmla="*/ 608 h 1353"/>
                <a:gd name="T50" fmla="*/ 403 w 2037"/>
                <a:gd name="T51" fmla="*/ 575 h 1353"/>
                <a:gd name="T52" fmla="*/ 522 w 2037"/>
                <a:gd name="T53" fmla="*/ 508 h 1353"/>
                <a:gd name="T54" fmla="*/ 579 w 2037"/>
                <a:gd name="T55" fmla="*/ 556 h 1353"/>
                <a:gd name="T56" fmla="*/ 479 w 2037"/>
                <a:gd name="T57" fmla="*/ 613 h 1353"/>
                <a:gd name="T58" fmla="*/ 437 w 2037"/>
                <a:gd name="T59" fmla="*/ 673 h 1353"/>
                <a:gd name="T60" fmla="*/ 296 w 2037"/>
                <a:gd name="T61" fmla="*/ 649 h 1353"/>
                <a:gd name="T62" fmla="*/ 109 w 2037"/>
                <a:gd name="T63" fmla="*/ 628 h 1353"/>
                <a:gd name="T64" fmla="*/ 18 w 2037"/>
                <a:gd name="T65" fmla="*/ 747 h 1353"/>
                <a:gd name="T66" fmla="*/ 54 w 2037"/>
                <a:gd name="T67" fmla="*/ 925 h 1353"/>
                <a:gd name="T68" fmla="*/ 258 w 2037"/>
                <a:gd name="T69" fmla="*/ 947 h 1353"/>
                <a:gd name="T70" fmla="*/ 289 w 2037"/>
                <a:gd name="T71" fmla="*/ 1135 h 1353"/>
                <a:gd name="T72" fmla="*/ 370 w 2037"/>
                <a:gd name="T73" fmla="*/ 1350 h 1353"/>
                <a:gd name="T74" fmla="*/ 515 w 2037"/>
                <a:gd name="T75" fmla="*/ 1239 h 1353"/>
                <a:gd name="T76" fmla="*/ 551 w 2037"/>
                <a:gd name="T77" fmla="*/ 1041 h 1353"/>
                <a:gd name="T78" fmla="*/ 652 w 2037"/>
                <a:gd name="T79" fmla="*/ 879 h 1353"/>
                <a:gd name="T80" fmla="*/ 483 w 2037"/>
                <a:gd name="T81" fmla="*/ 685 h 1353"/>
                <a:gd name="T82" fmla="*/ 612 w 2037"/>
                <a:gd name="T83" fmla="*/ 866 h 1353"/>
                <a:gd name="T84" fmla="*/ 743 w 2037"/>
                <a:gd name="T85" fmla="*/ 749 h 1353"/>
                <a:gd name="T86" fmla="*/ 777 w 2037"/>
                <a:gd name="T87" fmla="*/ 739 h 1353"/>
                <a:gd name="T88" fmla="*/ 894 w 2037"/>
                <a:gd name="T89" fmla="*/ 836 h 1353"/>
                <a:gd name="T90" fmla="*/ 1017 w 2037"/>
                <a:gd name="T91" fmla="*/ 776 h 1353"/>
                <a:gd name="T92" fmla="*/ 1151 w 2037"/>
                <a:gd name="T93" fmla="*/ 852 h 1353"/>
                <a:gd name="T94" fmla="*/ 1241 w 2037"/>
                <a:gd name="T95" fmla="*/ 872 h 1353"/>
                <a:gd name="T96" fmla="*/ 1339 w 2037"/>
                <a:gd name="T97" fmla="*/ 738 h 1353"/>
                <a:gd name="T98" fmla="*/ 1341 w 2037"/>
                <a:gd name="T99" fmla="*/ 628 h 1353"/>
                <a:gd name="T100" fmla="*/ 1415 w 2037"/>
                <a:gd name="T101" fmla="*/ 602 h 1353"/>
                <a:gd name="T102" fmla="*/ 1517 w 2037"/>
                <a:gd name="T103" fmla="*/ 510 h 1353"/>
                <a:gd name="T104" fmla="*/ 1528 w 2037"/>
                <a:gd name="T105" fmla="*/ 359 h 1353"/>
                <a:gd name="T106" fmla="*/ 1708 w 2037"/>
                <a:gd name="T107" fmla="*/ 289 h 1353"/>
                <a:gd name="T108" fmla="*/ 1714 w 2037"/>
                <a:gd name="T109" fmla="*/ 433 h 1353"/>
                <a:gd name="T110" fmla="*/ 1813 w 2037"/>
                <a:gd name="T111" fmla="*/ 309 h 1353"/>
                <a:gd name="T112" fmla="*/ 1939 w 2037"/>
                <a:gd name="T113" fmla="*/ 229 h 1353"/>
                <a:gd name="T114" fmla="*/ 683 w 2037"/>
                <a:gd name="T115" fmla="*/ 573 h 1353"/>
                <a:gd name="T116" fmla="*/ 700 w 2037"/>
                <a:gd name="T117" fmla="*/ 506 h 1353"/>
                <a:gd name="T118" fmla="*/ 776 w 2037"/>
                <a:gd name="T119" fmla="*/ 627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37" h="1353">
                  <a:moveTo>
                    <a:pt x="1961" y="184"/>
                  </a:moveTo>
                  <a:cubicBezTo>
                    <a:pt x="1958" y="168"/>
                    <a:pt x="1948" y="174"/>
                    <a:pt x="1937" y="169"/>
                  </a:cubicBezTo>
                  <a:cubicBezTo>
                    <a:pt x="1933" y="167"/>
                    <a:pt x="1925" y="158"/>
                    <a:pt x="1922" y="157"/>
                  </a:cubicBezTo>
                  <a:cubicBezTo>
                    <a:pt x="1917" y="156"/>
                    <a:pt x="1913" y="161"/>
                    <a:pt x="1907" y="159"/>
                  </a:cubicBezTo>
                  <a:cubicBezTo>
                    <a:pt x="1886" y="152"/>
                    <a:pt x="1868" y="142"/>
                    <a:pt x="1843" y="154"/>
                  </a:cubicBezTo>
                  <a:cubicBezTo>
                    <a:pt x="1857" y="168"/>
                    <a:pt x="1840" y="168"/>
                    <a:pt x="1832" y="166"/>
                  </a:cubicBezTo>
                  <a:cubicBezTo>
                    <a:pt x="1826" y="165"/>
                    <a:pt x="1836" y="155"/>
                    <a:pt x="1825" y="156"/>
                  </a:cubicBezTo>
                  <a:cubicBezTo>
                    <a:pt x="1818" y="157"/>
                    <a:pt x="1813" y="154"/>
                    <a:pt x="1807" y="152"/>
                  </a:cubicBezTo>
                  <a:cubicBezTo>
                    <a:pt x="1799" y="151"/>
                    <a:pt x="1799" y="157"/>
                    <a:pt x="1793" y="157"/>
                  </a:cubicBezTo>
                  <a:cubicBezTo>
                    <a:pt x="1786" y="157"/>
                    <a:pt x="1780" y="153"/>
                    <a:pt x="1775" y="153"/>
                  </a:cubicBezTo>
                  <a:cubicBezTo>
                    <a:pt x="1763" y="153"/>
                    <a:pt x="1752" y="152"/>
                    <a:pt x="1741" y="153"/>
                  </a:cubicBezTo>
                  <a:cubicBezTo>
                    <a:pt x="1742" y="129"/>
                    <a:pt x="1716" y="126"/>
                    <a:pt x="1696" y="129"/>
                  </a:cubicBezTo>
                  <a:cubicBezTo>
                    <a:pt x="1687" y="130"/>
                    <a:pt x="1673" y="133"/>
                    <a:pt x="1665" y="131"/>
                  </a:cubicBezTo>
                  <a:cubicBezTo>
                    <a:pt x="1657" y="128"/>
                    <a:pt x="1660" y="125"/>
                    <a:pt x="1655" y="121"/>
                  </a:cubicBezTo>
                  <a:cubicBezTo>
                    <a:pt x="1654" y="118"/>
                    <a:pt x="1653" y="115"/>
                    <a:pt x="1653" y="112"/>
                  </a:cubicBezTo>
                  <a:cubicBezTo>
                    <a:pt x="1650" y="112"/>
                    <a:pt x="1647" y="112"/>
                    <a:pt x="1644" y="112"/>
                  </a:cubicBezTo>
                  <a:cubicBezTo>
                    <a:pt x="1638" y="108"/>
                    <a:pt x="1624" y="103"/>
                    <a:pt x="1618" y="102"/>
                  </a:cubicBezTo>
                  <a:cubicBezTo>
                    <a:pt x="1611" y="100"/>
                    <a:pt x="1590" y="102"/>
                    <a:pt x="1588" y="100"/>
                  </a:cubicBezTo>
                  <a:cubicBezTo>
                    <a:pt x="1585" y="97"/>
                    <a:pt x="1581" y="96"/>
                    <a:pt x="1578" y="95"/>
                  </a:cubicBezTo>
                  <a:cubicBezTo>
                    <a:pt x="1574" y="80"/>
                    <a:pt x="1555" y="81"/>
                    <a:pt x="1546" y="93"/>
                  </a:cubicBezTo>
                  <a:cubicBezTo>
                    <a:pt x="1553" y="92"/>
                    <a:pt x="1561" y="95"/>
                    <a:pt x="1569" y="96"/>
                  </a:cubicBezTo>
                  <a:cubicBezTo>
                    <a:pt x="1558" y="100"/>
                    <a:pt x="1549" y="113"/>
                    <a:pt x="1543" y="121"/>
                  </a:cubicBezTo>
                  <a:cubicBezTo>
                    <a:pt x="1539" y="126"/>
                    <a:pt x="1493" y="129"/>
                    <a:pt x="1486" y="128"/>
                  </a:cubicBezTo>
                  <a:cubicBezTo>
                    <a:pt x="1475" y="125"/>
                    <a:pt x="1477" y="117"/>
                    <a:pt x="1464" y="119"/>
                  </a:cubicBezTo>
                  <a:cubicBezTo>
                    <a:pt x="1458" y="120"/>
                    <a:pt x="1453" y="136"/>
                    <a:pt x="1443" y="133"/>
                  </a:cubicBezTo>
                  <a:cubicBezTo>
                    <a:pt x="1420" y="125"/>
                    <a:pt x="1449" y="92"/>
                    <a:pt x="1431" y="88"/>
                  </a:cubicBezTo>
                  <a:cubicBezTo>
                    <a:pt x="1417" y="84"/>
                    <a:pt x="1375" y="66"/>
                    <a:pt x="1379" y="96"/>
                  </a:cubicBezTo>
                  <a:cubicBezTo>
                    <a:pt x="1360" y="80"/>
                    <a:pt x="1334" y="103"/>
                    <a:pt x="1316" y="89"/>
                  </a:cubicBezTo>
                  <a:cubicBezTo>
                    <a:pt x="1302" y="79"/>
                    <a:pt x="1263" y="87"/>
                    <a:pt x="1260" y="68"/>
                  </a:cubicBezTo>
                  <a:cubicBezTo>
                    <a:pt x="1251" y="81"/>
                    <a:pt x="1238" y="84"/>
                    <a:pt x="1226" y="93"/>
                  </a:cubicBezTo>
                  <a:cubicBezTo>
                    <a:pt x="1221" y="68"/>
                    <a:pt x="1270" y="68"/>
                    <a:pt x="1281" y="50"/>
                  </a:cubicBezTo>
                  <a:cubicBezTo>
                    <a:pt x="1290" y="35"/>
                    <a:pt x="1282" y="32"/>
                    <a:pt x="1271" y="26"/>
                  </a:cubicBezTo>
                  <a:cubicBezTo>
                    <a:pt x="1260" y="21"/>
                    <a:pt x="1243" y="15"/>
                    <a:pt x="1231" y="21"/>
                  </a:cubicBezTo>
                  <a:cubicBezTo>
                    <a:pt x="1218" y="28"/>
                    <a:pt x="1213" y="6"/>
                    <a:pt x="1204" y="6"/>
                  </a:cubicBezTo>
                  <a:cubicBezTo>
                    <a:pt x="1197" y="7"/>
                    <a:pt x="1195" y="0"/>
                    <a:pt x="1188" y="5"/>
                  </a:cubicBezTo>
                  <a:cubicBezTo>
                    <a:pt x="1183" y="9"/>
                    <a:pt x="1179" y="10"/>
                    <a:pt x="1173" y="11"/>
                  </a:cubicBezTo>
                  <a:cubicBezTo>
                    <a:pt x="1168" y="11"/>
                    <a:pt x="1113" y="59"/>
                    <a:pt x="1114" y="29"/>
                  </a:cubicBezTo>
                  <a:cubicBezTo>
                    <a:pt x="1102" y="40"/>
                    <a:pt x="1081" y="36"/>
                    <a:pt x="1065" y="40"/>
                  </a:cubicBezTo>
                  <a:cubicBezTo>
                    <a:pt x="1057" y="43"/>
                    <a:pt x="1051" y="48"/>
                    <a:pt x="1044" y="49"/>
                  </a:cubicBezTo>
                  <a:cubicBezTo>
                    <a:pt x="1028" y="52"/>
                    <a:pt x="1033" y="54"/>
                    <a:pt x="1024" y="65"/>
                  </a:cubicBezTo>
                  <a:cubicBezTo>
                    <a:pt x="1008" y="83"/>
                    <a:pt x="1002" y="71"/>
                    <a:pt x="982" y="76"/>
                  </a:cubicBezTo>
                  <a:cubicBezTo>
                    <a:pt x="968" y="79"/>
                    <a:pt x="950" y="94"/>
                    <a:pt x="964" y="109"/>
                  </a:cubicBezTo>
                  <a:cubicBezTo>
                    <a:pt x="945" y="121"/>
                    <a:pt x="931" y="93"/>
                    <a:pt x="914" y="122"/>
                  </a:cubicBezTo>
                  <a:cubicBezTo>
                    <a:pt x="912" y="114"/>
                    <a:pt x="910" y="107"/>
                    <a:pt x="906" y="100"/>
                  </a:cubicBezTo>
                  <a:cubicBezTo>
                    <a:pt x="904" y="111"/>
                    <a:pt x="892" y="114"/>
                    <a:pt x="882" y="117"/>
                  </a:cubicBezTo>
                  <a:cubicBezTo>
                    <a:pt x="901" y="126"/>
                    <a:pt x="891" y="133"/>
                    <a:pt x="892" y="149"/>
                  </a:cubicBezTo>
                  <a:cubicBezTo>
                    <a:pt x="893" y="156"/>
                    <a:pt x="906" y="191"/>
                    <a:pt x="886" y="177"/>
                  </a:cubicBezTo>
                  <a:cubicBezTo>
                    <a:pt x="889" y="180"/>
                    <a:pt x="880" y="156"/>
                    <a:pt x="880" y="158"/>
                  </a:cubicBezTo>
                  <a:cubicBezTo>
                    <a:pt x="879" y="149"/>
                    <a:pt x="881" y="142"/>
                    <a:pt x="881" y="134"/>
                  </a:cubicBezTo>
                  <a:cubicBezTo>
                    <a:pt x="880" y="125"/>
                    <a:pt x="872" y="124"/>
                    <a:pt x="875" y="115"/>
                  </a:cubicBezTo>
                  <a:cubicBezTo>
                    <a:pt x="878" y="107"/>
                    <a:pt x="881" y="104"/>
                    <a:pt x="876" y="96"/>
                  </a:cubicBezTo>
                  <a:cubicBezTo>
                    <a:pt x="874" y="98"/>
                    <a:pt x="871" y="99"/>
                    <a:pt x="869" y="100"/>
                  </a:cubicBezTo>
                  <a:cubicBezTo>
                    <a:pt x="866" y="98"/>
                    <a:pt x="863" y="95"/>
                    <a:pt x="860" y="93"/>
                  </a:cubicBezTo>
                  <a:cubicBezTo>
                    <a:pt x="857" y="96"/>
                    <a:pt x="856" y="99"/>
                    <a:pt x="855" y="102"/>
                  </a:cubicBezTo>
                  <a:cubicBezTo>
                    <a:pt x="844" y="104"/>
                    <a:pt x="834" y="105"/>
                    <a:pt x="828" y="119"/>
                  </a:cubicBezTo>
                  <a:cubicBezTo>
                    <a:pt x="815" y="150"/>
                    <a:pt x="835" y="148"/>
                    <a:pt x="844" y="175"/>
                  </a:cubicBezTo>
                  <a:cubicBezTo>
                    <a:pt x="822" y="180"/>
                    <a:pt x="761" y="128"/>
                    <a:pt x="763" y="174"/>
                  </a:cubicBezTo>
                  <a:cubicBezTo>
                    <a:pt x="763" y="187"/>
                    <a:pt x="744" y="171"/>
                    <a:pt x="744" y="171"/>
                  </a:cubicBezTo>
                  <a:cubicBezTo>
                    <a:pt x="736" y="172"/>
                    <a:pt x="727" y="179"/>
                    <a:pt x="722" y="179"/>
                  </a:cubicBezTo>
                  <a:cubicBezTo>
                    <a:pt x="716" y="177"/>
                    <a:pt x="715" y="176"/>
                    <a:pt x="709" y="180"/>
                  </a:cubicBezTo>
                  <a:cubicBezTo>
                    <a:pt x="699" y="186"/>
                    <a:pt x="706" y="176"/>
                    <a:pt x="697" y="175"/>
                  </a:cubicBezTo>
                  <a:cubicBezTo>
                    <a:pt x="692" y="175"/>
                    <a:pt x="692" y="166"/>
                    <a:pt x="686" y="171"/>
                  </a:cubicBezTo>
                  <a:cubicBezTo>
                    <a:pt x="682" y="174"/>
                    <a:pt x="681" y="177"/>
                    <a:pt x="677" y="176"/>
                  </a:cubicBezTo>
                  <a:cubicBezTo>
                    <a:pt x="663" y="173"/>
                    <a:pt x="665" y="182"/>
                    <a:pt x="655" y="188"/>
                  </a:cubicBezTo>
                  <a:cubicBezTo>
                    <a:pt x="657" y="187"/>
                    <a:pt x="627" y="203"/>
                    <a:pt x="632" y="203"/>
                  </a:cubicBezTo>
                  <a:cubicBezTo>
                    <a:pt x="606" y="204"/>
                    <a:pt x="624" y="165"/>
                    <a:pt x="600" y="180"/>
                  </a:cubicBezTo>
                  <a:cubicBezTo>
                    <a:pt x="598" y="182"/>
                    <a:pt x="597" y="201"/>
                    <a:pt x="599" y="205"/>
                  </a:cubicBezTo>
                  <a:cubicBezTo>
                    <a:pt x="605" y="215"/>
                    <a:pt x="586" y="217"/>
                    <a:pt x="580" y="216"/>
                  </a:cubicBezTo>
                  <a:cubicBezTo>
                    <a:pt x="561" y="211"/>
                    <a:pt x="559" y="253"/>
                    <a:pt x="531" y="235"/>
                  </a:cubicBezTo>
                  <a:cubicBezTo>
                    <a:pt x="532" y="239"/>
                    <a:pt x="530" y="244"/>
                    <a:pt x="531" y="249"/>
                  </a:cubicBezTo>
                  <a:cubicBezTo>
                    <a:pt x="507" y="243"/>
                    <a:pt x="520" y="221"/>
                    <a:pt x="503" y="212"/>
                  </a:cubicBezTo>
                  <a:cubicBezTo>
                    <a:pt x="517" y="217"/>
                    <a:pt x="548" y="225"/>
                    <a:pt x="560" y="217"/>
                  </a:cubicBezTo>
                  <a:cubicBezTo>
                    <a:pt x="568" y="211"/>
                    <a:pt x="573" y="204"/>
                    <a:pt x="566" y="196"/>
                  </a:cubicBezTo>
                  <a:cubicBezTo>
                    <a:pt x="563" y="192"/>
                    <a:pt x="560" y="192"/>
                    <a:pt x="556" y="189"/>
                  </a:cubicBezTo>
                  <a:cubicBezTo>
                    <a:pt x="554" y="186"/>
                    <a:pt x="553" y="183"/>
                    <a:pt x="551" y="179"/>
                  </a:cubicBezTo>
                  <a:cubicBezTo>
                    <a:pt x="548" y="181"/>
                    <a:pt x="544" y="182"/>
                    <a:pt x="541" y="183"/>
                  </a:cubicBezTo>
                  <a:cubicBezTo>
                    <a:pt x="525" y="175"/>
                    <a:pt x="505" y="166"/>
                    <a:pt x="489" y="157"/>
                  </a:cubicBezTo>
                  <a:cubicBezTo>
                    <a:pt x="479" y="150"/>
                    <a:pt x="434" y="167"/>
                    <a:pt x="462" y="141"/>
                  </a:cubicBezTo>
                  <a:cubicBezTo>
                    <a:pt x="448" y="142"/>
                    <a:pt x="437" y="126"/>
                    <a:pt x="430" y="145"/>
                  </a:cubicBezTo>
                  <a:cubicBezTo>
                    <a:pt x="430" y="141"/>
                    <a:pt x="429" y="137"/>
                    <a:pt x="429" y="133"/>
                  </a:cubicBezTo>
                  <a:cubicBezTo>
                    <a:pt x="425" y="138"/>
                    <a:pt x="420" y="141"/>
                    <a:pt x="416" y="146"/>
                  </a:cubicBezTo>
                  <a:cubicBezTo>
                    <a:pt x="418" y="143"/>
                    <a:pt x="420" y="139"/>
                    <a:pt x="423" y="136"/>
                  </a:cubicBezTo>
                  <a:cubicBezTo>
                    <a:pt x="415" y="135"/>
                    <a:pt x="410" y="137"/>
                    <a:pt x="404" y="142"/>
                  </a:cubicBezTo>
                  <a:cubicBezTo>
                    <a:pt x="402" y="143"/>
                    <a:pt x="392" y="139"/>
                    <a:pt x="386" y="140"/>
                  </a:cubicBezTo>
                  <a:cubicBezTo>
                    <a:pt x="388" y="141"/>
                    <a:pt x="389" y="142"/>
                    <a:pt x="391" y="144"/>
                  </a:cubicBezTo>
                  <a:cubicBezTo>
                    <a:pt x="384" y="147"/>
                    <a:pt x="383" y="148"/>
                    <a:pt x="377" y="153"/>
                  </a:cubicBezTo>
                  <a:cubicBezTo>
                    <a:pt x="377" y="151"/>
                    <a:pt x="377" y="149"/>
                    <a:pt x="377" y="147"/>
                  </a:cubicBezTo>
                  <a:cubicBezTo>
                    <a:pt x="369" y="152"/>
                    <a:pt x="369" y="148"/>
                    <a:pt x="365" y="156"/>
                  </a:cubicBezTo>
                  <a:cubicBezTo>
                    <a:pt x="365" y="154"/>
                    <a:pt x="365" y="153"/>
                    <a:pt x="365" y="152"/>
                  </a:cubicBezTo>
                  <a:cubicBezTo>
                    <a:pt x="352" y="158"/>
                    <a:pt x="344" y="156"/>
                    <a:pt x="335" y="167"/>
                  </a:cubicBezTo>
                  <a:cubicBezTo>
                    <a:pt x="338" y="166"/>
                    <a:pt x="341" y="165"/>
                    <a:pt x="344" y="164"/>
                  </a:cubicBezTo>
                  <a:cubicBezTo>
                    <a:pt x="341" y="171"/>
                    <a:pt x="335" y="175"/>
                    <a:pt x="329" y="175"/>
                  </a:cubicBezTo>
                  <a:cubicBezTo>
                    <a:pt x="325" y="182"/>
                    <a:pt x="323" y="190"/>
                    <a:pt x="317" y="195"/>
                  </a:cubicBezTo>
                  <a:cubicBezTo>
                    <a:pt x="309" y="201"/>
                    <a:pt x="295" y="204"/>
                    <a:pt x="295" y="215"/>
                  </a:cubicBezTo>
                  <a:cubicBezTo>
                    <a:pt x="295" y="233"/>
                    <a:pt x="268" y="247"/>
                    <a:pt x="255" y="256"/>
                  </a:cubicBezTo>
                  <a:cubicBezTo>
                    <a:pt x="257" y="257"/>
                    <a:pt x="260" y="257"/>
                    <a:pt x="263" y="258"/>
                  </a:cubicBezTo>
                  <a:cubicBezTo>
                    <a:pt x="245" y="260"/>
                    <a:pt x="196" y="302"/>
                    <a:pt x="230" y="312"/>
                  </a:cubicBezTo>
                  <a:cubicBezTo>
                    <a:pt x="227" y="314"/>
                    <a:pt x="224" y="319"/>
                    <a:pt x="221" y="321"/>
                  </a:cubicBezTo>
                  <a:cubicBezTo>
                    <a:pt x="234" y="319"/>
                    <a:pt x="233" y="325"/>
                    <a:pt x="221" y="330"/>
                  </a:cubicBezTo>
                  <a:cubicBezTo>
                    <a:pt x="235" y="342"/>
                    <a:pt x="264" y="337"/>
                    <a:pt x="271" y="319"/>
                  </a:cubicBezTo>
                  <a:cubicBezTo>
                    <a:pt x="274" y="322"/>
                    <a:pt x="276" y="326"/>
                    <a:pt x="279" y="329"/>
                  </a:cubicBezTo>
                  <a:cubicBezTo>
                    <a:pt x="277" y="328"/>
                    <a:pt x="287" y="346"/>
                    <a:pt x="287" y="346"/>
                  </a:cubicBezTo>
                  <a:cubicBezTo>
                    <a:pt x="289" y="361"/>
                    <a:pt x="290" y="368"/>
                    <a:pt x="299" y="383"/>
                  </a:cubicBezTo>
                  <a:cubicBezTo>
                    <a:pt x="319" y="372"/>
                    <a:pt x="329" y="363"/>
                    <a:pt x="330" y="343"/>
                  </a:cubicBezTo>
                  <a:cubicBezTo>
                    <a:pt x="331" y="329"/>
                    <a:pt x="346" y="331"/>
                    <a:pt x="350" y="319"/>
                  </a:cubicBezTo>
                  <a:cubicBezTo>
                    <a:pt x="354" y="306"/>
                    <a:pt x="339" y="305"/>
                    <a:pt x="338" y="294"/>
                  </a:cubicBezTo>
                  <a:cubicBezTo>
                    <a:pt x="336" y="268"/>
                    <a:pt x="358" y="263"/>
                    <a:pt x="375" y="248"/>
                  </a:cubicBezTo>
                  <a:cubicBezTo>
                    <a:pt x="385" y="240"/>
                    <a:pt x="373" y="234"/>
                    <a:pt x="390" y="226"/>
                  </a:cubicBezTo>
                  <a:cubicBezTo>
                    <a:pt x="405" y="220"/>
                    <a:pt x="409" y="221"/>
                    <a:pt x="421" y="233"/>
                  </a:cubicBezTo>
                  <a:cubicBezTo>
                    <a:pt x="407" y="238"/>
                    <a:pt x="353" y="277"/>
                    <a:pt x="381" y="288"/>
                  </a:cubicBezTo>
                  <a:cubicBezTo>
                    <a:pt x="358" y="300"/>
                    <a:pt x="398" y="313"/>
                    <a:pt x="407" y="312"/>
                  </a:cubicBezTo>
                  <a:cubicBezTo>
                    <a:pt x="430" y="310"/>
                    <a:pt x="438" y="293"/>
                    <a:pt x="456" y="312"/>
                  </a:cubicBezTo>
                  <a:cubicBezTo>
                    <a:pt x="438" y="329"/>
                    <a:pt x="410" y="306"/>
                    <a:pt x="397" y="330"/>
                  </a:cubicBezTo>
                  <a:cubicBezTo>
                    <a:pt x="415" y="337"/>
                    <a:pt x="400" y="359"/>
                    <a:pt x="390" y="344"/>
                  </a:cubicBezTo>
                  <a:cubicBezTo>
                    <a:pt x="390" y="342"/>
                    <a:pt x="391" y="341"/>
                    <a:pt x="392" y="340"/>
                  </a:cubicBezTo>
                  <a:cubicBezTo>
                    <a:pt x="392" y="336"/>
                    <a:pt x="397" y="335"/>
                    <a:pt x="391" y="332"/>
                  </a:cubicBezTo>
                  <a:cubicBezTo>
                    <a:pt x="388" y="337"/>
                    <a:pt x="390" y="335"/>
                    <a:pt x="390" y="340"/>
                  </a:cubicBezTo>
                  <a:cubicBezTo>
                    <a:pt x="387" y="341"/>
                    <a:pt x="385" y="342"/>
                    <a:pt x="382" y="342"/>
                  </a:cubicBezTo>
                  <a:cubicBezTo>
                    <a:pt x="383" y="343"/>
                    <a:pt x="384" y="344"/>
                    <a:pt x="384" y="345"/>
                  </a:cubicBezTo>
                  <a:cubicBezTo>
                    <a:pt x="375" y="357"/>
                    <a:pt x="363" y="389"/>
                    <a:pt x="365" y="393"/>
                  </a:cubicBezTo>
                  <a:cubicBezTo>
                    <a:pt x="361" y="393"/>
                    <a:pt x="354" y="394"/>
                    <a:pt x="350" y="393"/>
                  </a:cubicBezTo>
                  <a:cubicBezTo>
                    <a:pt x="351" y="390"/>
                    <a:pt x="353" y="388"/>
                    <a:pt x="354" y="386"/>
                  </a:cubicBezTo>
                  <a:cubicBezTo>
                    <a:pt x="340" y="380"/>
                    <a:pt x="336" y="392"/>
                    <a:pt x="324" y="396"/>
                  </a:cubicBezTo>
                  <a:cubicBezTo>
                    <a:pt x="315" y="399"/>
                    <a:pt x="301" y="400"/>
                    <a:pt x="302" y="391"/>
                  </a:cubicBezTo>
                  <a:cubicBezTo>
                    <a:pt x="297" y="390"/>
                    <a:pt x="292" y="391"/>
                    <a:pt x="287" y="394"/>
                  </a:cubicBezTo>
                  <a:cubicBezTo>
                    <a:pt x="291" y="390"/>
                    <a:pt x="294" y="385"/>
                    <a:pt x="293" y="380"/>
                  </a:cubicBezTo>
                  <a:cubicBezTo>
                    <a:pt x="288" y="368"/>
                    <a:pt x="271" y="383"/>
                    <a:pt x="285" y="390"/>
                  </a:cubicBezTo>
                  <a:cubicBezTo>
                    <a:pt x="284" y="392"/>
                    <a:pt x="282" y="393"/>
                    <a:pt x="281" y="395"/>
                  </a:cubicBezTo>
                  <a:cubicBezTo>
                    <a:pt x="281" y="396"/>
                    <a:pt x="282" y="397"/>
                    <a:pt x="283" y="396"/>
                  </a:cubicBezTo>
                  <a:cubicBezTo>
                    <a:pt x="281" y="398"/>
                    <a:pt x="280" y="399"/>
                    <a:pt x="278" y="400"/>
                  </a:cubicBezTo>
                  <a:cubicBezTo>
                    <a:pt x="268" y="393"/>
                    <a:pt x="255" y="375"/>
                    <a:pt x="276" y="366"/>
                  </a:cubicBezTo>
                  <a:cubicBezTo>
                    <a:pt x="269" y="361"/>
                    <a:pt x="270" y="352"/>
                    <a:pt x="274" y="344"/>
                  </a:cubicBezTo>
                  <a:cubicBezTo>
                    <a:pt x="267" y="352"/>
                    <a:pt x="244" y="357"/>
                    <a:pt x="249" y="371"/>
                  </a:cubicBezTo>
                  <a:cubicBezTo>
                    <a:pt x="251" y="379"/>
                    <a:pt x="252" y="386"/>
                    <a:pt x="254" y="393"/>
                  </a:cubicBezTo>
                  <a:cubicBezTo>
                    <a:pt x="258" y="407"/>
                    <a:pt x="248" y="401"/>
                    <a:pt x="242" y="403"/>
                  </a:cubicBezTo>
                  <a:cubicBezTo>
                    <a:pt x="229" y="409"/>
                    <a:pt x="226" y="408"/>
                    <a:pt x="218" y="417"/>
                  </a:cubicBezTo>
                  <a:cubicBezTo>
                    <a:pt x="207" y="430"/>
                    <a:pt x="209" y="439"/>
                    <a:pt x="187" y="437"/>
                  </a:cubicBezTo>
                  <a:cubicBezTo>
                    <a:pt x="193" y="460"/>
                    <a:pt x="172" y="447"/>
                    <a:pt x="168" y="463"/>
                  </a:cubicBezTo>
                  <a:cubicBezTo>
                    <a:pt x="164" y="459"/>
                    <a:pt x="157" y="458"/>
                    <a:pt x="153" y="454"/>
                  </a:cubicBezTo>
                  <a:cubicBezTo>
                    <a:pt x="155" y="457"/>
                    <a:pt x="155" y="460"/>
                    <a:pt x="159" y="464"/>
                  </a:cubicBezTo>
                  <a:cubicBezTo>
                    <a:pt x="149" y="478"/>
                    <a:pt x="138" y="464"/>
                    <a:pt x="125" y="473"/>
                  </a:cubicBezTo>
                  <a:cubicBezTo>
                    <a:pt x="132" y="479"/>
                    <a:pt x="140" y="485"/>
                    <a:pt x="150" y="485"/>
                  </a:cubicBezTo>
                  <a:cubicBezTo>
                    <a:pt x="155" y="485"/>
                    <a:pt x="162" y="503"/>
                    <a:pt x="164" y="508"/>
                  </a:cubicBezTo>
                  <a:cubicBezTo>
                    <a:pt x="163" y="509"/>
                    <a:pt x="161" y="509"/>
                    <a:pt x="159" y="509"/>
                  </a:cubicBezTo>
                  <a:cubicBezTo>
                    <a:pt x="178" y="525"/>
                    <a:pt x="148" y="534"/>
                    <a:pt x="135" y="531"/>
                  </a:cubicBezTo>
                  <a:cubicBezTo>
                    <a:pt x="129" y="529"/>
                    <a:pt x="123" y="530"/>
                    <a:pt x="117" y="530"/>
                  </a:cubicBezTo>
                  <a:cubicBezTo>
                    <a:pt x="113" y="530"/>
                    <a:pt x="109" y="534"/>
                    <a:pt x="105" y="534"/>
                  </a:cubicBezTo>
                  <a:cubicBezTo>
                    <a:pt x="101" y="534"/>
                    <a:pt x="98" y="527"/>
                    <a:pt x="96" y="527"/>
                  </a:cubicBezTo>
                  <a:cubicBezTo>
                    <a:pt x="89" y="529"/>
                    <a:pt x="77" y="534"/>
                    <a:pt x="81" y="542"/>
                  </a:cubicBezTo>
                  <a:cubicBezTo>
                    <a:pt x="88" y="554"/>
                    <a:pt x="83" y="558"/>
                    <a:pt x="82" y="570"/>
                  </a:cubicBezTo>
                  <a:cubicBezTo>
                    <a:pt x="81" y="584"/>
                    <a:pt x="87" y="597"/>
                    <a:pt x="87" y="611"/>
                  </a:cubicBezTo>
                  <a:cubicBezTo>
                    <a:pt x="103" y="591"/>
                    <a:pt x="110" y="622"/>
                    <a:pt x="121" y="616"/>
                  </a:cubicBezTo>
                  <a:cubicBezTo>
                    <a:pt x="134" y="609"/>
                    <a:pt x="147" y="613"/>
                    <a:pt x="159" y="603"/>
                  </a:cubicBezTo>
                  <a:cubicBezTo>
                    <a:pt x="173" y="590"/>
                    <a:pt x="167" y="573"/>
                    <a:pt x="181" y="562"/>
                  </a:cubicBezTo>
                  <a:cubicBezTo>
                    <a:pt x="187" y="558"/>
                    <a:pt x="198" y="556"/>
                    <a:pt x="202" y="549"/>
                  </a:cubicBezTo>
                  <a:cubicBezTo>
                    <a:pt x="202" y="548"/>
                    <a:pt x="190" y="530"/>
                    <a:pt x="206" y="532"/>
                  </a:cubicBezTo>
                  <a:cubicBezTo>
                    <a:pt x="216" y="534"/>
                    <a:pt x="220" y="537"/>
                    <a:pt x="230" y="534"/>
                  </a:cubicBezTo>
                  <a:cubicBezTo>
                    <a:pt x="238" y="533"/>
                    <a:pt x="242" y="526"/>
                    <a:pt x="247" y="524"/>
                  </a:cubicBezTo>
                  <a:cubicBezTo>
                    <a:pt x="253" y="523"/>
                    <a:pt x="265" y="523"/>
                    <a:pt x="270" y="526"/>
                  </a:cubicBezTo>
                  <a:cubicBezTo>
                    <a:pt x="279" y="529"/>
                    <a:pt x="268" y="540"/>
                    <a:pt x="279" y="546"/>
                  </a:cubicBezTo>
                  <a:cubicBezTo>
                    <a:pt x="292" y="553"/>
                    <a:pt x="308" y="557"/>
                    <a:pt x="315" y="568"/>
                  </a:cubicBezTo>
                  <a:cubicBezTo>
                    <a:pt x="318" y="574"/>
                    <a:pt x="324" y="575"/>
                    <a:pt x="327" y="582"/>
                  </a:cubicBezTo>
                  <a:cubicBezTo>
                    <a:pt x="331" y="588"/>
                    <a:pt x="320" y="589"/>
                    <a:pt x="324" y="598"/>
                  </a:cubicBezTo>
                  <a:cubicBezTo>
                    <a:pt x="337" y="588"/>
                    <a:pt x="327" y="575"/>
                    <a:pt x="338" y="564"/>
                  </a:cubicBezTo>
                  <a:cubicBezTo>
                    <a:pt x="341" y="568"/>
                    <a:pt x="346" y="569"/>
                    <a:pt x="348" y="573"/>
                  </a:cubicBezTo>
                  <a:cubicBezTo>
                    <a:pt x="347" y="560"/>
                    <a:pt x="337" y="558"/>
                    <a:pt x="327" y="554"/>
                  </a:cubicBezTo>
                  <a:cubicBezTo>
                    <a:pt x="322" y="552"/>
                    <a:pt x="334" y="548"/>
                    <a:pt x="323" y="547"/>
                  </a:cubicBezTo>
                  <a:cubicBezTo>
                    <a:pt x="323" y="547"/>
                    <a:pt x="312" y="549"/>
                    <a:pt x="312" y="550"/>
                  </a:cubicBezTo>
                  <a:cubicBezTo>
                    <a:pt x="301" y="541"/>
                    <a:pt x="297" y="521"/>
                    <a:pt x="287" y="510"/>
                  </a:cubicBezTo>
                  <a:cubicBezTo>
                    <a:pt x="294" y="504"/>
                    <a:pt x="317" y="507"/>
                    <a:pt x="318" y="514"/>
                  </a:cubicBezTo>
                  <a:cubicBezTo>
                    <a:pt x="319" y="537"/>
                    <a:pt x="330" y="531"/>
                    <a:pt x="345" y="536"/>
                  </a:cubicBezTo>
                  <a:cubicBezTo>
                    <a:pt x="358" y="540"/>
                    <a:pt x="358" y="559"/>
                    <a:pt x="360" y="569"/>
                  </a:cubicBezTo>
                  <a:cubicBezTo>
                    <a:pt x="362" y="579"/>
                    <a:pt x="371" y="574"/>
                    <a:pt x="374" y="587"/>
                  </a:cubicBezTo>
                  <a:cubicBezTo>
                    <a:pt x="374" y="589"/>
                    <a:pt x="380" y="593"/>
                    <a:pt x="384" y="594"/>
                  </a:cubicBezTo>
                  <a:cubicBezTo>
                    <a:pt x="373" y="605"/>
                    <a:pt x="385" y="611"/>
                    <a:pt x="397" y="608"/>
                  </a:cubicBezTo>
                  <a:cubicBezTo>
                    <a:pt x="394" y="602"/>
                    <a:pt x="394" y="597"/>
                    <a:pt x="391" y="591"/>
                  </a:cubicBezTo>
                  <a:cubicBezTo>
                    <a:pt x="395" y="595"/>
                    <a:pt x="400" y="596"/>
                    <a:pt x="404" y="600"/>
                  </a:cubicBezTo>
                  <a:cubicBezTo>
                    <a:pt x="405" y="598"/>
                    <a:pt x="407" y="594"/>
                    <a:pt x="408" y="593"/>
                  </a:cubicBezTo>
                  <a:cubicBezTo>
                    <a:pt x="402" y="591"/>
                    <a:pt x="397" y="586"/>
                    <a:pt x="391" y="584"/>
                  </a:cubicBezTo>
                  <a:cubicBezTo>
                    <a:pt x="393" y="582"/>
                    <a:pt x="395" y="581"/>
                    <a:pt x="398" y="579"/>
                  </a:cubicBezTo>
                  <a:cubicBezTo>
                    <a:pt x="394" y="577"/>
                    <a:pt x="391" y="575"/>
                    <a:pt x="388" y="573"/>
                  </a:cubicBezTo>
                  <a:cubicBezTo>
                    <a:pt x="393" y="574"/>
                    <a:pt x="398" y="573"/>
                    <a:pt x="403" y="575"/>
                  </a:cubicBezTo>
                  <a:cubicBezTo>
                    <a:pt x="397" y="563"/>
                    <a:pt x="408" y="557"/>
                    <a:pt x="419" y="561"/>
                  </a:cubicBezTo>
                  <a:cubicBezTo>
                    <a:pt x="429" y="564"/>
                    <a:pt x="433" y="558"/>
                    <a:pt x="442" y="561"/>
                  </a:cubicBezTo>
                  <a:cubicBezTo>
                    <a:pt x="454" y="563"/>
                    <a:pt x="446" y="554"/>
                    <a:pt x="443" y="548"/>
                  </a:cubicBezTo>
                  <a:cubicBezTo>
                    <a:pt x="439" y="542"/>
                    <a:pt x="444" y="543"/>
                    <a:pt x="444" y="536"/>
                  </a:cubicBezTo>
                  <a:cubicBezTo>
                    <a:pt x="447" y="534"/>
                    <a:pt x="449" y="532"/>
                    <a:pt x="452" y="530"/>
                  </a:cubicBezTo>
                  <a:cubicBezTo>
                    <a:pt x="450" y="527"/>
                    <a:pt x="449" y="523"/>
                    <a:pt x="448" y="520"/>
                  </a:cubicBezTo>
                  <a:cubicBezTo>
                    <a:pt x="474" y="469"/>
                    <a:pt x="496" y="538"/>
                    <a:pt x="522" y="508"/>
                  </a:cubicBezTo>
                  <a:cubicBezTo>
                    <a:pt x="516" y="506"/>
                    <a:pt x="512" y="503"/>
                    <a:pt x="506" y="502"/>
                  </a:cubicBezTo>
                  <a:cubicBezTo>
                    <a:pt x="515" y="500"/>
                    <a:pt x="518" y="494"/>
                    <a:pt x="526" y="491"/>
                  </a:cubicBezTo>
                  <a:cubicBezTo>
                    <a:pt x="533" y="488"/>
                    <a:pt x="536" y="494"/>
                    <a:pt x="541" y="490"/>
                  </a:cubicBezTo>
                  <a:cubicBezTo>
                    <a:pt x="536" y="497"/>
                    <a:pt x="541" y="504"/>
                    <a:pt x="525" y="508"/>
                  </a:cubicBezTo>
                  <a:cubicBezTo>
                    <a:pt x="542" y="520"/>
                    <a:pt x="559" y="537"/>
                    <a:pt x="578" y="544"/>
                  </a:cubicBezTo>
                  <a:cubicBezTo>
                    <a:pt x="577" y="548"/>
                    <a:pt x="576" y="551"/>
                    <a:pt x="574" y="554"/>
                  </a:cubicBezTo>
                  <a:cubicBezTo>
                    <a:pt x="579" y="555"/>
                    <a:pt x="576" y="551"/>
                    <a:pt x="579" y="556"/>
                  </a:cubicBezTo>
                  <a:cubicBezTo>
                    <a:pt x="565" y="558"/>
                    <a:pt x="551" y="560"/>
                    <a:pt x="536" y="558"/>
                  </a:cubicBezTo>
                  <a:cubicBezTo>
                    <a:pt x="523" y="556"/>
                    <a:pt x="507" y="540"/>
                    <a:pt x="492" y="552"/>
                  </a:cubicBezTo>
                  <a:cubicBezTo>
                    <a:pt x="482" y="559"/>
                    <a:pt x="467" y="556"/>
                    <a:pt x="456" y="560"/>
                  </a:cubicBezTo>
                  <a:cubicBezTo>
                    <a:pt x="448" y="563"/>
                    <a:pt x="425" y="570"/>
                    <a:pt x="422" y="576"/>
                  </a:cubicBezTo>
                  <a:cubicBezTo>
                    <a:pt x="426" y="575"/>
                    <a:pt x="430" y="577"/>
                    <a:pt x="434" y="576"/>
                  </a:cubicBezTo>
                  <a:cubicBezTo>
                    <a:pt x="425" y="590"/>
                    <a:pt x="437" y="603"/>
                    <a:pt x="442" y="607"/>
                  </a:cubicBezTo>
                  <a:cubicBezTo>
                    <a:pt x="448" y="620"/>
                    <a:pt x="466" y="610"/>
                    <a:pt x="479" y="613"/>
                  </a:cubicBezTo>
                  <a:cubicBezTo>
                    <a:pt x="501" y="617"/>
                    <a:pt x="504" y="612"/>
                    <a:pt x="523" y="608"/>
                  </a:cubicBezTo>
                  <a:cubicBezTo>
                    <a:pt x="520" y="616"/>
                    <a:pt x="516" y="624"/>
                    <a:pt x="524" y="630"/>
                  </a:cubicBezTo>
                  <a:cubicBezTo>
                    <a:pt x="506" y="638"/>
                    <a:pt x="517" y="661"/>
                    <a:pt x="507" y="670"/>
                  </a:cubicBezTo>
                  <a:cubicBezTo>
                    <a:pt x="502" y="675"/>
                    <a:pt x="492" y="672"/>
                    <a:pt x="486" y="673"/>
                  </a:cubicBezTo>
                  <a:cubicBezTo>
                    <a:pt x="481" y="673"/>
                    <a:pt x="477" y="672"/>
                    <a:pt x="473" y="671"/>
                  </a:cubicBezTo>
                  <a:cubicBezTo>
                    <a:pt x="464" y="669"/>
                    <a:pt x="467" y="677"/>
                    <a:pt x="461" y="677"/>
                  </a:cubicBezTo>
                  <a:cubicBezTo>
                    <a:pt x="453" y="677"/>
                    <a:pt x="448" y="671"/>
                    <a:pt x="437" y="673"/>
                  </a:cubicBezTo>
                  <a:cubicBezTo>
                    <a:pt x="435" y="674"/>
                    <a:pt x="416" y="667"/>
                    <a:pt x="413" y="666"/>
                  </a:cubicBezTo>
                  <a:cubicBezTo>
                    <a:pt x="402" y="660"/>
                    <a:pt x="390" y="650"/>
                    <a:pt x="383" y="649"/>
                  </a:cubicBezTo>
                  <a:cubicBezTo>
                    <a:pt x="377" y="661"/>
                    <a:pt x="353" y="660"/>
                    <a:pt x="368" y="675"/>
                  </a:cubicBezTo>
                  <a:cubicBezTo>
                    <a:pt x="360" y="678"/>
                    <a:pt x="351" y="682"/>
                    <a:pt x="344" y="676"/>
                  </a:cubicBezTo>
                  <a:cubicBezTo>
                    <a:pt x="339" y="671"/>
                    <a:pt x="338" y="672"/>
                    <a:pt x="332" y="672"/>
                  </a:cubicBezTo>
                  <a:cubicBezTo>
                    <a:pt x="325" y="672"/>
                    <a:pt x="331" y="662"/>
                    <a:pt x="326" y="661"/>
                  </a:cubicBezTo>
                  <a:cubicBezTo>
                    <a:pt x="319" y="657"/>
                    <a:pt x="303" y="649"/>
                    <a:pt x="296" y="649"/>
                  </a:cubicBezTo>
                  <a:cubicBezTo>
                    <a:pt x="283" y="651"/>
                    <a:pt x="282" y="644"/>
                    <a:pt x="272" y="636"/>
                  </a:cubicBezTo>
                  <a:cubicBezTo>
                    <a:pt x="285" y="630"/>
                    <a:pt x="274" y="617"/>
                    <a:pt x="284" y="605"/>
                  </a:cubicBezTo>
                  <a:cubicBezTo>
                    <a:pt x="272" y="609"/>
                    <a:pt x="256" y="604"/>
                    <a:pt x="242" y="605"/>
                  </a:cubicBezTo>
                  <a:cubicBezTo>
                    <a:pt x="227" y="606"/>
                    <a:pt x="211" y="609"/>
                    <a:pt x="196" y="610"/>
                  </a:cubicBezTo>
                  <a:cubicBezTo>
                    <a:pt x="189" y="611"/>
                    <a:pt x="177" y="612"/>
                    <a:pt x="172" y="616"/>
                  </a:cubicBezTo>
                  <a:cubicBezTo>
                    <a:pt x="168" y="621"/>
                    <a:pt x="156" y="631"/>
                    <a:pt x="152" y="628"/>
                  </a:cubicBezTo>
                  <a:cubicBezTo>
                    <a:pt x="136" y="621"/>
                    <a:pt x="120" y="621"/>
                    <a:pt x="109" y="628"/>
                  </a:cubicBezTo>
                  <a:cubicBezTo>
                    <a:pt x="104" y="632"/>
                    <a:pt x="100" y="640"/>
                    <a:pt x="95" y="645"/>
                  </a:cubicBezTo>
                  <a:cubicBezTo>
                    <a:pt x="89" y="650"/>
                    <a:pt x="94" y="653"/>
                    <a:pt x="91" y="658"/>
                  </a:cubicBezTo>
                  <a:cubicBezTo>
                    <a:pt x="88" y="662"/>
                    <a:pt x="83" y="662"/>
                    <a:pt x="79" y="667"/>
                  </a:cubicBezTo>
                  <a:cubicBezTo>
                    <a:pt x="74" y="675"/>
                    <a:pt x="84" y="677"/>
                    <a:pt x="79" y="685"/>
                  </a:cubicBezTo>
                  <a:cubicBezTo>
                    <a:pt x="74" y="694"/>
                    <a:pt x="72" y="698"/>
                    <a:pt x="63" y="702"/>
                  </a:cubicBezTo>
                  <a:cubicBezTo>
                    <a:pt x="47" y="707"/>
                    <a:pt x="38" y="722"/>
                    <a:pt x="29" y="736"/>
                  </a:cubicBezTo>
                  <a:cubicBezTo>
                    <a:pt x="26" y="740"/>
                    <a:pt x="21" y="743"/>
                    <a:pt x="18" y="747"/>
                  </a:cubicBezTo>
                  <a:cubicBezTo>
                    <a:pt x="17" y="749"/>
                    <a:pt x="23" y="756"/>
                    <a:pt x="21" y="758"/>
                  </a:cubicBezTo>
                  <a:cubicBezTo>
                    <a:pt x="17" y="769"/>
                    <a:pt x="6" y="761"/>
                    <a:pt x="12" y="779"/>
                  </a:cubicBezTo>
                  <a:cubicBezTo>
                    <a:pt x="18" y="800"/>
                    <a:pt x="13" y="811"/>
                    <a:pt x="9" y="829"/>
                  </a:cubicBezTo>
                  <a:cubicBezTo>
                    <a:pt x="7" y="838"/>
                    <a:pt x="0" y="862"/>
                    <a:pt x="9" y="869"/>
                  </a:cubicBezTo>
                  <a:cubicBezTo>
                    <a:pt x="14" y="872"/>
                    <a:pt x="24" y="877"/>
                    <a:pt x="28" y="882"/>
                  </a:cubicBezTo>
                  <a:cubicBezTo>
                    <a:pt x="36" y="891"/>
                    <a:pt x="32" y="898"/>
                    <a:pt x="44" y="904"/>
                  </a:cubicBezTo>
                  <a:cubicBezTo>
                    <a:pt x="55" y="910"/>
                    <a:pt x="49" y="918"/>
                    <a:pt x="54" y="925"/>
                  </a:cubicBezTo>
                  <a:cubicBezTo>
                    <a:pt x="58" y="930"/>
                    <a:pt x="74" y="935"/>
                    <a:pt x="79" y="939"/>
                  </a:cubicBezTo>
                  <a:cubicBezTo>
                    <a:pt x="87" y="944"/>
                    <a:pt x="87" y="947"/>
                    <a:pt x="97" y="949"/>
                  </a:cubicBezTo>
                  <a:cubicBezTo>
                    <a:pt x="103" y="950"/>
                    <a:pt x="116" y="942"/>
                    <a:pt x="122" y="942"/>
                  </a:cubicBezTo>
                  <a:cubicBezTo>
                    <a:pt x="129" y="941"/>
                    <a:pt x="138" y="942"/>
                    <a:pt x="145" y="945"/>
                  </a:cubicBezTo>
                  <a:cubicBezTo>
                    <a:pt x="159" y="949"/>
                    <a:pt x="160" y="939"/>
                    <a:pt x="170" y="935"/>
                  </a:cubicBezTo>
                  <a:cubicBezTo>
                    <a:pt x="181" y="931"/>
                    <a:pt x="207" y="926"/>
                    <a:pt x="215" y="936"/>
                  </a:cubicBezTo>
                  <a:cubicBezTo>
                    <a:pt x="223" y="946"/>
                    <a:pt x="246" y="955"/>
                    <a:pt x="258" y="947"/>
                  </a:cubicBezTo>
                  <a:cubicBezTo>
                    <a:pt x="258" y="958"/>
                    <a:pt x="270" y="958"/>
                    <a:pt x="271" y="963"/>
                  </a:cubicBezTo>
                  <a:cubicBezTo>
                    <a:pt x="272" y="967"/>
                    <a:pt x="266" y="982"/>
                    <a:pt x="265" y="985"/>
                  </a:cubicBezTo>
                  <a:cubicBezTo>
                    <a:pt x="262" y="996"/>
                    <a:pt x="258" y="993"/>
                    <a:pt x="262" y="1008"/>
                  </a:cubicBezTo>
                  <a:cubicBezTo>
                    <a:pt x="265" y="1017"/>
                    <a:pt x="275" y="1031"/>
                    <a:pt x="283" y="1035"/>
                  </a:cubicBezTo>
                  <a:cubicBezTo>
                    <a:pt x="284" y="1035"/>
                    <a:pt x="299" y="1080"/>
                    <a:pt x="298" y="1083"/>
                  </a:cubicBezTo>
                  <a:cubicBezTo>
                    <a:pt x="297" y="1093"/>
                    <a:pt x="308" y="1096"/>
                    <a:pt x="308" y="1108"/>
                  </a:cubicBezTo>
                  <a:cubicBezTo>
                    <a:pt x="308" y="1116"/>
                    <a:pt x="294" y="1128"/>
                    <a:pt x="289" y="1135"/>
                  </a:cubicBezTo>
                  <a:cubicBezTo>
                    <a:pt x="282" y="1146"/>
                    <a:pt x="283" y="1179"/>
                    <a:pt x="291" y="1189"/>
                  </a:cubicBezTo>
                  <a:cubicBezTo>
                    <a:pt x="306" y="1207"/>
                    <a:pt x="306" y="1219"/>
                    <a:pt x="309" y="1242"/>
                  </a:cubicBezTo>
                  <a:cubicBezTo>
                    <a:pt x="312" y="1260"/>
                    <a:pt x="324" y="1279"/>
                    <a:pt x="332" y="1295"/>
                  </a:cubicBezTo>
                  <a:cubicBezTo>
                    <a:pt x="335" y="1300"/>
                    <a:pt x="340" y="1296"/>
                    <a:pt x="341" y="1302"/>
                  </a:cubicBezTo>
                  <a:cubicBezTo>
                    <a:pt x="342" y="1309"/>
                    <a:pt x="341" y="1311"/>
                    <a:pt x="345" y="1316"/>
                  </a:cubicBezTo>
                  <a:cubicBezTo>
                    <a:pt x="350" y="1321"/>
                    <a:pt x="350" y="1337"/>
                    <a:pt x="353" y="1345"/>
                  </a:cubicBezTo>
                  <a:cubicBezTo>
                    <a:pt x="356" y="1346"/>
                    <a:pt x="365" y="1353"/>
                    <a:pt x="370" y="1350"/>
                  </a:cubicBezTo>
                  <a:cubicBezTo>
                    <a:pt x="376" y="1346"/>
                    <a:pt x="391" y="1338"/>
                    <a:pt x="397" y="1338"/>
                  </a:cubicBezTo>
                  <a:cubicBezTo>
                    <a:pt x="409" y="1338"/>
                    <a:pt x="407" y="1349"/>
                    <a:pt x="419" y="1342"/>
                  </a:cubicBezTo>
                  <a:cubicBezTo>
                    <a:pt x="427" y="1338"/>
                    <a:pt x="435" y="1340"/>
                    <a:pt x="442" y="1333"/>
                  </a:cubicBezTo>
                  <a:cubicBezTo>
                    <a:pt x="452" y="1321"/>
                    <a:pt x="474" y="1307"/>
                    <a:pt x="476" y="1289"/>
                  </a:cubicBezTo>
                  <a:cubicBezTo>
                    <a:pt x="477" y="1278"/>
                    <a:pt x="492" y="1284"/>
                    <a:pt x="489" y="1268"/>
                  </a:cubicBezTo>
                  <a:cubicBezTo>
                    <a:pt x="487" y="1255"/>
                    <a:pt x="487" y="1259"/>
                    <a:pt x="494" y="1247"/>
                  </a:cubicBezTo>
                  <a:cubicBezTo>
                    <a:pt x="499" y="1238"/>
                    <a:pt x="512" y="1244"/>
                    <a:pt x="515" y="1239"/>
                  </a:cubicBezTo>
                  <a:cubicBezTo>
                    <a:pt x="521" y="1232"/>
                    <a:pt x="517" y="1217"/>
                    <a:pt x="515" y="1209"/>
                  </a:cubicBezTo>
                  <a:cubicBezTo>
                    <a:pt x="513" y="1198"/>
                    <a:pt x="504" y="1198"/>
                    <a:pt x="509" y="1185"/>
                  </a:cubicBezTo>
                  <a:cubicBezTo>
                    <a:pt x="511" y="1180"/>
                    <a:pt x="522" y="1174"/>
                    <a:pt x="528" y="1174"/>
                  </a:cubicBezTo>
                  <a:cubicBezTo>
                    <a:pt x="538" y="1173"/>
                    <a:pt x="565" y="1155"/>
                    <a:pt x="564" y="1142"/>
                  </a:cubicBezTo>
                  <a:cubicBezTo>
                    <a:pt x="563" y="1127"/>
                    <a:pt x="561" y="1106"/>
                    <a:pt x="570" y="1096"/>
                  </a:cubicBezTo>
                  <a:cubicBezTo>
                    <a:pt x="561" y="1089"/>
                    <a:pt x="556" y="1082"/>
                    <a:pt x="553" y="1071"/>
                  </a:cubicBezTo>
                  <a:cubicBezTo>
                    <a:pt x="553" y="1070"/>
                    <a:pt x="551" y="1041"/>
                    <a:pt x="551" y="1041"/>
                  </a:cubicBezTo>
                  <a:cubicBezTo>
                    <a:pt x="555" y="1031"/>
                    <a:pt x="568" y="1036"/>
                    <a:pt x="567" y="1021"/>
                  </a:cubicBezTo>
                  <a:cubicBezTo>
                    <a:pt x="566" y="1009"/>
                    <a:pt x="574" y="1002"/>
                    <a:pt x="583" y="995"/>
                  </a:cubicBezTo>
                  <a:cubicBezTo>
                    <a:pt x="591" y="989"/>
                    <a:pt x="599" y="988"/>
                    <a:pt x="607" y="983"/>
                  </a:cubicBezTo>
                  <a:cubicBezTo>
                    <a:pt x="616" y="977"/>
                    <a:pt x="620" y="965"/>
                    <a:pt x="630" y="961"/>
                  </a:cubicBezTo>
                  <a:cubicBezTo>
                    <a:pt x="638" y="958"/>
                    <a:pt x="640" y="940"/>
                    <a:pt x="645" y="933"/>
                  </a:cubicBezTo>
                  <a:cubicBezTo>
                    <a:pt x="650" y="925"/>
                    <a:pt x="655" y="911"/>
                    <a:pt x="663" y="906"/>
                  </a:cubicBezTo>
                  <a:cubicBezTo>
                    <a:pt x="671" y="902"/>
                    <a:pt x="674" y="852"/>
                    <a:pt x="652" y="879"/>
                  </a:cubicBezTo>
                  <a:cubicBezTo>
                    <a:pt x="649" y="883"/>
                    <a:pt x="603" y="887"/>
                    <a:pt x="597" y="883"/>
                  </a:cubicBezTo>
                  <a:cubicBezTo>
                    <a:pt x="589" y="876"/>
                    <a:pt x="592" y="865"/>
                    <a:pt x="586" y="862"/>
                  </a:cubicBezTo>
                  <a:cubicBezTo>
                    <a:pt x="578" y="860"/>
                    <a:pt x="584" y="856"/>
                    <a:pt x="579" y="851"/>
                  </a:cubicBezTo>
                  <a:cubicBezTo>
                    <a:pt x="574" y="846"/>
                    <a:pt x="568" y="843"/>
                    <a:pt x="564" y="839"/>
                  </a:cubicBezTo>
                  <a:cubicBezTo>
                    <a:pt x="553" y="826"/>
                    <a:pt x="547" y="800"/>
                    <a:pt x="530" y="795"/>
                  </a:cubicBezTo>
                  <a:cubicBezTo>
                    <a:pt x="538" y="786"/>
                    <a:pt x="520" y="753"/>
                    <a:pt x="514" y="741"/>
                  </a:cubicBezTo>
                  <a:cubicBezTo>
                    <a:pt x="506" y="721"/>
                    <a:pt x="490" y="705"/>
                    <a:pt x="483" y="685"/>
                  </a:cubicBezTo>
                  <a:cubicBezTo>
                    <a:pt x="493" y="688"/>
                    <a:pt x="494" y="705"/>
                    <a:pt x="495" y="705"/>
                  </a:cubicBezTo>
                  <a:cubicBezTo>
                    <a:pt x="503" y="708"/>
                    <a:pt x="509" y="698"/>
                    <a:pt x="514" y="691"/>
                  </a:cubicBezTo>
                  <a:cubicBezTo>
                    <a:pt x="508" y="712"/>
                    <a:pt x="541" y="741"/>
                    <a:pt x="548" y="760"/>
                  </a:cubicBezTo>
                  <a:cubicBezTo>
                    <a:pt x="551" y="767"/>
                    <a:pt x="548" y="788"/>
                    <a:pt x="558" y="789"/>
                  </a:cubicBezTo>
                  <a:cubicBezTo>
                    <a:pt x="567" y="789"/>
                    <a:pt x="567" y="789"/>
                    <a:pt x="567" y="798"/>
                  </a:cubicBezTo>
                  <a:cubicBezTo>
                    <a:pt x="568" y="809"/>
                    <a:pt x="577" y="807"/>
                    <a:pt x="581" y="813"/>
                  </a:cubicBezTo>
                  <a:cubicBezTo>
                    <a:pt x="588" y="826"/>
                    <a:pt x="589" y="878"/>
                    <a:pt x="612" y="866"/>
                  </a:cubicBezTo>
                  <a:cubicBezTo>
                    <a:pt x="623" y="860"/>
                    <a:pt x="636" y="859"/>
                    <a:pt x="645" y="854"/>
                  </a:cubicBezTo>
                  <a:cubicBezTo>
                    <a:pt x="652" y="850"/>
                    <a:pt x="649" y="841"/>
                    <a:pt x="659" y="842"/>
                  </a:cubicBezTo>
                  <a:cubicBezTo>
                    <a:pt x="667" y="844"/>
                    <a:pt x="674" y="838"/>
                    <a:pt x="683" y="838"/>
                  </a:cubicBezTo>
                  <a:cubicBezTo>
                    <a:pt x="674" y="818"/>
                    <a:pt x="715" y="821"/>
                    <a:pt x="722" y="809"/>
                  </a:cubicBezTo>
                  <a:cubicBezTo>
                    <a:pt x="730" y="797"/>
                    <a:pt x="769" y="771"/>
                    <a:pt x="750" y="759"/>
                  </a:cubicBezTo>
                  <a:cubicBezTo>
                    <a:pt x="749" y="761"/>
                    <a:pt x="748" y="763"/>
                    <a:pt x="747" y="764"/>
                  </a:cubicBezTo>
                  <a:cubicBezTo>
                    <a:pt x="747" y="759"/>
                    <a:pt x="743" y="754"/>
                    <a:pt x="743" y="749"/>
                  </a:cubicBezTo>
                  <a:cubicBezTo>
                    <a:pt x="729" y="758"/>
                    <a:pt x="717" y="738"/>
                    <a:pt x="717" y="725"/>
                  </a:cubicBezTo>
                  <a:cubicBezTo>
                    <a:pt x="704" y="733"/>
                    <a:pt x="707" y="745"/>
                    <a:pt x="692" y="747"/>
                  </a:cubicBezTo>
                  <a:cubicBezTo>
                    <a:pt x="680" y="749"/>
                    <a:pt x="670" y="742"/>
                    <a:pt x="673" y="730"/>
                  </a:cubicBezTo>
                  <a:cubicBezTo>
                    <a:pt x="651" y="731"/>
                    <a:pt x="636" y="690"/>
                    <a:pt x="648" y="676"/>
                  </a:cubicBezTo>
                  <a:cubicBezTo>
                    <a:pt x="666" y="684"/>
                    <a:pt x="696" y="747"/>
                    <a:pt x="721" y="714"/>
                  </a:cubicBezTo>
                  <a:cubicBezTo>
                    <a:pt x="726" y="732"/>
                    <a:pt x="742" y="736"/>
                    <a:pt x="759" y="735"/>
                  </a:cubicBezTo>
                  <a:cubicBezTo>
                    <a:pt x="766" y="735"/>
                    <a:pt x="771" y="739"/>
                    <a:pt x="777" y="739"/>
                  </a:cubicBezTo>
                  <a:cubicBezTo>
                    <a:pt x="784" y="738"/>
                    <a:pt x="788" y="732"/>
                    <a:pt x="797" y="732"/>
                  </a:cubicBezTo>
                  <a:cubicBezTo>
                    <a:pt x="821" y="732"/>
                    <a:pt x="817" y="735"/>
                    <a:pt x="829" y="752"/>
                  </a:cubicBezTo>
                  <a:cubicBezTo>
                    <a:pt x="834" y="758"/>
                    <a:pt x="865" y="758"/>
                    <a:pt x="847" y="767"/>
                  </a:cubicBezTo>
                  <a:cubicBezTo>
                    <a:pt x="854" y="795"/>
                    <a:pt x="873" y="776"/>
                    <a:pt x="880" y="766"/>
                  </a:cubicBezTo>
                  <a:cubicBezTo>
                    <a:pt x="879" y="775"/>
                    <a:pt x="883" y="772"/>
                    <a:pt x="885" y="781"/>
                  </a:cubicBezTo>
                  <a:cubicBezTo>
                    <a:pt x="885" y="786"/>
                    <a:pt x="880" y="793"/>
                    <a:pt x="880" y="795"/>
                  </a:cubicBezTo>
                  <a:cubicBezTo>
                    <a:pt x="880" y="810"/>
                    <a:pt x="890" y="823"/>
                    <a:pt x="894" y="836"/>
                  </a:cubicBezTo>
                  <a:cubicBezTo>
                    <a:pt x="901" y="860"/>
                    <a:pt x="907" y="895"/>
                    <a:pt x="929" y="907"/>
                  </a:cubicBezTo>
                  <a:cubicBezTo>
                    <a:pt x="933" y="899"/>
                    <a:pt x="944" y="894"/>
                    <a:pt x="951" y="886"/>
                  </a:cubicBezTo>
                  <a:cubicBezTo>
                    <a:pt x="946" y="875"/>
                    <a:pt x="962" y="851"/>
                    <a:pt x="953" y="843"/>
                  </a:cubicBezTo>
                  <a:cubicBezTo>
                    <a:pt x="942" y="833"/>
                    <a:pt x="966" y="833"/>
                    <a:pt x="968" y="829"/>
                  </a:cubicBezTo>
                  <a:cubicBezTo>
                    <a:pt x="972" y="820"/>
                    <a:pt x="978" y="812"/>
                    <a:pt x="985" y="806"/>
                  </a:cubicBezTo>
                  <a:cubicBezTo>
                    <a:pt x="989" y="803"/>
                    <a:pt x="1001" y="797"/>
                    <a:pt x="1005" y="794"/>
                  </a:cubicBezTo>
                  <a:cubicBezTo>
                    <a:pt x="1016" y="789"/>
                    <a:pt x="1011" y="781"/>
                    <a:pt x="1017" y="776"/>
                  </a:cubicBezTo>
                  <a:cubicBezTo>
                    <a:pt x="1031" y="764"/>
                    <a:pt x="1054" y="781"/>
                    <a:pt x="1059" y="760"/>
                  </a:cubicBezTo>
                  <a:cubicBezTo>
                    <a:pt x="1069" y="765"/>
                    <a:pt x="1080" y="781"/>
                    <a:pt x="1087" y="790"/>
                  </a:cubicBezTo>
                  <a:cubicBezTo>
                    <a:pt x="1097" y="805"/>
                    <a:pt x="1091" y="821"/>
                    <a:pt x="1101" y="835"/>
                  </a:cubicBezTo>
                  <a:cubicBezTo>
                    <a:pt x="1108" y="828"/>
                    <a:pt x="1114" y="825"/>
                    <a:pt x="1119" y="817"/>
                  </a:cubicBezTo>
                  <a:cubicBezTo>
                    <a:pt x="1130" y="828"/>
                    <a:pt x="1125" y="836"/>
                    <a:pt x="1128" y="850"/>
                  </a:cubicBezTo>
                  <a:cubicBezTo>
                    <a:pt x="1132" y="863"/>
                    <a:pt x="1143" y="872"/>
                    <a:pt x="1138" y="886"/>
                  </a:cubicBezTo>
                  <a:cubicBezTo>
                    <a:pt x="1149" y="877"/>
                    <a:pt x="1154" y="865"/>
                    <a:pt x="1151" y="852"/>
                  </a:cubicBezTo>
                  <a:cubicBezTo>
                    <a:pt x="1160" y="871"/>
                    <a:pt x="1167" y="859"/>
                    <a:pt x="1180" y="868"/>
                  </a:cubicBezTo>
                  <a:cubicBezTo>
                    <a:pt x="1190" y="875"/>
                    <a:pt x="1188" y="888"/>
                    <a:pt x="1203" y="892"/>
                  </a:cubicBezTo>
                  <a:cubicBezTo>
                    <a:pt x="1196" y="900"/>
                    <a:pt x="1199" y="897"/>
                    <a:pt x="1201" y="907"/>
                  </a:cubicBezTo>
                  <a:cubicBezTo>
                    <a:pt x="1202" y="903"/>
                    <a:pt x="1207" y="893"/>
                    <a:pt x="1210" y="890"/>
                  </a:cubicBezTo>
                  <a:cubicBezTo>
                    <a:pt x="1214" y="888"/>
                    <a:pt x="1217" y="886"/>
                    <a:pt x="1222" y="886"/>
                  </a:cubicBezTo>
                  <a:cubicBezTo>
                    <a:pt x="1231" y="885"/>
                    <a:pt x="1224" y="880"/>
                    <a:pt x="1230" y="875"/>
                  </a:cubicBezTo>
                  <a:cubicBezTo>
                    <a:pt x="1235" y="870"/>
                    <a:pt x="1236" y="881"/>
                    <a:pt x="1241" y="872"/>
                  </a:cubicBezTo>
                  <a:cubicBezTo>
                    <a:pt x="1244" y="867"/>
                    <a:pt x="1242" y="864"/>
                    <a:pt x="1242" y="859"/>
                  </a:cubicBezTo>
                  <a:cubicBezTo>
                    <a:pt x="1244" y="850"/>
                    <a:pt x="1242" y="831"/>
                    <a:pt x="1232" y="830"/>
                  </a:cubicBezTo>
                  <a:cubicBezTo>
                    <a:pt x="1223" y="828"/>
                    <a:pt x="1207" y="805"/>
                    <a:pt x="1208" y="794"/>
                  </a:cubicBezTo>
                  <a:cubicBezTo>
                    <a:pt x="1210" y="779"/>
                    <a:pt x="1248" y="758"/>
                    <a:pt x="1248" y="780"/>
                  </a:cubicBezTo>
                  <a:cubicBezTo>
                    <a:pt x="1260" y="771"/>
                    <a:pt x="1283" y="772"/>
                    <a:pt x="1286" y="755"/>
                  </a:cubicBezTo>
                  <a:cubicBezTo>
                    <a:pt x="1297" y="771"/>
                    <a:pt x="1309" y="753"/>
                    <a:pt x="1318" y="746"/>
                  </a:cubicBezTo>
                  <a:cubicBezTo>
                    <a:pt x="1324" y="741"/>
                    <a:pt x="1333" y="743"/>
                    <a:pt x="1339" y="738"/>
                  </a:cubicBezTo>
                  <a:cubicBezTo>
                    <a:pt x="1340" y="737"/>
                    <a:pt x="1335" y="729"/>
                    <a:pt x="1336" y="727"/>
                  </a:cubicBezTo>
                  <a:cubicBezTo>
                    <a:pt x="1339" y="722"/>
                    <a:pt x="1344" y="723"/>
                    <a:pt x="1346" y="718"/>
                  </a:cubicBezTo>
                  <a:cubicBezTo>
                    <a:pt x="1352" y="704"/>
                    <a:pt x="1361" y="698"/>
                    <a:pt x="1362" y="681"/>
                  </a:cubicBezTo>
                  <a:cubicBezTo>
                    <a:pt x="1362" y="678"/>
                    <a:pt x="1364" y="661"/>
                    <a:pt x="1363" y="658"/>
                  </a:cubicBezTo>
                  <a:cubicBezTo>
                    <a:pt x="1361" y="652"/>
                    <a:pt x="1352" y="652"/>
                    <a:pt x="1351" y="643"/>
                  </a:cubicBezTo>
                  <a:cubicBezTo>
                    <a:pt x="1350" y="643"/>
                    <a:pt x="1348" y="644"/>
                    <a:pt x="1346" y="644"/>
                  </a:cubicBezTo>
                  <a:cubicBezTo>
                    <a:pt x="1348" y="635"/>
                    <a:pt x="1349" y="636"/>
                    <a:pt x="1341" y="628"/>
                  </a:cubicBezTo>
                  <a:cubicBezTo>
                    <a:pt x="1352" y="620"/>
                    <a:pt x="1358" y="605"/>
                    <a:pt x="1373" y="603"/>
                  </a:cubicBezTo>
                  <a:cubicBezTo>
                    <a:pt x="1364" y="604"/>
                    <a:pt x="1356" y="601"/>
                    <a:pt x="1352" y="594"/>
                  </a:cubicBezTo>
                  <a:cubicBezTo>
                    <a:pt x="1350" y="617"/>
                    <a:pt x="1326" y="597"/>
                    <a:pt x="1329" y="583"/>
                  </a:cubicBezTo>
                  <a:cubicBezTo>
                    <a:pt x="1330" y="577"/>
                    <a:pt x="1359" y="561"/>
                    <a:pt x="1370" y="569"/>
                  </a:cubicBezTo>
                  <a:cubicBezTo>
                    <a:pt x="1363" y="574"/>
                    <a:pt x="1363" y="576"/>
                    <a:pt x="1359" y="583"/>
                  </a:cubicBezTo>
                  <a:cubicBezTo>
                    <a:pt x="1371" y="578"/>
                    <a:pt x="1388" y="568"/>
                    <a:pt x="1400" y="575"/>
                  </a:cubicBezTo>
                  <a:cubicBezTo>
                    <a:pt x="1387" y="590"/>
                    <a:pt x="1398" y="600"/>
                    <a:pt x="1415" y="602"/>
                  </a:cubicBezTo>
                  <a:cubicBezTo>
                    <a:pt x="1399" y="605"/>
                    <a:pt x="1415" y="622"/>
                    <a:pt x="1409" y="636"/>
                  </a:cubicBezTo>
                  <a:cubicBezTo>
                    <a:pt x="1422" y="629"/>
                    <a:pt x="1439" y="630"/>
                    <a:pt x="1442" y="614"/>
                  </a:cubicBezTo>
                  <a:cubicBezTo>
                    <a:pt x="1444" y="594"/>
                    <a:pt x="1422" y="593"/>
                    <a:pt x="1420" y="580"/>
                  </a:cubicBezTo>
                  <a:cubicBezTo>
                    <a:pt x="1418" y="567"/>
                    <a:pt x="1438" y="559"/>
                    <a:pt x="1447" y="553"/>
                  </a:cubicBezTo>
                  <a:cubicBezTo>
                    <a:pt x="1453" y="549"/>
                    <a:pt x="1452" y="539"/>
                    <a:pt x="1460" y="541"/>
                  </a:cubicBezTo>
                  <a:cubicBezTo>
                    <a:pt x="1465" y="542"/>
                    <a:pt x="1476" y="544"/>
                    <a:pt x="1480" y="543"/>
                  </a:cubicBezTo>
                  <a:cubicBezTo>
                    <a:pt x="1496" y="539"/>
                    <a:pt x="1510" y="522"/>
                    <a:pt x="1517" y="510"/>
                  </a:cubicBezTo>
                  <a:cubicBezTo>
                    <a:pt x="1521" y="502"/>
                    <a:pt x="1523" y="495"/>
                    <a:pt x="1527" y="487"/>
                  </a:cubicBezTo>
                  <a:cubicBezTo>
                    <a:pt x="1531" y="480"/>
                    <a:pt x="1539" y="482"/>
                    <a:pt x="1543" y="475"/>
                  </a:cubicBezTo>
                  <a:cubicBezTo>
                    <a:pt x="1548" y="467"/>
                    <a:pt x="1542" y="460"/>
                    <a:pt x="1545" y="451"/>
                  </a:cubicBezTo>
                  <a:cubicBezTo>
                    <a:pt x="1546" y="445"/>
                    <a:pt x="1554" y="437"/>
                    <a:pt x="1554" y="432"/>
                  </a:cubicBezTo>
                  <a:cubicBezTo>
                    <a:pt x="1554" y="421"/>
                    <a:pt x="1565" y="408"/>
                    <a:pt x="1551" y="398"/>
                  </a:cubicBezTo>
                  <a:cubicBezTo>
                    <a:pt x="1540" y="391"/>
                    <a:pt x="1527" y="400"/>
                    <a:pt x="1515" y="391"/>
                  </a:cubicBezTo>
                  <a:cubicBezTo>
                    <a:pt x="1498" y="377"/>
                    <a:pt x="1517" y="366"/>
                    <a:pt x="1528" y="359"/>
                  </a:cubicBezTo>
                  <a:cubicBezTo>
                    <a:pt x="1540" y="350"/>
                    <a:pt x="1547" y="337"/>
                    <a:pt x="1559" y="327"/>
                  </a:cubicBezTo>
                  <a:cubicBezTo>
                    <a:pt x="1566" y="322"/>
                    <a:pt x="1571" y="322"/>
                    <a:pt x="1580" y="321"/>
                  </a:cubicBezTo>
                  <a:cubicBezTo>
                    <a:pt x="1586" y="320"/>
                    <a:pt x="1595" y="323"/>
                    <a:pt x="1599" y="322"/>
                  </a:cubicBezTo>
                  <a:cubicBezTo>
                    <a:pt x="1604" y="321"/>
                    <a:pt x="1611" y="315"/>
                    <a:pt x="1618" y="314"/>
                  </a:cubicBezTo>
                  <a:cubicBezTo>
                    <a:pt x="1624" y="312"/>
                    <a:pt x="1633" y="310"/>
                    <a:pt x="1638" y="312"/>
                  </a:cubicBezTo>
                  <a:cubicBezTo>
                    <a:pt x="1653" y="317"/>
                    <a:pt x="1662" y="324"/>
                    <a:pt x="1679" y="321"/>
                  </a:cubicBezTo>
                  <a:cubicBezTo>
                    <a:pt x="1690" y="320"/>
                    <a:pt x="1700" y="297"/>
                    <a:pt x="1708" y="289"/>
                  </a:cubicBezTo>
                  <a:cubicBezTo>
                    <a:pt x="1713" y="284"/>
                    <a:pt x="1735" y="283"/>
                    <a:pt x="1745" y="285"/>
                  </a:cubicBezTo>
                  <a:cubicBezTo>
                    <a:pt x="1742" y="294"/>
                    <a:pt x="1745" y="292"/>
                    <a:pt x="1747" y="299"/>
                  </a:cubicBezTo>
                  <a:cubicBezTo>
                    <a:pt x="1755" y="290"/>
                    <a:pt x="1784" y="254"/>
                    <a:pt x="1785" y="288"/>
                  </a:cubicBezTo>
                  <a:cubicBezTo>
                    <a:pt x="1777" y="288"/>
                    <a:pt x="1774" y="292"/>
                    <a:pt x="1767" y="296"/>
                  </a:cubicBezTo>
                  <a:cubicBezTo>
                    <a:pt x="1763" y="298"/>
                    <a:pt x="1749" y="306"/>
                    <a:pt x="1749" y="307"/>
                  </a:cubicBezTo>
                  <a:cubicBezTo>
                    <a:pt x="1745" y="323"/>
                    <a:pt x="1723" y="332"/>
                    <a:pt x="1712" y="344"/>
                  </a:cubicBezTo>
                  <a:cubicBezTo>
                    <a:pt x="1696" y="362"/>
                    <a:pt x="1695" y="415"/>
                    <a:pt x="1714" y="433"/>
                  </a:cubicBezTo>
                  <a:cubicBezTo>
                    <a:pt x="1711" y="420"/>
                    <a:pt x="1734" y="392"/>
                    <a:pt x="1744" y="385"/>
                  </a:cubicBezTo>
                  <a:cubicBezTo>
                    <a:pt x="1747" y="383"/>
                    <a:pt x="1754" y="380"/>
                    <a:pt x="1756" y="377"/>
                  </a:cubicBezTo>
                  <a:cubicBezTo>
                    <a:pt x="1755" y="374"/>
                    <a:pt x="1754" y="371"/>
                    <a:pt x="1753" y="368"/>
                  </a:cubicBezTo>
                  <a:cubicBezTo>
                    <a:pt x="1756" y="367"/>
                    <a:pt x="1759" y="366"/>
                    <a:pt x="1763" y="365"/>
                  </a:cubicBezTo>
                  <a:cubicBezTo>
                    <a:pt x="1767" y="352"/>
                    <a:pt x="1762" y="341"/>
                    <a:pt x="1767" y="331"/>
                  </a:cubicBezTo>
                  <a:cubicBezTo>
                    <a:pt x="1772" y="322"/>
                    <a:pt x="1781" y="323"/>
                    <a:pt x="1784" y="310"/>
                  </a:cubicBezTo>
                  <a:cubicBezTo>
                    <a:pt x="1786" y="300"/>
                    <a:pt x="1806" y="307"/>
                    <a:pt x="1813" y="309"/>
                  </a:cubicBezTo>
                  <a:cubicBezTo>
                    <a:pt x="1826" y="312"/>
                    <a:pt x="1827" y="320"/>
                    <a:pt x="1843" y="312"/>
                  </a:cubicBezTo>
                  <a:cubicBezTo>
                    <a:pt x="1848" y="309"/>
                    <a:pt x="1853" y="305"/>
                    <a:pt x="1860" y="303"/>
                  </a:cubicBezTo>
                  <a:cubicBezTo>
                    <a:pt x="1868" y="301"/>
                    <a:pt x="1862" y="296"/>
                    <a:pt x="1868" y="291"/>
                  </a:cubicBezTo>
                  <a:cubicBezTo>
                    <a:pt x="1873" y="287"/>
                    <a:pt x="1889" y="276"/>
                    <a:pt x="1896" y="274"/>
                  </a:cubicBezTo>
                  <a:cubicBezTo>
                    <a:pt x="1905" y="272"/>
                    <a:pt x="1918" y="280"/>
                    <a:pt x="1927" y="272"/>
                  </a:cubicBezTo>
                  <a:cubicBezTo>
                    <a:pt x="1938" y="262"/>
                    <a:pt x="1928" y="261"/>
                    <a:pt x="1922" y="251"/>
                  </a:cubicBezTo>
                  <a:cubicBezTo>
                    <a:pt x="1911" y="234"/>
                    <a:pt x="1933" y="238"/>
                    <a:pt x="1939" y="229"/>
                  </a:cubicBezTo>
                  <a:cubicBezTo>
                    <a:pt x="1948" y="217"/>
                    <a:pt x="1941" y="218"/>
                    <a:pt x="1956" y="220"/>
                  </a:cubicBezTo>
                  <a:cubicBezTo>
                    <a:pt x="1967" y="222"/>
                    <a:pt x="1977" y="232"/>
                    <a:pt x="1988" y="237"/>
                  </a:cubicBezTo>
                  <a:cubicBezTo>
                    <a:pt x="1993" y="238"/>
                    <a:pt x="2011" y="252"/>
                    <a:pt x="2014" y="235"/>
                  </a:cubicBezTo>
                  <a:cubicBezTo>
                    <a:pt x="2015" y="224"/>
                    <a:pt x="2026" y="220"/>
                    <a:pt x="2037" y="218"/>
                  </a:cubicBezTo>
                  <a:cubicBezTo>
                    <a:pt x="2026" y="197"/>
                    <a:pt x="1980" y="188"/>
                    <a:pt x="1961" y="184"/>
                  </a:cubicBezTo>
                  <a:close/>
                  <a:moveTo>
                    <a:pt x="703" y="565"/>
                  </a:moveTo>
                  <a:cubicBezTo>
                    <a:pt x="694" y="563"/>
                    <a:pt x="687" y="566"/>
                    <a:pt x="683" y="573"/>
                  </a:cubicBezTo>
                  <a:cubicBezTo>
                    <a:pt x="706" y="570"/>
                    <a:pt x="706" y="617"/>
                    <a:pt x="678" y="610"/>
                  </a:cubicBezTo>
                  <a:cubicBezTo>
                    <a:pt x="668" y="608"/>
                    <a:pt x="649" y="603"/>
                    <a:pt x="648" y="589"/>
                  </a:cubicBezTo>
                  <a:cubicBezTo>
                    <a:pt x="648" y="582"/>
                    <a:pt x="663" y="568"/>
                    <a:pt x="654" y="565"/>
                  </a:cubicBezTo>
                  <a:cubicBezTo>
                    <a:pt x="638" y="558"/>
                    <a:pt x="643" y="541"/>
                    <a:pt x="639" y="529"/>
                  </a:cubicBezTo>
                  <a:cubicBezTo>
                    <a:pt x="636" y="522"/>
                    <a:pt x="627" y="530"/>
                    <a:pt x="629" y="520"/>
                  </a:cubicBezTo>
                  <a:cubicBezTo>
                    <a:pt x="630" y="508"/>
                    <a:pt x="631" y="510"/>
                    <a:pt x="637" y="502"/>
                  </a:cubicBezTo>
                  <a:cubicBezTo>
                    <a:pt x="655" y="479"/>
                    <a:pt x="682" y="484"/>
                    <a:pt x="700" y="506"/>
                  </a:cubicBezTo>
                  <a:cubicBezTo>
                    <a:pt x="689" y="505"/>
                    <a:pt x="644" y="509"/>
                    <a:pt x="671" y="525"/>
                  </a:cubicBezTo>
                  <a:cubicBezTo>
                    <a:pt x="667" y="537"/>
                    <a:pt x="683" y="542"/>
                    <a:pt x="684" y="557"/>
                  </a:cubicBezTo>
                  <a:cubicBezTo>
                    <a:pt x="693" y="549"/>
                    <a:pt x="704" y="552"/>
                    <a:pt x="703" y="565"/>
                  </a:cubicBezTo>
                  <a:close/>
                  <a:moveTo>
                    <a:pt x="776" y="627"/>
                  </a:moveTo>
                  <a:cubicBezTo>
                    <a:pt x="774" y="624"/>
                    <a:pt x="771" y="622"/>
                    <a:pt x="772" y="617"/>
                  </a:cubicBezTo>
                  <a:cubicBezTo>
                    <a:pt x="776" y="618"/>
                    <a:pt x="779" y="620"/>
                    <a:pt x="783" y="623"/>
                  </a:cubicBezTo>
                  <a:cubicBezTo>
                    <a:pt x="780" y="624"/>
                    <a:pt x="778" y="626"/>
                    <a:pt x="776" y="62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2" name="Freeform 72"/>
            <p:cNvSpPr>
              <a:spLocks/>
            </p:cNvSpPr>
            <p:nvPr/>
          </p:nvSpPr>
          <p:spPr bwMode="auto">
            <a:xfrm>
              <a:off x="2967" y="609"/>
              <a:ext cx="5" cy="6"/>
            </a:xfrm>
            <a:custGeom>
              <a:avLst/>
              <a:gdLst>
                <a:gd name="T0" fmla="*/ 3 w 3"/>
                <a:gd name="T1" fmla="*/ 0 h 3"/>
                <a:gd name="T2" fmla="*/ 0 w 3"/>
                <a:gd name="T3" fmla="*/ 3 h 3"/>
                <a:gd name="T4" fmla="*/ 3 w 3"/>
                <a:gd name="T5" fmla="*/ 0 h 3"/>
              </a:gdLst>
              <a:ahLst/>
              <a:cxnLst>
                <a:cxn ang="0">
                  <a:pos x="T0" y="T1"/>
                </a:cxn>
                <a:cxn ang="0">
                  <a:pos x="T2" y="T3"/>
                </a:cxn>
                <a:cxn ang="0">
                  <a:pos x="T4" y="T5"/>
                </a:cxn>
              </a:cxnLst>
              <a:rect l="0" t="0" r="r" b="b"/>
              <a:pathLst>
                <a:path w="3" h="3">
                  <a:moveTo>
                    <a:pt x="3" y="0"/>
                  </a:moveTo>
                  <a:cubicBezTo>
                    <a:pt x="2" y="1"/>
                    <a:pt x="1" y="2"/>
                    <a:pt x="0" y="3"/>
                  </a:cubicBezTo>
                  <a:cubicBezTo>
                    <a:pt x="1" y="2"/>
                    <a:pt x="2" y="1"/>
                    <a:pt x="3"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3" name="Freeform 73"/>
            <p:cNvSpPr>
              <a:spLocks/>
            </p:cNvSpPr>
            <p:nvPr/>
          </p:nvSpPr>
          <p:spPr bwMode="auto">
            <a:xfrm>
              <a:off x="2931" y="599"/>
              <a:ext cx="34" cy="30"/>
            </a:xfrm>
            <a:custGeom>
              <a:avLst/>
              <a:gdLst>
                <a:gd name="T0" fmla="*/ 14 w 19"/>
                <a:gd name="T1" fmla="*/ 0 h 17"/>
                <a:gd name="T2" fmla="*/ 0 w 19"/>
                <a:gd name="T3" fmla="*/ 16 h 17"/>
                <a:gd name="T4" fmla="*/ 19 w 19"/>
                <a:gd name="T5" fmla="*/ 10 h 17"/>
                <a:gd name="T6" fmla="*/ 14 w 19"/>
                <a:gd name="T7" fmla="*/ 0 h 17"/>
              </a:gdLst>
              <a:ahLst/>
              <a:cxnLst>
                <a:cxn ang="0">
                  <a:pos x="T0" y="T1"/>
                </a:cxn>
                <a:cxn ang="0">
                  <a:pos x="T2" y="T3"/>
                </a:cxn>
                <a:cxn ang="0">
                  <a:pos x="T4" y="T5"/>
                </a:cxn>
                <a:cxn ang="0">
                  <a:pos x="T6" y="T7"/>
                </a:cxn>
              </a:cxnLst>
              <a:rect l="0" t="0" r="r" b="b"/>
              <a:pathLst>
                <a:path w="19" h="17">
                  <a:moveTo>
                    <a:pt x="14" y="0"/>
                  </a:moveTo>
                  <a:cubicBezTo>
                    <a:pt x="5" y="6"/>
                    <a:pt x="7" y="8"/>
                    <a:pt x="0" y="16"/>
                  </a:cubicBezTo>
                  <a:cubicBezTo>
                    <a:pt x="7" y="17"/>
                    <a:pt x="14" y="15"/>
                    <a:pt x="19" y="10"/>
                  </a:cubicBezTo>
                  <a:cubicBezTo>
                    <a:pt x="15" y="10"/>
                    <a:pt x="12" y="7"/>
                    <a:pt x="14"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4" name="Freeform 74"/>
            <p:cNvSpPr>
              <a:spLocks/>
            </p:cNvSpPr>
            <p:nvPr/>
          </p:nvSpPr>
          <p:spPr bwMode="auto">
            <a:xfrm>
              <a:off x="4398" y="1878"/>
              <a:ext cx="1" cy="4"/>
            </a:xfrm>
            <a:custGeom>
              <a:avLst/>
              <a:gdLst>
                <a:gd name="T0" fmla="*/ 1 w 1"/>
                <a:gd name="T1" fmla="*/ 2 h 2"/>
                <a:gd name="T2" fmla="*/ 1 w 1"/>
                <a:gd name="T3" fmla="*/ 0 h 2"/>
                <a:gd name="T4" fmla="*/ 0 w 1"/>
                <a:gd name="T5" fmla="*/ 2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0"/>
                  </a:cubicBezTo>
                  <a:cubicBezTo>
                    <a:pt x="1" y="1"/>
                    <a:pt x="0" y="1"/>
                    <a:pt x="0" y="2"/>
                  </a:cubicBezTo>
                  <a:cubicBezTo>
                    <a:pt x="0" y="2"/>
                    <a:pt x="0" y="2"/>
                    <a:pt x="1" y="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5" name="Freeform 75"/>
            <p:cNvSpPr>
              <a:spLocks/>
            </p:cNvSpPr>
            <p:nvPr/>
          </p:nvSpPr>
          <p:spPr bwMode="auto">
            <a:xfrm>
              <a:off x="4391" y="1882"/>
              <a:ext cx="113" cy="158"/>
            </a:xfrm>
            <a:custGeom>
              <a:avLst/>
              <a:gdLst>
                <a:gd name="T0" fmla="*/ 0 w 64"/>
                <a:gd name="T1" fmla="*/ 17 h 89"/>
                <a:gd name="T2" fmla="*/ 25 w 64"/>
                <a:gd name="T3" fmla="*/ 53 h 89"/>
                <a:gd name="T4" fmla="*/ 53 w 64"/>
                <a:gd name="T5" fmla="*/ 89 h 89"/>
                <a:gd name="T6" fmla="*/ 56 w 64"/>
                <a:gd name="T7" fmla="*/ 82 h 89"/>
                <a:gd name="T8" fmla="*/ 64 w 64"/>
                <a:gd name="T9" fmla="*/ 86 h 89"/>
                <a:gd name="T10" fmla="*/ 52 w 64"/>
                <a:gd name="T11" fmla="*/ 69 h 89"/>
                <a:gd name="T12" fmla="*/ 53 w 64"/>
                <a:gd name="T13" fmla="*/ 45 h 89"/>
                <a:gd name="T14" fmla="*/ 32 w 64"/>
                <a:gd name="T15" fmla="*/ 34 h 89"/>
                <a:gd name="T16" fmla="*/ 16 w 64"/>
                <a:gd name="T17" fmla="*/ 17 h 89"/>
                <a:gd name="T18" fmla="*/ 20 w 64"/>
                <a:gd name="T19" fmla="*/ 16 h 89"/>
                <a:gd name="T20" fmla="*/ 5 w 64"/>
                <a:gd name="T21" fmla="*/ 0 h 89"/>
                <a:gd name="T22" fmla="*/ 3 w 64"/>
                <a:gd name="T23" fmla="*/ 2 h 89"/>
                <a:gd name="T24" fmla="*/ 0 w 64"/>
                <a:gd name="T25" fmla="*/ 1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89">
                  <a:moveTo>
                    <a:pt x="0" y="17"/>
                  </a:moveTo>
                  <a:cubicBezTo>
                    <a:pt x="9" y="16"/>
                    <a:pt x="20" y="43"/>
                    <a:pt x="25" y="53"/>
                  </a:cubicBezTo>
                  <a:cubicBezTo>
                    <a:pt x="34" y="73"/>
                    <a:pt x="35" y="76"/>
                    <a:pt x="53" y="89"/>
                  </a:cubicBezTo>
                  <a:cubicBezTo>
                    <a:pt x="54" y="86"/>
                    <a:pt x="55" y="84"/>
                    <a:pt x="56" y="82"/>
                  </a:cubicBezTo>
                  <a:cubicBezTo>
                    <a:pt x="58" y="83"/>
                    <a:pt x="61" y="84"/>
                    <a:pt x="64" y="86"/>
                  </a:cubicBezTo>
                  <a:cubicBezTo>
                    <a:pt x="61" y="82"/>
                    <a:pt x="53" y="73"/>
                    <a:pt x="52" y="69"/>
                  </a:cubicBezTo>
                  <a:cubicBezTo>
                    <a:pt x="51" y="62"/>
                    <a:pt x="56" y="52"/>
                    <a:pt x="53" y="45"/>
                  </a:cubicBezTo>
                  <a:cubicBezTo>
                    <a:pt x="55" y="48"/>
                    <a:pt x="31" y="34"/>
                    <a:pt x="32" y="34"/>
                  </a:cubicBezTo>
                  <a:cubicBezTo>
                    <a:pt x="25" y="32"/>
                    <a:pt x="24" y="21"/>
                    <a:pt x="16" y="17"/>
                  </a:cubicBezTo>
                  <a:cubicBezTo>
                    <a:pt x="17" y="17"/>
                    <a:pt x="19" y="16"/>
                    <a:pt x="20" y="16"/>
                  </a:cubicBezTo>
                  <a:cubicBezTo>
                    <a:pt x="18" y="9"/>
                    <a:pt x="12" y="3"/>
                    <a:pt x="5" y="0"/>
                  </a:cubicBezTo>
                  <a:cubicBezTo>
                    <a:pt x="4" y="1"/>
                    <a:pt x="4" y="2"/>
                    <a:pt x="3" y="2"/>
                  </a:cubicBezTo>
                  <a:cubicBezTo>
                    <a:pt x="4" y="3"/>
                    <a:pt x="2" y="13"/>
                    <a:pt x="0" y="1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6" name="Freeform 76"/>
            <p:cNvSpPr>
              <a:spLocks/>
            </p:cNvSpPr>
            <p:nvPr/>
          </p:nvSpPr>
          <p:spPr bwMode="auto">
            <a:xfrm>
              <a:off x="4396" y="1885"/>
              <a:ext cx="0" cy="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0"/>
                    <a:pt x="0"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7" name="Freeform 77"/>
            <p:cNvSpPr>
              <a:spLocks/>
            </p:cNvSpPr>
            <p:nvPr/>
          </p:nvSpPr>
          <p:spPr bwMode="auto">
            <a:xfrm>
              <a:off x="2965" y="615"/>
              <a:ext cx="2"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1" y="1"/>
                    <a:pt x="1" y="0"/>
                    <a:pt x="1" y="0"/>
                  </a:cubicBezTo>
                  <a:cubicBezTo>
                    <a:pt x="1" y="0"/>
                    <a:pt x="0" y="1"/>
                    <a:pt x="0"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8" name="Freeform 78"/>
            <p:cNvSpPr>
              <a:spLocks/>
            </p:cNvSpPr>
            <p:nvPr/>
          </p:nvSpPr>
          <p:spPr bwMode="auto">
            <a:xfrm>
              <a:off x="5781" y="513"/>
              <a:ext cx="72" cy="31"/>
            </a:xfrm>
            <a:custGeom>
              <a:avLst/>
              <a:gdLst>
                <a:gd name="T0" fmla="*/ 41 w 41"/>
                <a:gd name="T1" fmla="*/ 11 h 17"/>
                <a:gd name="T2" fmla="*/ 10 w 41"/>
                <a:gd name="T3" fmla="*/ 17 h 17"/>
                <a:gd name="T4" fmla="*/ 41 w 41"/>
                <a:gd name="T5" fmla="*/ 11 h 17"/>
              </a:gdLst>
              <a:ahLst/>
              <a:cxnLst>
                <a:cxn ang="0">
                  <a:pos x="T0" y="T1"/>
                </a:cxn>
                <a:cxn ang="0">
                  <a:pos x="T2" y="T3"/>
                </a:cxn>
                <a:cxn ang="0">
                  <a:pos x="T4" y="T5"/>
                </a:cxn>
              </a:cxnLst>
              <a:rect l="0" t="0" r="r" b="b"/>
              <a:pathLst>
                <a:path w="41" h="17">
                  <a:moveTo>
                    <a:pt x="41" y="11"/>
                  </a:moveTo>
                  <a:cubicBezTo>
                    <a:pt x="31" y="0"/>
                    <a:pt x="0" y="2"/>
                    <a:pt x="10" y="17"/>
                  </a:cubicBezTo>
                  <a:cubicBezTo>
                    <a:pt x="20" y="17"/>
                    <a:pt x="31" y="16"/>
                    <a:pt x="41" y="1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9" name="Freeform 79"/>
            <p:cNvSpPr>
              <a:spLocks/>
            </p:cNvSpPr>
            <p:nvPr/>
          </p:nvSpPr>
          <p:spPr bwMode="auto">
            <a:xfrm>
              <a:off x="5607" y="565"/>
              <a:ext cx="27" cy="16"/>
            </a:xfrm>
            <a:custGeom>
              <a:avLst/>
              <a:gdLst>
                <a:gd name="T0" fmla="*/ 0 w 15"/>
                <a:gd name="T1" fmla="*/ 2 h 9"/>
                <a:gd name="T2" fmla="*/ 10 w 15"/>
                <a:gd name="T3" fmla="*/ 9 h 9"/>
                <a:gd name="T4" fmla="*/ 0 w 15"/>
                <a:gd name="T5" fmla="*/ 2 h 9"/>
              </a:gdLst>
              <a:ahLst/>
              <a:cxnLst>
                <a:cxn ang="0">
                  <a:pos x="T0" y="T1"/>
                </a:cxn>
                <a:cxn ang="0">
                  <a:pos x="T2" y="T3"/>
                </a:cxn>
                <a:cxn ang="0">
                  <a:pos x="T4" y="T5"/>
                </a:cxn>
              </a:cxnLst>
              <a:rect l="0" t="0" r="r" b="b"/>
              <a:pathLst>
                <a:path w="15" h="9">
                  <a:moveTo>
                    <a:pt x="0" y="2"/>
                  </a:moveTo>
                  <a:cubicBezTo>
                    <a:pt x="3" y="4"/>
                    <a:pt x="6" y="7"/>
                    <a:pt x="10" y="9"/>
                  </a:cubicBezTo>
                  <a:cubicBezTo>
                    <a:pt x="15" y="1"/>
                    <a:pt x="9" y="0"/>
                    <a:pt x="0" y="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0" name="Freeform 80"/>
            <p:cNvSpPr>
              <a:spLocks/>
            </p:cNvSpPr>
            <p:nvPr/>
          </p:nvSpPr>
          <p:spPr bwMode="auto">
            <a:xfrm>
              <a:off x="5034" y="371"/>
              <a:ext cx="14" cy="16"/>
            </a:xfrm>
            <a:custGeom>
              <a:avLst/>
              <a:gdLst>
                <a:gd name="T0" fmla="*/ 8 w 8"/>
                <a:gd name="T1" fmla="*/ 4 h 9"/>
                <a:gd name="T2" fmla="*/ 4 w 8"/>
                <a:gd name="T3" fmla="*/ 9 h 9"/>
                <a:gd name="T4" fmla="*/ 8 w 8"/>
                <a:gd name="T5" fmla="*/ 4 h 9"/>
              </a:gdLst>
              <a:ahLst/>
              <a:cxnLst>
                <a:cxn ang="0">
                  <a:pos x="T0" y="T1"/>
                </a:cxn>
                <a:cxn ang="0">
                  <a:pos x="T2" y="T3"/>
                </a:cxn>
                <a:cxn ang="0">
                  <a:pos x="T4" y="T5"/>
                </a:cxn>
              </a:cxnLst>
              <a:rect l="0" t="0" r="r" b="b"/>
              <a:pathLst>
                <a:path w="8" h="9">
                  <a:moveTo>
                    <a:pt x="8" y="4"/>
                  </a:moveTo>
                  <a:cubicBezTo>
                    <a:pt x="5" y="5"/>
                    <a:pt x="0" y="0"/>
                    <a:pt x="4" y="9"/>
                  </a:cubicBezTo>
                  <a:cubicBezTo>
                    <a:pt x="6" y="6"/>
                    <a:pt x="8" y="4"/>
                    <a:pt x="8"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1" name="Freeform 81"/>
            <p:cNvSpPr>
              <a:spLocks/>
            </p:cNvSpPr>
            <p:nvPr/>
          </p:nvSpPr>
          <p:spPr bwMode="auto">
            <a:xfrm>
              <a:off x="4626" y="414"/>
              <a:ext cx="27" cy="21"/>
            </a:xfrm>
            <a:custGeom>
              <a:avLst/>
              <a:gdLst>
                <a:gd name="T0" fmla="*/ 0 w 15"/>
                <a:gd name="T1" fmla="*/ 7 h 12"/>
                <a:gd name="T2" fmla="*/ 15 w 15"/>
                <a:gd name="T3" fmla="*/ 9 h 12"/>
                <a:gd name="T4" fmla="*/ 0 w 15"/>
                <a:gd name="T5" fmla="*/ 7 h 12"/>
              </a:gdLst>
              <a:ahLst/>
              <a:cxnLst>
                <a:cxn ang="0">
                  <a:pos x="T0" y="T1"/>
                </a:cxn>
                <a:cxn ang="0">
                  <a:pos x="T2" y="T3"/>
                </a:cxn>
                <a:cxn ang="0">
                  <a:pos x="T4" y="T5"/>
                </a:cxn>
              </a:cxnLst>
              <a:rect l="0" t="0" r="r" b="b"/>
              <a:pathLst>
                <a:path w="15" h="12">
                  <a:moveTo>
                    <a:pt x="0" y="7"/>
                  </a:moveTo>
                  <a:cubicBezTo>
                    <a:pt x="5" y="12"/>
                    <a:pt x="9" y="11"/>
                    <a:pt x="15" y="9"/>
                  </a:cubicBezTo>
                  <a:cubicBezTo>
                    <a:pt x="14" y="8"/>
                    <a:pt x="9" y="0"/>
                    <a:pt x="0"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2" name="Freeform 82"/>
            <p:cNvSpPr>
              <a:spLocks/>
            </p:cNvSpPr>
            <p:nvPr/>
          </p:nvSpPr>
          <p:spPr bwMode="auto">
            <a:xfrm>
              <a:off x="4653" y="43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3" name="Freeform 83"/>
            <p:cNvSpPr>
              <a:spLocks/>
            </p:cNvSpPr>
            <p:nvPr/>
          </p:nvSpPr>
          <p:spPr bwMode="auto">
            <a:xfrm>
              <a:off x="4399" y="238"/>
              <a:ext cx="128" cy="63"/>
            </a:xfrm>
            <a:custGeom>
              <a:avLst/>
              <a:gdLst>
                <a:gd name="T0" fmla="*/ 11 w 72"/>
                <a:gd name="T1" fmla="*/ 35 h 35"/>
                <a:gd name="T2" fmla="*/ 60 w 72"/>
                <a:gd name="T3" fmla="*/ 26 h 35"/>
                <a:gd name="T4" fmla="*/ 40 w 72"/>
                <a:gd name="T5" fmla="*/ 9 h 35"/>
                <a:gd name="T6" fmla="*/ 41 w 72"/>
                <a:gd name="T7" fmla="*/ 1 h 35"/>
                <a:gd name="T8" fmla="*/ 11 w 72"/>
                <a:gd name="T9" fmla="*/ 35 h 35"/>
              </a:gdLst>
              <a:ahLst/>
              <a:cxnLst>
                <a:cxn ang="0">
                  <a:pos x="T0" y="T1"/>
                </a:cxn>
                <a:cxn ang="0">
                  <a:pos x="T2" y="T3"/>
                </a:cxn>
                <a:cxn ang="0">
                  <a:pos x="T4" y="T5"/>
                </a:cxn>
                <a:cxn ang="0">
                  <a:pos x="T6" y="T7"/>
                </a:cxn>
                <a:cxn ang="0">
                  <a:pos x="T8" y="T9"/>
                </a:cxn>
              </a:cxnLst>
              <a:rect l="0" t="0" r="r" b="b"/>
              <a:pathLst>
                <a:path w="72" h="35">
                  <a:moveTo>
                    <a:pt x="11" y="35"/>
                  </a:moveTo>
                  <a:cubicBezTo>
                    <a:pt x="21" y="31"/>
                    <a:pt x="54" y="32"/>
                    <a:pt x="60" y="26"/>
                  </a:cubicBezTo>
                  <a:cubicBezTo>
                    <a:pt x="72" y="14"/>
                    <a:pt x="51" y="2"/>
                    <a:pt x="40" y="9"/>
                  </a:cubicBezTo>
                  <a:cubicBezTo>
                    <a:pt x="41" y="6"/>
                    <a:pt x="41" y="4"/>
                    <a:pt x="41" y="1"/>
                  </a:cubicBezTo>
                  <a:cubicBezTo>
                    <a:pt x="28" y="0"/>
                    <a:pt x="0" y="25"/>
                    <a:pt x="11" y="3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4" name="Freeform 84"/>
            <p:cNvSpPr>
              <a:spLocks/>
            </p:cNvSpPr>
            <p:nvPr/>
          </p:nvSpPr>
          <p:spPr bwMode="auto">
            <a:xfrm>
              <a:off x="4261" y="212"/>
              <a:ext cx="43" cy="25"/>
            </a:xfrm>
            <a:custGeom>
              <a:avLst/>
              <a:gdLst>
                <a:gd name="T0" fmla="*/ 10 w 24"/>
                <a:gd name="T1" fmla="*/ 0 h 14"/>
                <a:gd name="T2" fmla="*/ 0 w 24"/>
                <a:gd name="T3" fmla="*/ 3 h 14"/>
                <a:gd name="T4" fmla="*/ 24 w 24"/>
                <a:gd name="T5" fmla="*/ 5 h 14"/>
                <a:gd name="T6" fmla="*/ 10 w 24"/>
                <a:gd name="T7" fmla="*/ 0 h 14"/>
              </a:gdLst>
              <a:ahLst/>
              <a:cxnLst>
                <a:cxn ang="0">
                  <a:pos x="T0" y="T1"/>
                </a:cxn>
                <a:cxn ang="0">
                  <a:pos x="T2" y="T3"/>
                </a:cxn>
                <a:cxn ang="0">
                  <a:pos x="T4" y="T5"/>
                </a:cxn>
                <a:cxn ang="0">
                  <a:pos x="T6" y="T7"/>
                </a:cxn>
              </a:cxnLst>
              <a:rect l="0" t="0" r="r" b="b"/>
              <a:pathLst>
                <a:path w="24" h="14">
                  <a:moveTo>
                    <a:pt x="10" y="0"/>
                  </a:moveTo>
                  <a:cubicBezTo>
                    <a:pt x="7" y="1"/>
                    <a:pt x="4" y="2"/>
                    <a:pt x="0" y="3"/>
                  </a:cubicBezTo>
                  <a:cubicBezTo>
                    <a:pt x="5" y="14"/>
                    <a:pt x="16" y="13"/>
                    <a:pt x="24" y="5"/>
                  </a:cubicBezTo>
                  <a:cubicBezTo>
                    <a:pt x="19" y="3"/>
                    <a:pt x="14" y="0"/>
                    <a:pt x="1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5" name="Freeform 85"/>
            <p:cNvSpPr>
              <a:spLocks/>
            </p:cNvSpPr>
            <p:nvPr/>
          </p:nvSpPr>
          <p:spPr bwMode="auto">
            <a:xfrm>
              <a:off x="4275" y="143"/>
              <a:ext cx="179" cy="140"/>
            </a:xfrm>
            <a:custGeom>
              <a:avLst/>
              <a:gdLst>
                <a:gd name="T0" fmla="*/ 14 w 101"/>
                <a:gd name="T1" fmla="*/ 52 h 79"/>
                <a:gd name="T2" fmla="*/ 78 w 101"/>
                <a:gd name="T3" fmla="*/ 65 h 79"/>
                <a:gd name="T4" fmla="*/ 72 w 101"/>
                <a:gd name="T5" fmla="*/ 61 h 79"/>
                <a:gd name="T6" fmla="*/ 46 w 101"/>
                <a:gd name="T7" fmla="*/ 40 h 79"/>
                <a:gd name="T8" fmla="*/ 57 w 101"/>
                <a:gd name="T9" fmla="*/ 26 h 79"/>
                <a:gd name="T10" fmla="*/ 0 w 101"/>
                <a:gd name="T11" fmla="*/ 33 h 79"/>
                <a:gd name="T12" fmla="*/ 40 w 101"/>
                <a:gd name="T13" fmla="*/ 41 h 79"/>
                <a:gd name="T14" fmla="*/ 14 w 101"/>
                <a:gd name="T15" fmla="*/ 52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79">
                  <a:moveTo>
                    <a:pt x="14" y="52"/>
                  </a:moveTo>
                  <a:cubicBezTo>
                    <a:pt x="28" y="63"/>
                    <a:pt x="63" y="79"/>
                    <a:pt x="78" y="65"/>
                  </a:cubicBezTo>
                  <a:cubicBezTo>
                    <a:pt x="76" y="64"/>
                    <a:pt x="74" y="63"/>
                    <a:pt x="72" y="61"/>
                  </a:cubicBezTo>
                  <a:cubicBezTo>
                    <a:pt x="101" y="48"/>
                    <a:pt x="56" y="40"/>
                    <a:pt x="46" y="40"/>
                  </a:cubicBezTo>
                  <a:cubicBezTo>
                    <a:pt x="50" y="34"/>
                    <a:pt x="54" y="29"/>
                    <a:pt x="57" y="26"/>
                  </a:cubicBezTo>
                  <a:cubicBezTo>
                    <a:pt x="35" y="0"/>
                    <a:pt x="23" y="23"/>
                    <a:pt x="0" y="33"/>
                  </a:cubicBezTo>
                  <a:cubicBezTo>
                    <a:pt x="12" y="40"/>
                    <a:pt x="26" y="41"/>
                    <a:pt x="40" y="41"/>
                  </a:cubicBezTo>
                  <a:cubicBezTo>
                    <a:pt x="31" y="44"/>
                    <a:pt x="22" y="48"/>
                    <a:pt x="14" y="5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6" name="Freeform 86"/>
            <p:cNvSpPr>
              <a:spLocks/>
            </p:cNvSpPr>
            <p:nvPr/>
          </p:nvSpPr>
          <p:spPr bwMode="auto">
            <a:xfrm>
              <a:off x="4339" y="325"/>
              <a:ext cx="18" cy="18"/>
            </a:xfrm>
            <a:custGeom>
              <a:avLst/>
              <a:gdLst>
                <a:gd name="T0" fmla="*/ 10 w 10"/>
                <a:gd name="T1" fmla="*/ 1 h 10"/>
                <a:gd name="T2" fmla="*/ 0 w 10"/>
                <a:gd name="T3" fmla="*/ 5 h 10"/>
                <a:gd name="T4" fmla="*/ 10 w 10"/>
                <a:gd name="T5" fmla="*/ 1 h 10"/>
              </a:gdLst>
              <a:ahLst/>
              <a:cxnLst>
                <a:cxn ang="0">
                  <a:pos x="T0" y="T1"/>
                </a:cxn>
                <a:cxn ang="0">
                  <a:pos x="T2" y="T3"/>
                </a:cxn>
                <a:cxn ang="0">
                  <a:pos x="T4" y="T5"/>
                </a:cxn>
              </a:cxnLst>
              <a:rect l="0" t="0" r="r" b="b"/>
              <a:pathLst>
                <a:path w="10" h="10">
                  <a:moveTo>
                    <a:pt x="10" y="1"/>
                  </a:moveTo>
                  <a:cubicBezTo>
                    <a:pt x="5" y="0"/>
                    <a:pt x="3" y="2"/>
                    <a:pt x="0" y="5"/>
                  </a:cubicBezTo>
                  <a:cubicBezTo>
                    <a:pt x="3" y="4"/>
                    <a:pt x="5" y="10"/>
                    <a:pt x="10"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7" name="Freeform 87"/>
            <p:cNvSpPr>
              <a:spLocks/>
            </p:cNvSpPr>
            <p:nvPr/>
          </p:nvSpPr>
          <p:spPr bwMode="auto">
            <a:xfrm>
              <a:off x="4247" y="166"/>
              <a:ext cx="25" cy="9"/>
            </a:xfrm>
            <a:custGeom>
              <a:avLst/>
              <a:gdLst>
                <a:gd name="T0" fmla="*/ 14 w 14"/>
                <a:gd name="T1" fmla="*/ 4 h 5"/>
                <a:gd name="T2" fmla="*/ 0 w 14"/>
                <a:gd name="T3" fmla="*/ 1 h 5"/>
                <a:gd name="T4" fmla="*/ 14 w 14"/>
                <a:gd name="T5" fmla="*/ 4 h 5"/>
              </a:gdLst>
              <a:ahLst/>
              <a:cxnLst>
                <a:cxn ang="0">
                  <a:pos x="T0" y="T1"/>
                </a:cxn>
                <a:cxn ang="0">
                  <a:pos x="T2" y="T3"/>
                </a:cxn>
                <a:cxn ang="0">
                  <a:pos x="T4" y="T5"/>
                </a:cxn>
              </a:cxnLst>
              <a:rect l="0" t="0" r="r" b="b"/>
              <a:pathLst>
                <a:path w="14" h="5">
                  <a:moveTo>
                    <a:pt x="14" y="4"/>
                  </a:moveTo>
                  <a:cubicBezTo>
                    <a:pt x="10" y="3"/>
                    <a:pt x="6" y="0"/>
                    <a:pt x="0" y="1"/>
                  </a:cubicBezTo>
                  <a:cubicBezTo>
                    <a:pt x="5" y="5"/>
                    <a:pt x="8" y="4"/>
                    <a:pt x="14"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8" name="Freeform 88"/>
            <p:cNvSpPr>
              <a:spLocks/>
            </p:cNvSpPr>
            <p:nvPr/>
          </p:nvSpPr>
          <p:spPr bwMode="auto">
            <a:xfrm>
              <a:off x="4536" y="286"/>
              <a:ext cx="20" cy="15"/>
            </a:xfrm>
            <a:custGeom>
              <a:avLst/>
              <a:gdLst>
                <a:gd name="T0" fmla="*/ 11 w 11"/>
                <a:gd name="T1" fmla="*/ 0 h 8"/>
                <a:gd name="T2" fmla="*/ 0 w 11"/>
                <a:gd name="T3" fmla="*/ 1 h 8"/>
                <a:gd name="T4" fmla="*/ 11 w 11"/>
                <a:gd name="T5" fmla="*/ 0 h 8"/>
              </a:gdLst>
              <a:ahLst/>
              <a:cxnLst>
                <a:cxn ang="0">
                  <a:pos x="T0" y="T1"/>
                </a:cxn>
                <a:cxn ang="0">
                  <a:pos x="T2" y="T3"/>
                </a:cxn>
                <a:cxn ang="0">
                  <a:pos x="T4" y="T5"/>
                </a:cxn>
              </a:cxnLst>
              <a:rect l="0" t="0" r="r" b="b"/>
              <a:pathLst>
                <a:path w="11" h="8">
                  <a:moveTo>
                    <a:pt x="11" y="0"/>
                  </a:moveTo>
                  <a:cubicBezTo>
                    <a:pt x="7" y="1"/>
                    <a:pt x="3" y="1"/>
                    <a:pt x="0" y="1"/>
                  </a:cubicBezTo>
                  <a:cubicBezTo>
                    <a:pt x="6" y="8"/>
                    <a:pt x="6" y="2"/>
                    <a:pt x="11"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89" name="Freeform 89"/>
            <p:cNvSpPr>
              <a:spLocks/>
            </p:cNvSpPr>
            <p:nvPr/>
          </p:nvSpPr>
          <p:spPr bwMode="auto">
            <a:xfrm>
              <a:off x="3548" y="201"/>
              <a:ext cx="6" cy="9"/>
            </a:xfrm>
            <a:custGeom>
              <a:avLst/>
              <a:gdLst>
                <a:gd name="T0" fmla="*/ 0 w 3"/>
                <a:gd name="T1" fmla="*/ 1 h 5"/>
                <a:gd name="T2" fmla="*/ 3 w 3"/>
                <a:gd name="T3" fmla="*/ 0 h 5"/>
                <a:gd name="T4" fmla="*/ 1 w 3"/>
                <a:gd name="T5" fmla="*/ 1 h 5"/>
                <a:gd name="T6" fmla="*/ 0 w 3"/>
                <a:gd name="T7" fmla="*/ 1 h 5"/>
              </a:gdLst>
              <a:ahLst/>
              <a:cxnLst>
                <a:cxn ang="0">
                  <a:pos x="T0" y="T1"/>
                </a:cxn>
                <a:cxn ang="0">
                  <a:pos x="T2" y="T3"/>
                </a:cxn>
                <a:cxn ang="0">
                  <a:pos x="T4" y="T5"/>
                </a:cxn>
                <a:cxn ang="0">
                  <a:pos x="T6" y="T7"/>
                </a:cxn>
              </a:cxnLst>
              <a:rect l="0" t="0" r="r" b="b"/>
              <a:pathLst>
                <a:path w="3" h="5">
                  <a:moveTo>
                    <a:pt x="0" y="1"/>
                  </a:moveTo>
                  <a:cubicBezTo>
                    <a:pt x="0" y="5"/>
                    <a:pt x="1" y="1"/>
                    <a:pt x="3" y="0"/>
                  </a:cubicBezTo>
                  <a:cubicBezTo>
                    <a:pt x="2" y="0"/>
                    <a:pt x="2" y="0"/>
                    <a:pt x="1" y="1"/>
                  </a:cubicBezTo>
                  <a:cubicBezTo>
                    <a:pt x="1" y="1"/>
                    <a:pt x="0" y="1"/>
                    <a:pt x="0"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0" name="Freeform 90"/>
            <p:cNvSpPr>
              <a:spLocks/>
            </p:cNvSpPr>
            <p:nvPr/>
          </p:nvSpPr>
          <p:spPr bwMode="auto">
            <a:xfrm>
              <a:off x="3449" y="178"/>
              <a:ext cx="122" cy="43"/>
            </a:xfrm>
            <a:custGeom>
              <a:avLst/>
              <a:gdLst>
                <a:gd name="T0" fmla="*/ 31 w 69"/>
                <a:gd name="T1" fmla="*/ 10 h 24"/>
                <a:gd name="T2" fmla="*/ 25 w 69"/>
                <a:gd name="T3" fmla="*/ 13 h 24"/>
                <a:gd name="T4" fmla="*/ 32 w 69"/>
                <a:gd name="T5" fmla="*/ 13 h 24"/>
                <a:gd name="T6" fmla="*/ 24 w 69"/>
                <a:gd name="T7" fmla="*/ 16 h 24"/>
                <a:gd name="T8" fmla="*/ 37 w 69"/>
                <a:gd name="T9" fmla="*/ 24 h 24"/>
                <a:gd name="T10" fmla="*/ 57 w 69"/>
                <a:gd name="T11" fmla="*/ 14 h 24"/>
                <a:gd name="T12" fmla="*/ 69 w 69"/>
                <a:gd name="T13" fmla="*/ 7 h 24"/>
                <a:gd name="T14" fmla="*/ 31 w 69"/>
                <a:gd name="T15" fmla="*/ 4 h 24"/>
                <a:gd name="T16" fmla="*/ 0 w 69"/>
                <a:gd name="T17" fmla="*/ 10 h 24"/>
                <a:gd name="T18" fmla="*/ 31 w 69"/>
                <a:gd name="T19"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24">
                  <a:moveTo>
                    <a:pt x="31" y="10"/>
                  </a:moveTo>
                  <a:cubicBezTo>
                    <a:pt x="29" y="11"/>
                    <a:pt x="27" y="12"/>
                    <a:pt x="25" y="13"/>
                  </a:cubicBezTo>
                  <a:cubicBezTo>
                    <a:pt x="27" y="13"/>
                    <a:pt x="30" y="13"/>
                    <a:pt x="32" y="13"/>
                  </a:cubicBezTo>
                  <a:cubicBezTo>
                    <a:pt x="29" y="14"/>
                    <a:pt x="27" y="15"/>
                    <a:pt x="24" y="16"/>
                  </a:cubicBezTo>
                  <a:cubicBezTo>
                    <a:pt x="27" y="19"/>
                    <a:pt x="34" y="22"/>
                    <a:pt x="37" y="24"/>
                  </a:cubicBezTo>
                  <a:cubicBezTo>
                    <a:pt x="42" y="17"/>
                    <a:pt x="49" y="14"/>
                    <a:pt x="57" y="14"/>
                  </a:cubicBezTo>
                  <a:cubicBezTo>
                    <a:pt x="59" y="11"/>
                    <a:pt x="67" y="8"/>
                    <a:pt x="69" y="7"/>
                  </a:cubicBezTo>
                  <a:cubicBezTo>
                    <a:pt x="58" y="0"/>
                    <a:pt x="44" y="7"/>
                    <a:pt x="31" y="4"/>
                  </a:cubicBezTo>
                  <a:cubicBezTo>
                    <a:pt x="20" y="2"/>
                    <a:pt x="9" y="3"/>
                    <a:pt x="0" y="10"/>
                  </a:cubicBezTo>
                  <a:cubicBezTo>
                    <a:pt x="11" y="12"/>
                    <a:pt x="20" y="4"/>
                    <a:pt x="31" y="1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1" name="Freeform 91"/>
            <p:cNvSpPr>
              <a:spLocks/>
            </p:cNvSpPr>
            <p:nvPr/>
          </p:nvSpPr>
          <p:spPr bwMode="auto">
            <a:xfrm>
              <a:off x="3770" y="148"/>
              <a:ext cx="43" cy="39"/>
            </a:xfrm>
            <a:custGeom>
              <a:avLst/>
              <a:gdLst>
                <a:gd name="T0" fmla="*/ 24 w 24"/>
                <a:gd name="T1" fmla="*/ 17 h 22"/>
                <a:gd name="T2" fmla="*/ 0 w 24"/>
                <a:gd name="T3" fmla="*/ 17 h 22"/>
                <a:gd name="T4" fmla="*/ 6 w 24"/>
                <a:gd name="T5" fmla="*/ 22 h 22"/>
                <a:gd name="T6" fmla="*/ 24 w 24"/>
                <a:gd name="T7" fmla="*/ 17 h 22"/>
              </a:gdLst>
              <a:ahLst/>
              <a:cxnLst>
                <a:cxn ang="0">
                  <a:pos x="T0" y="T1"/>
                </a:cxn>
                <a:cxn ang="0">
                  <a:pos x="T2" y="T3"/>
                </a:cxn>
                <a:cxn ang="0">
                  <a:pos x="T4" y="T5"/>
                </a:cxn>
                <a:cxn ang="0">
                  <a:pos x="T6" y="T7"/>
                </a:cxn>
              </a:cxnLst>
              <a:rect l="0" t="0" r="r" b="b"/>
              <a:pathLst>
                <a:path w="24" h="22">
                  <a:moveTo>
                    <a:pt x="24" y="17"/>
                  </a:moveTo>
                  <a:cubicBezTo>
                    <a:pt x="22" y="0"/>
                    <a:pt x="7" y="8"/>
                    <a:pt x="0" y="17"/>
                  </a:cubicBezTo>
                  <a:cubicBezTo>
                    <a:pt x="2" y="18"/>
                    <a:pt x="4" y="20"/>
                    <a:pt x="6" y="22"/>
                  </a:cubicBezTo>
                  <a:cubicBezTo>
                    <a:pt x="12" y="22"/>
                    <a:pt x="18" y="19"/>
                    <a:pt x="24" y="1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2" name="Freeform 92"/>
            <p:cNvSpPr>
              <a:spLocks/>
            </p:cNvSpPr>
            <p:nvPr/>
          </p:nvSpPr>
          <p:spPr bwMode="auto">
            <a:xfrm>
              <a:off x="3713" y="175"/>
              <a:ext cx="45" cy="30"/>
            </a:xfrm>
            <a:custGeom>
              <a:avLst/>
              <a:gdLst>
                <a:gd name="T0" fmla="*/ 19 w 25"/>
                <a:gd name="T1" fmla="*/ 15 h 17"/>
                <a:gd name="T2" fmla="*/ 25 w 25"/>
                <a:gd name="T3" fmla="*/ 4 h 17"/>
                <a:gd name="T4" fmla="*/ 14 w 25"/>
                <a:gd name="T5" fmla="*/ 4 h 17"/>
                <a:gd name="T6" fmla="*/ 18 w 25"/>
                <a:gd name="T7" fmla="*/ 2 h 17"/>
                <a:gd name="T8" fmla="*/ 0 w 25"/>
                <a:gd name="T9" fmla="*/ 15 h 17"/>
                <a:gd name="T10" fmla="*/ 19 w 25"/>
                <a:gd name="T11" fmla="*/ 15 h 17"/>
              </a:gdLst>
              <a:ahLst/>
              <a:cxnLst>
                <a:cxn ang="0">
                  <a:pos x="T0" y="T1"/>
                </a:cxn>
                <a:cxn ang="0">
                  <a:pos x="T2" y="T3"/>
                </a:cxn>
                <a:cxn ang="0">
                  <a:pos x="T4" y="T5"/>
                </a:cxn>
                <a:cxn ang="0">
                  <a:pos x="T6" y="T7"/>
                </a:cxn>
                <a:cxn ang="0">
                  <a:pos x="T8" y="T9"/>
                </a:cxn>
                <a:cxn ang="0">
                  <a:pos x="T10" y="T11"/>
                </a:cxn>
              </a:cxnLst>
              <a:rect l="0" t="0" r="r" b="b"/>
              <a:pathLst>
                <a:path w="25" h="17">
                  <a:moveTo>
                    <a:pt x="19" y="15"/>
                  </a:moveTo>
                  <a:cubicBezTo>
                    <a:pt x="20" y="11"/>
                    <a:pt x="23" y="10"/>
                    <a:pt x="25" y="4"/>
                  </a:cubicBezTo>
                  <a:cubicBezTo>
                    <a:pt x="22" y="4"/>
                    <a:pt x="18" y="4"/>
                    <a:pt x="14" y="4"/>
                  </a:cubicBezTo>
                  <a:cubicBezTo>
                    <a:pt x="16" y="3"/>
                    <a:pt x="17" y="3"/>
                    <a:pt x="18" y="2"/>
                  </a:cubicBezTo>
                  <a:cubicBezTo>
                    <a:pt x="8" y="0"/>
                    <a:pt x="3" y="6"/>
                    <a:pt x="0" y="15"/>
                  </a:cubicBezTo>
                  <a:cubicBezTo>
                    <a:pt x="5" y="17"/>
                    <a:pt x="13" y="17"/>
                    <a:pt x="19" y="1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3" name="Freeform 93"/>
            <p:cNvSpPr>
              <a:spLocks/>
            </p:cNvSpPr>
            <p:nvPr/>
          </p:nvSpPr>
          <p:spPr bwMode="auto">
            <a:xfrm>
              <a:off x="3651" y="198"/>
              <a:ext cx="48" cy="19"/>
            </a:xfrm>
            <a:custGeom>
              <a:avLst/>
              <a:gdLst>
                <a:gd name="T0" fmla="*/ 0 w 27"/>
                <a:gd name="T1" fmla="*/ 9 h 11"/>
                <a:gd name="T2" fmla="*/ 16 w 27"/>
                <a:gd name="T3" fmla="*/ 11 h 11"/>
                <a:gd name="T4" fmla="*/ 27 w 27"/>
                <a:gd name="T5" fmla="*/ 6 h 11"/>
                <a:gd name="T6" fmla="*/ 0 w 27"/>
                <a:gd name="T7" fmla="*/ 9 h 11"/>
              </a:gdLst>
              <a:ahLst/>
              <a:cxnLst>
                <a:cxn ang="0">
                  <a:pos x="T0" y="T1"/>
                </a:cxn>
                <a:cxn ang="0">
                  <a:pos x="T2" y="T3"/>
                </a:cxn>
                <a:cxn ang="0">
                  <a:pos x="T4" y="T5"/>
                </a:cxn>
                <a:cxn ang="0">
                  <a:pos x="T6" y="T7"/>
                </a:cxn>
              </a:cxnLst>
              <a:rect l="0" t="0" r="r" b="b"/>
              <a:pathLst>
                <a:path w="27" h="11">
                  <a:moveTo>
                    <a:pt x="0" y="9"/>
                  </a:moveTo>
                  <a:cubicBezTo>
                    <a:pt x="5" y="9"/>
                    <a:pt x="10" y="11"/>
                    <a:pt x="16" y="11"/>
                  </a:cubicBezTo>
                  <a:cubicBezTo>
                    <a:pt x="20" y="10"/>
                    <a:pt x="23" y="8"/>
                    <a:pt x="27" y="6"/>
                  </a:cubicBezTo>
                  <a:cubicBezTo>
                    <a:pt x="18" y="0"/>
                    <a:pt x="8" y="1"/>
                    <a:pt x="0" y="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4" name="Freeform 94"/>
            <p:cNvSpPr>
              <a:spLocks/>
            </p:cNvSpPr>
            <p:nvPr/>
          </p:nvSpPr>
          <p:spPr bwMode="auto">
            <a:xfrm>
              <a:off x="3625" y="146"/>
              <a:ext cx="72" cy="52"/>
            </a:xfrm>
            <a:custGeom>
              <a:avLst/>
              <a:gdLst>
                <a:gd name="T0" fmla="*/ 0 w 41"/>
                <a:gd name="T1" fmla="*/ 21 h 29"/>
                <a:gd name="T2" fmla="*/ 31 w 41"/>
                <a:gd name="T3" fmla="*/ 24 h 29"/>
                <a:gd name="T4" fmla="*/ 41 w 41"/>
                <a:gd name="T5" fmla="*/ 22 h 29"/>
                <a:gd name="T6" fmla="*/ 21 w 41"/>
                <a:gd name="T7" fmla="*/ 17 h 29"/>
                <a:gd name="T8" fmla="*/ 39 w 41"/>
                <a:gd name="T9" fmla="*/ 0 h 29"/>
                <a:gd name="T10" fmla="*/ 13 w 41"/>
                <a:gd name="T11" fmla="*/ 17 h 29"/>
                <a:gd name="T12" fmla="*/ 14 w 41"/>
                <a:gd name="T13" fmla="*/ 17 h 29"/>
                <a:gd name="T14" fmla="*/ 0 w 41"/>
                <a:gd name="T15" fmla="*/ 21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9">
                  <a:moveTo>
                    <a:pt x="0" y="21"/>
                  </a:moveTo>
                  <a:cubicBezTo>
                    <a:pt x="9" y="27"/>
                    <a:pt x="20" y="29"/>
                    <a:pt x="31" y="24"/>
                  </a:cubicBezTo>
                  <a:cubicBezTo>
                    <a:pt x="34" y="23"/>
                    <a:pt x="37" y="23"/>
                    <a:pt x="41" y="22"/>
                  </a:cubicBezTo>
                  <a:cubicBezTo>
                    <a:pt x="35" y="20"/>
                    <a:pt x="28" y="18"/>
                    <a:pt x="21" y="17"/>
                  </a:cubicBezTo>
                  <a:cubicBezTo>
                    <a:pt x="30" y="13"/>
                    <a:pt x="39" y="10"/>
                    <a:pt x="39" y="0"/>
                  </a:cubicBezTo>
                  <a:cubicBezTo>
                    <a:pt x="31" y="8"/>
                    <a:pt x="16" y="7"/>
                    <a:pt x="13" y="17"/>
                  </a:cubicBezTo>
                  <a:cubicBezTo>
                    <a:pt x="13" y="17"/>
                    <a:pt x="14" y="17"/>
                    <a:pt x="14" y="17"/>
                  </a:cubicBezTo>
                  <a:cubicBezTo>
                    <a:pt x="9" y="17"/>
                    <a:pt x="4" y="18"/>
                    <a:pt x="0" y="2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5" name="Freeform 95"/>
            <p:cNvSpPr>
              <a:spLocks/>
            </p:cNvSpPr>
            <p:nvPr/>
          </p:nvSpPr>
          <p:spPr bwMode="auto">
            <a:xfrm>
              <a:off x="2866" y="208"/>
              <a:ext cx="243" cy="146"/>
            </a:xfrm>
            <a:custGeom>
              <a:avLst/>
              <a:gdLst>
                <a:gd name="T0" fmla="*/ 18 w 137"/>
                <a:gd name="T1" fmla="*/ 40 h 82"/>
                <a:gd name="T2" fmla="*/ 56 w 137"/>
                <a:gd name="T3" fmla="*/ 39 h 82"/>
                <a:gd name="T4" fmla="*/ 29 w 137"/>
                <a:gd name="T5" fmla="*/ 52 h 82"/>
                <a:gd name="T6" fmla="*/ 58 w 137"/>
                <a:gd name="T7" fmla="*/ 58 h 82"/>
                <a:gd name="T8" fmla="*/ 33 w 137"/>
                <a:gd name="T9" fmla="*/ 60 h 82"/>
                <a:gd name="T10" fmla="*/ 60 w 137"/>
                <a:gd name="T11" fmla="*/ 82 h 82"/>
                <a:gd name="T12" fmla="*/ 103 w 137"/>
                <a:gd name="T13" fmla="*/ 41 h 82"/>
                <a:gd name="T14" fmla="*/ 98 w 137"/>
                <a:gd name="T15" fmla="*/ 42 h 82"/>
                <a:gd name="T16" fmla="*/ 100 w 137"/>
                <a:gd name="T17" fmla="*/ 61 h 82"/>
                <a:gd name="T18" fmla="*/ 116 w 137"/>
                <a:gd name="T19" fmla="*/ 62 h 82"/>
                <a:gd name="T20" fmla="*/ 115 w 137"/>
                <a:gd name="T21" fmla="*/ 68 h 82"/>
                <a:gd name="T22" fmla="*/ 137 w 137"/>
                <a:gd name="T23" fmla="*/ 56 h 82"/>
                <a:gd name="T24" fmla="*/ 107 w 137"/>
                <a:gd name="T25" fmla="*/ 39 h 82"/>
                <a:gd name="T26" fmla="*/ 110 w 137"/>
                <a:gd name="T27" fmla="*/ 38 h 82"/>
                <a:gd name="T28" fmla="*/ 75 w 137"/>
                <a:gd name="T29" fmla="*/ 15 h 82"/>
                <a:gd name="T30" fmla="*/ 69 w 137"/>
                <a:gd name="T31" fmla="*/ 20 h 82"/>
                <a:gd name="T32" fmla="*/ 53 w 137"/>
                <a:gd name="T33" fmla="*/ 26 h 82"/>
                <a:gd name="T34" fmla="*/ 34 w 137"/>
                <a:gd name="T35" fmla="*/ 22 h 82"/>
                <a:gd name="T36" fmla="*/ 25 w 137"/>
                <a:gd name="T37" fmla="*/ 17 h 82"/>
                <a:gd name="T38" fmla="*/ 29 w 137"/>
                <a:gd name="T39" fmla="*/ 12 h 82"/>
                <a:gd name="T40" fmla="*/ 0 w 137"/>
                <a:gd name="T41" fmla="*/ 18 h 82"/>
                <a:gd name="T42" fmla="*/ 18 w 137"/>
                <a:gd name="T43" fmla="*/ 4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7" h="82">
                  <a:moveTo>
                    <a:pt x="18" y="40"/>
                  </a:moveTo>
                  <a:cubicBezTo>
                    <a:pt x="30" y="51"/>
                    <a:pt x="41" y="36"/>
                    <a:pt x="56" y="39"/>
                  </a:cubicBezTo>
                  <a:cubicBezTo>
                    <a:pt x="48" y="45"/>
                    <a:pt x="39" y="48"/>
                    <a:pt x="29" y="52"/>
                  </a:cubicBezTo>
                  <a:cubicBezTo>
                    <a:pt x="37" y="60"/>
                    <a:pt x="47" y="55"/>
                    <a:pt x="58" y="58"/>
                  </a:cubicBezTo>
                  <a:cubicBezTo>
                    <a:pt x="50" y="61"/>
                    <a:pt x="41" y="61"/>
                    <a:pt x="33" y="60"/>
                  </a:cubicBezTo>
                  <a:cubicBezTo>
                    <a:pt x="37" y="72"/>
                    <a:pt x="50" y="77"/>
                    <a:pt x="60" y="82"/>
                  </a:cubicBezTo>
                  <a:cubicBezTo>
                    <a:pt x="66" y="69"/>
                    <a:pt x="86" y="26"/>
                    <a:pt x="103" y="41"/>
                  </a:cubicBezTo>
                  <a:cubicBezTo>
                    <a:pt x="101" y="42"/>
                    <a:pt x="100" y="42"/>
                    <a:pt x="98" y="42"/>
                  </a:cubicBezTo>
                  <a:cubicBezTo>
                    <a:pt x="105" y="48"/>
                    <a:pt x="106" y="54"/>
                    <a:pt x="100" y="61"/>
                  </a:cubicBezTo>
                  <a:cubicBezTo>
                    <a:pt x="105" y="60"/>
                    <a:pt x="111" y="63"/>
                    <a:pt x="116" y="62"/>
                  </a:cubicBezTo>
                  <a:cubicBezTo>
                    <a:pt x="115" y="64"/>
                    <a:pt x="115" y="66"/>
                    <a:pt x="115" y="68"/>
                  </a:cubicBezTo>
                  <a:cubicBezTo>
                    <a:pt x="123" y="64"/>
                    <a:pt x="129" y="60"/>
                    <a:pt x="137" y="56"/>
                  </a:cubicBezTo>
                  <a:cubicBezTo>
                    <a:pt x="126" y="47"/>
                    <a:pt x="116" y="44"/>
                    <a:pt x="107" y="39"/>
                  </a:cubicBezTo>
                  <a:cubicBezTo>
                    <a:pt x="108" y="39"/>
                    <a:pt x="109" y="39"/>
                    <a:pt x="110" y="38"/>
                  </a:cubicBezTo>
                  <a:cubicBezTo>
                    <a:pt x="99" y="30"/>
                    <a:pt x="79" y="28"/>
                    <a:pt x="75" y="15"/>
                  </a:cubicBezTo>
                  <a:cubicBezTo>
                    <a:pt x="73" y="17"/>
                    <a:pt x="71" y="18"/>
                    <a:pt x="69" y="20"/>
                  </a:cubicBezTo>
                  <a:cubicBezTo>
                    <a:pt x="72" y="0"/>
                    <a:pt x="39" y="5"/>
                    <a:pt x="53" y="26"/>
                  </a:cubicBezTo>
                  <a:cubicBezTo>
                    <a:pt x="47" y="18"/>
                    <a:pt x="32" y="4"/>
                    <a:pt x="34" y="22"/>
                  </a:cubicBezTo>
                  <a:cubicBezTo>
                    <a:pt x="31" y="20"/>
                    <a:pt x="28" y="18"/>
                    <a:pt x="25" y="17"/>
                  </a:cubicBezTo>
                  <a:cubicBezTo>
                    <a:pt x="26" y="15"/>
                    <a:pt x="28" y="13"/>
                    <a:pt x="29" y="12"/>
                  </a:cubicBezTo>
                  <a:cubicBezTo>
                    <a:pt x="18" y="9"/>
                    <a:pt x="7" y="9"/>
                    <a:pt x="0" y="18"/>
                  </a:cubicBezTo>
                  <a:cubicBezTo>
                    <a:pt x="7" y="24"/>
                    <a:pt x="17" y="38"/>
                    <a:pt x="18" y="4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6" name="Freeform 96"/>
            <p:cNvSpPr>
              <a:spLocks/>
            </p:cNvSpPr>
            <p:nvPr/>
          </p:nvSpPr>
          <p:spPr bwMode="auto">
            <a:xfrm>
              <a:off x="2993" y="198"/>
              <a:ext cx="158" cy="60"/>
            </a:xfrm>
            <a:custGeom>
              <a:avLst/>
              <a:gdLst>
                <a:gd name="T0" fmla="*/ 33 w 89"/>
                <a:gd name="T1" fmla="*/ 19 h 34"/>
                <a:gd name="T2" fmla="*/ 18 w 89"/>
                <a:gd name="T3" fmla="*/ 21 h 34"/>
                <a:gd name="T4" fmla="*/ 50 w 89"/>
                <a:gd name="T5" fmla="*/ 32 h 34"/>
                <a:gd name="T6" fmla="*/ 89 w 89"/>
                <a:gd name="T7" fmla="*/ 15 h 34"/>
                <a:gd name="T8" fmla="*/ 52 w 89"/>
                <a:gd name="T9" fmla="*/ 9 h 34"/>
                <a:gd name="T10" fmla="*/ 52 w 89"/>
                <a:gd name="T11" fmla="*/ 1 h 34"/>
                <a:gd name="T12" fmla="*/ 16 w 89"/>
                <a:gd name="T13" fmla="*/ 2 h 34"/>
                <a:gd name="T14" fmla="*/ 17 w 89"/>
                <a:gd name="T15" fmla="*/ 5 h 34"/>
                <a:gd name="T16" fmla="*/ 0 w 89"/>
                <a:gd name="T17" fmla="*/ 6 h 34"/>
                <a:gd name="T18" fmla="*/ 33 w 89"/>
                <a:gd name="T19"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4">
                  <a:moveTo>
                    <a:pt x="33" y="19"/>
                  </a:moveTo>
                  <a:cubicBezTo>
                    <a:pt x="28" y="19"/>
                    <a:pt x="22" y="21"/>
                    <a:pt x="18" y="21"/>
                  </a:cubicBezTo>
                  <a:cubicBezTo>
                    <a:pt x="22" y="28"/>
                    <a:pt x="42" y="31"/>
                    <a:pt x="50" y="32"/>
                  </a:cubicBezTo>
                  <a:cubicBezTo>
                    <a:pt x="64" y="34"/>
                    <a:pt x="78" y="22"/>
                    <a:pt x="89" y="15"/>
                  </a:cubicBezTo>
                  <a:cubicBezTo>
                    <a:pt x="80" y="4"/>
                    <a:pt x="64" y="4"/>
                    <a:pt x="52" y="9"/>
                  </a:cubicBezTo>
                  <a:cubicBezTo>
                    <a:pt x="52" y="6"/>
                    <a:pt x="52" y="3"/>
                    <a:pt x="52" y="1"/>
                  </a:cubicBezTo>
                  <a:cubicBezTo>
                    <a:pt x="37" y="12"/>
                    <a:pt x="32" y="0"/>
                    <a:pt x="16" y="2"/>
                  </a:cubicBezTo>
                  <a:cubicBezTo>
                    <a:pt x="16" y="3"/>
                    <a:pt x="17" y="4"/>
                    <a:pt x="17" y="5"/>
                  </a:cubicBezTo>
                  <a:cubicBezTo>
                    <a:pt x="11" y="5"/>
                    <a:pt x="7" y="7"/>
                    <a:pt x="0" y="6"/>
                  </a:cubicBezTo>
                  <a:cubicBezTo>
                    <a:pt x="5" y="23"/>
                    <a:pt x="19" y="17"/>
                    <a:pt x="33" y="1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7" name="Freeform 97"/>
            <p:cNvSpPr>
              <a:spLocks/>
            </p:cNvSpPr>
            <p:nvPr/>
          </p:nvSpPr>
          <p:spPr bwMode="auto">
            <a:xfrm>
              <a:off x="2866" y="263"/>
              <a:ext cx="19" cy="27"/>
            </a:xfrm>
            <a:custGeom>
              <a:avLst/>
              <a:gdLst>
                <a:gd name="T0" fmla="*/ 11 w 11"/>
                <a:gd name="T1" fmla="*/ 15 h 15"/>
                <a:gd name="T2" fmla="*/ 0 w 11"/>
                <a:gd name="T3" fmla="*/ 0 h 15"/>
                <a:gd name="T4" fmla="*/ 11 w 11"/>
                <a:gd name="T5" fmla="*/ 15 h 15"/>
              </a:gdLst>
              <a:ahLst/>
              <a:cxnLst>
                <a:cxn ang="0">
                  <a:pos x="T0" y="T1"/>
                </a:cxn>
                <a:cxn ang="0">
                  <a:pos x="T2" y="T3"/>
                </a:cxn>
                <a:cxn ang="0">
                  <a:pos x="T4" y="T5"/>
                </a:cxn>
              </a:cxnLst>
              <a:rect l="0" t="0" r="r" b="b"/>
              <a:pathLst>
                <a:path w="11" h="15">
                  <a:moveTo>
                    <a:pt x="11" y="15"/>
                  </a:moveTo>
                  <a:cubicBezTo>
                    <a:pt x="8" y="9"/>
                    <a:pt x="4" y="4"/>
                    <a:pt x="0" y="0"/>
                  </a:cubicBezTo>
                  <a:cubicBezTo>
                    <a:pt x="0" y="4"/>
                    <a:pt x="4" y="12"/>
                    <a:pt x="11" y="1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8" name="Freeform 98"/>
            <p:cNvSpPr>
              <a:spLocks/>
            </p:cNvSpPr>
            <p:nvPr/>
          </p:nvSpPr>
          <p:spPr bwMode="auto">
            <a:xfrm>
              <a:off x="2506" y="978"/>
              <a:ext cx="90" cy="100"/>
            </a:xfrm>
            <a:custGeom>
              <a:avLst/>
              <a:gdLst>
                <a:gd name="T0" fmla="*/ 9 w 51"/>
                <a:gd name="T1" fmla="*/ 51 h 56"/>
                <a:gd name="T2" fmla="*/ 39 w 51"/>
                <a:gd name="T3" fmla="*/ 38 h 56"/>
                <a:gd name="T4" fmla="*/ 34 w 51"/>
                <a:gd name="T5" fmla="*/ 2 h 56"/>
                <a:gd name="T6" fmla="*/ 9 w 51"/>
                <a:gd name="T7" fmla="*/ 17 h 56"/>
                <a:gd name="T8" fmla="*/ 10 w 51"/>
                <a:gd name="T9" fmla="*/ 32 h 56"/>
                <a:gd name="T10" fmla="*/ 9 w 51"/>
                <a:gd name="T11" fmla="*/ 51 h 56"/>
              </a:gdLst>
              <a:ahLst/>
              <a:cxnLst>
                <a:cxn ang="0">
                  <a:pos x="T0" y="T1"/>
                </a:cxn>
                <a:cxn ang="0">
                  <a:pos x="T2" y="T3"/>
                </a:cxn>
                <a:cxn ang="0">
                  <a:pos x="T4" y="T5"/>
                </a:cxn>
                <a:cxn ang="0">
                  <a:pos x="T6" y="T7"/>
                </a:cxn>
                <a:cxn ang="0">
                  <a:pos x="T8" y="T9"/>
                </a:cxn>
                <a:cxn ang="0">
                  <a:pos x="T10" y="T11"/>
                </a:cxn>
              </a:cxnLst>
              <a:rect l="0" t="0" r="r" b="b"/>
              <a:pathLst>
                <a:path w="51" h="56">
                  <a:moveTo>
                    <a:pt x="9" y="51"/>
                  </a:moveTo>
                  <a:cubicBezTo>
                    <a:pt x="14" y="56"/>
                    <a:pt x="39" y="42"/>
                    <a:pt x="39" y="38"/>
                  </a:cubicBezTo>
                  <a:cubicBezTo>
                    <a:pt x="39" y="26"/>
                    <a:pt x="51" y="5"/>
                    <a:pt x="34" y="2"/>
                  </a:cubicBezTo>
                  <a:cubicBezTo>
                    <a:pt x="22" y="0"/>
                    <a:pt x="17" y="13"/>
                    <a:pt x="9" y="17"/>
                  </a:cubicBezTo>
                  <a:cubicBezTo>
                    <a:pt x="7" y="24"/>
                    <a:pt x="14" y="26"/>
                    <a:pt x="10" y="32"/>
                  </a:cubicBezTo>
                  <a:cubicBezTo>
                    <a:pt x="4" y="41"/>
                    <a:pt x="0" y="44"/>
                    <a:pt x="9" y="5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99" name="Freeform 99"/>
            <p:cNvSpPr>
              <a:spLocks/>
            </p:cNvSpPr>
            <p:nvPr/>
          </p:nvSpPr>
          <p:spPr bwMode="auto">
            <a:xfrm>
              <a:off x="2559" y="904"/>
              <a:ext cx="18" cy="14"/>
            </a:xfrm>
            <a:custGeom>
              <a:avLst/>
              <a:gdLst>
                <a:gd name="T0" fmla="*/ 10 w 10"/>
                <a:gd name="T1" fmla="*/ 0 h 8"/>
                <a:gd name="T2" fmla="*/ 3 w 10"/>
                <a:gd name="T3" fmla="*/ 8 h 8"/>
                <a:gd name="T4" fmla="*/ 10 w 10"/>
                <a:gd name="T5" fmla="*/ 0 h 8"/>
              </a:gdLst>
              <a:ahLst/>
              <a:cxnLst>
                <a:cxn ang="0">
                  <a:pos x="T0" y="T1"/>
                </a:cxn>
                <a:cxn ang="0">
                  <a:pos x="T2" y="T3"/>
                </a:cxn>
                <a:cxn ang="0">
                  <a:pos x="T4" y="T5"/>
                </a:cxn>
              </a:cxnLst>
              <a:rect l="0" t="0" r="r" b="b"/>
              <a:pathLst>
                <a:path w="10" h="8">
                  <a:moveTo>
                    <a:pt x="10" y="0"/>
                  </a:moveTo>
                  <a:cubicBezTo>
                    <a:pt x="0" y="1"/>
                    <a:pt x="5" y="5"/>
                    <a:pt x="3" y="8"/>
                  </a:cubicBezTo>
                  <a:cubicBezTo>
                    <a:pt x="5" y="5"/>
                    <a:pt x="8" y="3"/>
                    <a:pt x="1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0" name="Freeform 100"/>
            <p:cNvSpPr>
              <a:spLocks/>
            </p:cNvSpPr>
            <p:nvPr/>
          </p:nvSpPr>
          <p:spPr bwMode="auto">
            <a:xfrm>
              <a:off x="2570" y="883"/>
              <a:ext cx="150" cy="223"/>
            </a:xfrm>
            <a:custGeom>
              <a:avLst/>
              <a:gdLst>
                <a:gd name="T0" fmla="*/ 6 w 85"/>
                <a:gd name="T1" fmla="*/ 37 h 126"/>
                <a:gd name="T2" fmla="*/ 12 w 85"/>
                <a:gd name="T3" fmla="*/ 51 h 126"/>
                <a:gd name="T4" fmla="*/ 12 w 85"/>
                <a:gd name="T5" fmla="*/ 46 h 126"/>
                <a:gd name="T6" fmla="*/ 31 w 85"/>
                <a:gd name="T7" fmla="*/ 63 h 126"/>
                <a:gd name="T8" fmla="*/ 22 w 85"/>
                <a:gd name="T9" fmla="*/ 83 h 126"/>
                <a:gd name="T10" fmla="*/ 15 w 85"/>
                <a:gd name="T11" fmla="*/ 104 h 126"/>
                <a:gd name="T12" fmla="*/ 36 w 85"/>
                <a:gd name="T13" fmla="*/ 105 h 126"/>
                <a:gd name="T14" fmla="*/ 13 w 85"/>
                <a:gd name="T15" fmla="*/ 126 h 126"/>
                <a:gd name="T16" fmla="*/ 41 w 85"/>
                <a:gd name="T17" fmla="*/ 119 h 126"/>
                <a:gd name="T18" fmla="*/ 78 w 85"/>
                <a:gd name="T19" fmla="*/ 109 h 126"/>
                <a:gd name="T20" fmla="*/ 71 w 85"/>
                <a:gd name="T21" fmla="*/ 108 h 126"/>
                <a:gd name="T22" fmla="*/ 70 w 85"/>
                <a:gd name="T23" fmla="*/ 89 h 126"/>
                <a:gd name="T24" fmla="*/ 68 w 85"/>
                <a:gd name="T25" fmla="*/ 90 h 126"/>
                <a:gd name="T26" fmla="*/ 34 w 85"/>
                <a:gd name="T27" fmla="*/ 47 h 126"/>
                <a:gd name="T28" fmla="*/ 46 w 85"/>
                <a:gd name="T29" fmla="*/ 23 h 126"/>
                <a:gd name="T30" fmla="*/ 33 w 85"/>
                <a:gd name="T31" fmla="*/ 11 h 126"/>
                <a:gd name="T32" fmla="*/ 8 w 85"/>
                <a:gd name="T33" fmla="*/ 27 h 126"/>
                <a:gd name="T34" fmla="*/ 0 w 85"/>
                <a:gd name="T35" fmla="*/ 23 h 126"/>
                <a:gd name="T36" fmla="*/ 6 w 85"/>
                <a:gd name="T37" fmla="*/ 3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5" h="126">
                  <a:moveTo>
                    <a:pt x="6" y="37"/>
                  </a:moveTo>
                  <a:cubicBezTo>
                    <a:pt x="10" y="42"/>
                    <a:pt x="12" y="47"/>
                    <a:pt x="12" y="51"/>
                  </a:cubicBezTo>
                  <a:cubicBezTo>
                    <a:pt x="12" y="49"/>
                    <a:pt x="12" y="48"/>
                    <a:pt x="12" y="46"/>
                  </a:cubicBezTo>
                  <a:cubicBezTo>
                    <a:pt x="26" y="50"/>
                    <a:pt x="7" y="70"/>
                    <a:pt x="31" y="63"/>
                  </a:cubicBezTo>
                  <a:cubicBezTo>
                    <a:pt x="36" y="69"/>
                    <a:pt x="41" y="83"/>
                    <a:pt x="22" y="83"/>
                  </a:cubicBezTo>
                  <a:cubicBezTo>
                    <a:pt x="26" y="92"/>
                    <a:pt x="23" y="99"/>
                    <a:pt x="15" y="104"/>
                  </a:cubicBezTo>
                  <a:cubicBezTo>
                    <a:pt x="21" y="106"/>
                    <a:pt x="28" y="107"/>
                    <a:pt x="36" y="105"/>
                  </a:cubicBezTo>
                  <a:cubicBezTo>
                    <a:pt x="30" y="109"/>
                    <a:pt x="17" y="116"/>
                    <a:pt x="13" y="126"/>
                  </a:cubicBezTo>
                  <a:cubicBezTo>
                    <a:pt x="24" y="125"/>
                    <a:pt x="30" y="121"/>
                    <a:pt x="41" y="119"/>
                  </a:cubicBezTo>
                  <a:cubicBezTo>
                    <a:pt x="52" y="118"/>
                    <a:pt x="73" y="119"/>
                    <a:pt x="78" y="109"/>
                  </a:cubicBezTo>
                  <a:cubicBezTo>
                    <a:pt x="76" y="109"/>
                    <a:pt x="73" y="108"/>
                    <a:pt x="71" y="108"/>
                  </a:cubicBezTo>
                  <a:cubicBezTo>
                    <a:pt x="82" y="101"/>
                    <a:pt x="85" y="88"/>
                    <a:pt x="70" y="89"/>
                  </a:cubicBezTo>
                  <a:cubicBezTo>
                    <a:pt x="72" y="85"/>
                    <a:pt x="70" y="88"/>
                    <a:pt x="68" y="90"/>
                  </a:cubicBezTo>
                  <a:cubicBezTo>
                    <a:pt x="70" y="77"/>
                    <a:pt x="47" y="45"/>
                    <a:pt x="34" y="47"/>
                  </a:cubicBezTo>
                  <a:cubicBezTo>
                    <a:pt x="40" y="40"/>
                    <a:pt x="43" y="32"/>
                    <a:pt x="46" y="23"/>
                  </a:cubicBezTo>
                  <a:cubicBezTo>
                    <a:pt x="34" y="23"/>
                    <a:pt x="14" y="25"/>
                    <a:pt x="33" y="11"/>
                  </a:cubicBezTo>
                  <a:cubicBezTo>
                    <a:pt x="20" y="0"/>
                    <a:pt x="10" y="18"/>
                    <a:pt x="8" y="27"/>
                  </a:cubicBezTo>
                  <a:cubicBezTo>
                    <a:pt x="5" y="24"/>
                    <a:pt x="4" y="25"/>
                    <a:pt x="0" y="23"/>
                  </a:cubicBezTo>
                  <a:cubicBezTo>
                    <a:pt x="8" y="30"/>
                    <a:pt x="8" y="29"/>
                    <a:pt x="6" y="3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1" name="Freeform 101"/>
            <p:cNvSpPr>
              <a:spLocks/>
            </p:cNvSpPr>
            <p:nvPr/>
          </p:nvSpPr>
          <p:spPr bwMode="auto">
            <a:xfrm>
              <a:off x="2596" y="1005"/>
              <a:ext cx="13" cy="9"/>
            </a:xfrm>
            <a:custGeom>
              <a:avLst/>
              <a:gdLst>
                <a:gd name="T0" fmla="*/ 6 w 7"/>
                <a:gd name="T1" fmla="*/ 4 h 5"/>
                <a:gd name="T2" fmla="*/ 5 w 7"/>
                <a:gd name="T3" fmla="*/ 0 h 5"/>
                <a:gd name="T4" fmla="*/ 6 w 7"/>
                <a:gd name="T5" fmla="*/ 4 h 5"/>
              </a:gdLst>
              <a:ahLst/>
              <a:cxnLst>
                <a:cxn ang="0">
                  <a:pos x="T0" y="T1"/>
                </a:cxn>
                <a:cxn ang="0">
                  <a:pos x="T2" y="T3"/>
                </a:cxn>
                <a:cxn ang="0">
                  <a:pos x="T4" y="T5"/>
                </a:cxn>
              </a:cxnLst>
              <a:rect l="0" t="0" r="r" b="b"/>
              <a:pathLst>
                <a:path w="7" h="5">
                  <a:moveTo>
                    <a:pt x="6" y="4"/>
                  </a:moveTo>
                  <a:cubicBezTo>
                    <a:pt x="7" y="2"/>
                    <a:pt x="5" y="0"/>
                    <a:pt x="5" y="0"/>
                  </a:cubicBezTo>
                  <a:cubicBezTo>
                    <a:pt x="5" y="3"/>
                    <a:pt x="0" y="5"/>
                    <a:pt x="6"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2" name="Freeform 102"/>
            <p:cNvSpPr>
              <a:spLocks/>
            </p:cNvSpPr>
            <p:nvPr/>
          </p:nvSpPr>
          <p:spPr bwMode="auto">
            <a:xfrm>
              <a:off x="2270" y="680"/>
              <a:ext cx="177" cy="98"/>
            </a:xfrm>
            <a:custGeom>
              <a:avLst/>
              <a:gdLst>
                <a:gd name="T0" fmla="*/ 100 w 100"/>
                <a:gd name="T1" fmla="*/ 25 h 55"/>
                <a:gd name="T2" fmla="*/ 90 w 100"/>
                <a:gd name="T3" fmla="*/ 4 h 55"/>
                <a:gd name="T4" fmla="*/ 47 w 100"/>
                <a:gd name="T5" fmla="*/ 10 h 55"/>
                <a:gd name="T6" fmla="*/ 30 w 100"/>
                <a:gd name="T7" fmla="*/ 6 h 55"/>
                <a:gd name="T8" fmla="*/ 16 w 100"/>
                <a:gd name="T9" fmla="*/ 1 h 55"/>
                <a:gd name="T10" fmla="*/ 0 w 100"/>
                <a:gd name="T11" fmla="*/ 7 h 55"/>
                <a:gd name="T12" fmla="*/ 19 w 100"/>
                <a:gd name="T13" fmla="*/ 17 h 55"/>
                <a:gd name="T14" fmla="*/ 1 w 100"/>
                <a:gd name="T15" fmla="*/ 20 h 55"/>
                <a:gd name="T16" fmla="*/ 16 w 100"/>
                <a:gd name="T17" fmla="*/ 22 h 55"/>
                <a:gd name="T18" fmla="*/ 11 w 100"/>
                <a:gd name="T19" fmla="*/ 34 h 55"/>
                <a:gd name="T20" fmla="*/ 100 w 100"/>
                <a:gd name="T21" fmla="*/ 2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55">
                  <a:moveTo>
                    <a:pt x="100" y="25"/>
                  </a:moveTo>
                  <a:cubicBezTo>
                    <a:pt x="96" y="18"/>
                    <a:pt x="88" y="11"/>
                    <a:pt x="90" y="4"/>
                  </a:cubicBezTo>
                  <a:cubicBezTo>
                    <a:pt x="78" y="2"/>
                    <a:pt x="55" y="3"/>
                    <a:pt x="47" y="10"/>
                  </a:cubicBezTo>
                  <a:cubicBezTo>
                    <a:pt x="40" y="8"/>
                    <a:pt x="36" y="9"/>
                    <a:pt x="30" y="6"/>
                  </a:cubicBezTo>
                  <a:cubicBezTo>
                    <a:pt x="23" y="23"/>
                    <a:pt x="22" y="2"/>
                    <a:pt x="16" y="1"/>
                  </a:cubicBezTo>
                  <a:cubicBezTo>
                    <a:pt x="13" y="0"/>
                    <a:pt x="2" y="6"/>
                    <a:pt x="0" y="7"/>
                  </a:cubicBezTo>
                  <a:cubicBezTo>
                    <a:pt x="6" y="11"/>
                    <a:pt x="14" y="14"/>
                    <a:pt x="19" y="17"/>
                  </a:cubicBezTo>
                  <a:cubicBezTo>
                    <a:pt x="13" y="18"/>
                    <a:pt x="7" y="21"/>
                    <a:pt x="1" y="20"/>
                  </a:cubicBezTo>
                  <a:cubicBezTo>
                    <a:pt x="6" y="20"/>
                    <a:pt x="11" y="22"/>
                    <a:pt x="16" y="22"/>
                  </a:cubicBezTo>
                  <a:cubicBezTo>
                    <a:pt x="13" y="26"/>
                    <a:pt x="15" y="30"/>
                    <a:pt x="11" y="34"/>
                  </a:cubicBezTo>
                  <a:cubicBezTo>
                    <a:pt x="43" y="43"/>
                    <a:pt x="73" y="55"/>
                    <a:pt x="100" y="2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3" name="Freeform 103"/>
            <p:cNvSpPr>
              <a:spLocks/>
            </p:cNvSpPr>
            <p:nvPr/>
          </p:nvSpPr>
          <p:spPr bwMode="auto">
            <a:xfrm>
              <a:off x="1210" y="1623"/>
              <a:ext cx="182" cy="101"/>
            </a:xfrm>
            <a:custGeom>
              <a:avLst/>
              <a:gdLst>
                <a:gd name="T0" fmla="*/ 103 w 103"/>
                <a:gd name="T1" fmla="*/ 50 h 57"/>
                <a:gd name="T2" fmla="*/ 0 w 103"/>
                <a:gd name="T3" fmla="*/ 34 h 57"/>
                <a:gd name="T4" fmla="*/ 73 w 103"/>
                <a:gd name="T5" fmla="*/ 46 h 57"/>
                <a:gd name="T6" fmla="*/ 69 w 103"/>
                <a:gd name="T7" fmla="*/ 52 h 57"/>
                <a:gd name="T8" fmla="*/ 103 w 103"/>
                <a:gd name="T9" fmla="*/ 50 h 57"/>
              </a:gdLst>
              <a:ahLst/>
              <a:cxnLst>
                <a:cxn ang="0">
                  <a:pos x="T0" y="T1"/>
                </a:cxn>
                <a:cxn ang="0">
                  <a:pos x="T2" y="T3"/>
                </a:cxn>
                <a:cxn ang="0">
                  <a:pos x="T4" y="T5"/>
                </a:cxn>
                <a:cxn ang="0">
                  <a:pos x="T6" y="T7"/>
                </a:cxn>
                <a:cxn ang="0">
                  <a:pos x="T8" y="T9"/>
                </a:cxn>
              </a:cxnLst>
              <a:rect l="0" t="0" r="r" b="b"/>
              <a:pathLst>
                <a:path w="103" h="57">
                  <a:moveTo>
                    <a:pt x="103" y="50"/>
                  </a:moveTo>
                  <a:cubicBezTo>
                    <a:pt x="84" y="34"/>
                    <a:pt x="19" y="0"/>
                    <a:pt x="0" y="34"/>
                  </a:cubicBezTo>
                  <a:cubicBezTo>
                    <a:pt x="26" y="23"/>
                    <a:pt x="48" y="31"/>
                    <a:pt x="73" y="46"/>
                  </a:cubicBezTo>
                  <a:cubicBezTo>
                    <a:pt x="71" y="48"/>
                    <a:pt x="70" y="50"/>
                    <a:pt x="69" y="52"/>
                  </a:cubicBezTo>
                  <a:cubicBezTo>
                    <a:pt x="81" y="53"/>
                    <a:pt x="92" y="57"/>
                    <a:pt x="103" y="5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4" name="Freeform 104"/>
            <p:cNvSpPr>
              <a:spLocks/>
            </p:cNvSpPr>
            <p:nvPr/>
          </p:nvSpPr>
          <p:spPr bwMode="auto">
            <a:xfrm>
              <a:off x="1235" y="1679"/>
              <a:ext cx="8" cy="11"/>
            </a:xfrm>
            <a:custGeom>
              <a:avLst/>
              <a:gdLst>
                <a:gd name="T0" fmla="*/ 0 w 5"/>
                <a:gd name="T1" fmla="*/ 6 h 6"/>
                <a:gd name="T2" fmla="*/ 5 w 5"/>
                <a:gd name="T3" fmla="*/ 6 h 6"/>
                <a:gd name="T4" fmla="*/ 5 w 5"/>
                <a:gd name="T5" fmla="*/ 0 h 6"/>
                <a:gd name="T6" fmla="*/ 0 w 5"/>
                <a:gd name="T7" fmla="*/ 6 h 6"/>
              </a:gdLst>
              <a:ahLst/>
              <a:cxnLst>
                <a:cxn ang="0">
                  <a:pos x="T0" y="T1"/>
                </a:cxn>
                <a:cxn ang="0">
                  <a:pos x="T2" y="T3"/>
                </a:cxn>
                <a:cxn ang="0">
                  <a:pos x="T4" y="T5"/>
                </a:cxn>
                <a:cxn ang="0">
                  <a:pos x="T6" y="T7"/>
                </a:cxn>
              </a:cxnLst>
              <a:rect l="0" t="0" r="r" b="b"/>
              <a:pathLst>
                <a:path w="5" h="6">
                  <a:moveTo>
                    <a:pt x="0" y="6"/>
                  </a:moveTo>
                  <a:cubicBezTo>
                    <a:pt x="2" y="6"/>
                    <a:pt x="3" y="6"/>
                    <a:pt x="5" y="6"/>
                  </a:cubicBezTo>
                  <a:cubicBezTo>
                    <a:pt x="5" y="4"/>
                    <a:pt x="5" y="2"/>
                    <a:pt x="5" y="0"/>
                  </a:cubicBezTo>
                  <a:cubicBezTo>
                    <a:pt x="5" y="1"/>
                    <a:pt x="1" y="4"/>
                    <a:pt x="0"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5" name="Freeform 105"/>
            <p:cNvSpPr>
              <a:spLocks/>
            </p:cNvSpPr>
            <p:nvPr/>
          </p:nvSpPr>
          <p:spPr bwMode="auto">
            <a:xfrm>
              <a:off x="1327" y="1742"/>
              <a:ext cx="25" cy="14"/>
            </a:xfrm>
            <a:custGeom>
              <a:avLst/>
              <a:gdLst>
                <a:gd name="T0" fmla="*/ 13 w 14"/>
                <a:gd name="T1" fmla="*/ 2 h 8"/>
                <a:gd name="T2" fmla="*/ 0 w 14"/>
                <a:gd name="T3" fmla="*/ 2 h 8"/>
                <a:gd name="T4" fmla="*/ 13 w 14"/>
                <a:gd name="T5" fmla="*/ 2 h 8"/>
              </a:gdLst>
              <a:ahLst/>
              <a:cxnLst>
                <a:cxn ang="0">
                  <a:pos x="T0" y="T1"/>
                </a:cxn>
                <a:cxn ang="0">
                  <a:pos x="T2" y="T3"/>
                </a:cxn>
                <a:cxn ang="0">
                  <a:pos x="T4" y="T5"/>
                </a:cxn>
              </a:cxnLst>
              <a:rect l="0" t="0" r="r" b="b"/>
              <a:pathLst>
                <a:path w="14" h="8">
                  <a:moveTo>
                    <a:pt x="13" y="2"/>
                  </a:moveTo>
                  <a:cubicBezTo>
                    <a:pt x="11" y="1"/>
                    <a:pt x="4" y="0"/>
                    <a:pt x="0" y="2"/>
                  </a:cubicBezTo>
                  <a:cubicBezTo>
                    <a:pt x="7" y="8"/>
                    <a:pt x="14" y="8"/>
                    <a:pt x="13" y="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6" name="Freeform 106"/>
            <p:cNvSpPr>
              <a:spLocks/>
            </p:cNvSpPr>
            <p:nvPr/>
          </p:nvSpPr>
          <p:spPr bwMode="auto">
            <a:xfrm>
              <a:off x="1518" y="1738"/>
              <a:ext cx="25" cy="14"/>
            </a:xfrm>
            <a:custGeom>
              <a:avLst/>
              <a:gdLst>
                <a:gd name="T0" fmla="*/ 0 w 14"/>
                <a:gd name="T1" fmla="*/ 3 h 8"/>
                <a:gd name="T2" fmla="*/ 14 w 14"/>
                <a:gd name="T3" fmla="*/ 5 h 8"/>
                <a:gd name="T4" fmla="*/ 0 w 14"/>
                <a:gd name="T5" fmla="*/ 3 h 8"/>
              </a:gdLst>
              <a:ahLst/>
              <a:cxnLst>
                <a:cxn ang="0">
                  <a:pos x="T0" y="T1"/>
                </a:cxn>
                <a:cxn ang="0">
                  <a:pos x="T2" y="T3"/>
                </a:cxn>
                <a:cxn ang="0">
                  <a:pos x="T4" y="T5"/>
                </a:cxn>
              </a:cxnLst>
              <a:rect l="0" t="0" r="r" b="b"/>
              <a:pathLst>
                <a:path w="14" h="8">
                  <a:moveTo>
                    <a:pt x="0" y="3"/>
                  </a:moveTo>
                  <a:cubicBezTo>
                    <a:pt x="6" y="8"/>
                    <a:pt x="9" y="5"/>
                    <a:pt x="14" y="5"/>
                  </a:cubicBezTo>
                  <a:cubicBezTo>
                    <a:pt x="8" y="3"/>
                    <a:pt x="6" y="0"/>
                    <a:pt x="0"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7" name="Freeform 107"/>
            <p:cNvSpPr>
              <a:spLocks/>
            </p:cNvSpPr>
            <p:nvPr/>
          </p:nvSpPr>
          <p:spPr bwMode="auto">
            <a:xfrm>
              <a:off x="1392" y="1715"/>
              <a:ext cx="105" cy="43"/>
            </a:xfrm>
            <a:custGeom>
              <a:avLst/>
              <a:gdLst>
                <a:gd name="T0" fmla="*/ 4 w 59"/>
                <a:gd name="T1" fmla="*/ 20 h 24"/>
                <a:gd name="T2" fmla="*/ 28 w 59"/>
                <a:gd name="T3" fmla="*/ 23 h 24"/>
                <a:gd name="T4" fmla="*/ 59 w 59"/>
                <a:gd name="T5" fmla="*/ 16 h 24"/>
                <a:gd name="T6" fmla="*/ 49 w 59"/>
                <a:gd name="T7" fmla="*/ 8 h 24"/>
                <a:gd name="T8" fmla="*/ 51 w 59"/>
                <a:gd name="T9" fmla="*/ 10 h 24"/>
                <a:gd name="T10" fmla="*/ 10 w 59"/>
                <a:gd name="T11" fmla="*/ 2 h 24"/>
                <a:gd name="T12" fmla="*/ 17 w 59"/>
                <a:gd name="T13" fmla="*/ 13 h 24"/>
                <a:gd name="T14" fmla="*/ 0 w 59"/>
                <a:gd name="T15" fmla="*/ 15 h 24"/>
                <a:gd name="T16" fmla="*/ 4 w 59"/>
                <a:gd name="T1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24">
                  <a:moveTo>
                    <a:pt x="4" y="20"/>
                  </a:moveTo>
                  <a:cubicBezTo>
                    <a:pt x="12" y="13"/>
                    <a:pt x="21" y="24"/>
                    <a:pt x="28" y="23"/>
                  </a:cubicBezTo>
                  <a:cubicBezTo>
                    <a:pt x="38" y="23"/>
                    <a:pt x="46" y="15"/>
                    <a:pt x="59" y="16"/>
                  </a:cubicBezTo>
                  <a:cubicBezTo>
                    <a:pt x="56" y="13"/>
                    <a:pt x="53" y="10"/>
                    <a:pt x="49" y="8"/>
                  </a:cubicBezTo>
                  <a:cubicBezTo>
                    <a:pt x="51" y="10"/>
                    <a:pt x="51" y="10"/>
                    <a:pt x="51" y="10"/>
                  </a:cubicBezTo>
                  <a:cubicBezTo>
                    <a:pt x="39" y="0"/>
                    <a:pt x="23" y="0"/>
                    <a:pt x="10" y="2"/>
                  </a:cubicBezTo>
                  <a:cubicBezTo>
                    <a:pt x="15" y="6"/>
                    <a:pt x="14" y="9"/>
                    <a:pt x="17" y="13"/>
                  </a:cubicBezTo>
                  <a:cubicBezTo>
                    <a:pt x="12" y="13"/>
                    <a:pt x="5" y="15"/>
                    <a:pt x="0" y="15"/>
                  </a:cubicBezTo>
                  <a:cubicBezTo>
                    <a:pt x="2" y="17"/>
                    <a:pt x="3" y="19"/>
                    <a:pt x="4" y="2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8" name="Freeform 108"/>
            <p:cNvSpPr>
              <a:spLocks/>
            </p:cNvSpPr>
            <p:nvPr/>
          </p:nvSpPr>
          <p:spPr bwMode="auto">
            <a:xfrm>
              <a:off x="1614" y="1878"/>
              <a:ext cx="12" cy="16"/>
            </a:xfrm>
            <a:custGeom>
              <a:avLst/>
              <a:gdLst>
                <a:gd name="T0" fmla="*/ 0 w 7"/>
                <a:gd name="T1" fmla="*/ 9 h 9"/>
                <a:gd name="T2" fmla="*/ 7 w 7"/>
                <a:gd name="T3" fmla="*/ 4 h 9"/>
                <a:gd name="T4" fmla="*/ 0 w 7"/>
                <a:gd name="T5" fmla="*/ 9 h 9"/>
              </a:gdLst>
              <a:ahLst/>
              <a:cxnLst>
                <a:cxn ang="0">
                  <a:pos x="T0" y="T1"/>
                </a:cxn>
                <a:cxn ang="0">
                  <a:pos x="T2" y="T3"/>
                </a:cxn>
                <a:cxn ang="0">
                  <a:pos x="T4" y="T5"/>
                </a:cxn>
              </a:cxnLst>
              <a:rect l="0" t="0" r="r" b="b"/>
              <a:pathLst>
                <a:path w="7" h="9">
                  <a:moveTo>
                    <a:pt x="0" y="9"/>
                  </a:moveTo>
                  <a:cubicBezTo>
                    <a:pt x="4" y="9"/>
                    <a:pt x="4" y="6"/>
                    <a:pt x="7" y="4"/>
                  </a:cubicBezTo>
                  <a:cubicBezTo>
                    <a:pt x="6" y="4"/>
                    <a:pt x="3" y="0"/>
                    <a:pt x="0" y="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09" name="Freeform 109"/>
            <p:cNvSpPr>
              <a:spLocks/>
            </p:cNvSpPr>
            <p:nvPr/>
          </p:nvSpPr>
          <p:spPr bwMode="auto">
            <a:xfrm>
              <a:off x="1655" y="3065"/>
              <a:ext cx="28" cy="22"/>
            </a:xfrm>
            <a:custGeom>
              <a:avLst/>
              <a:gdLst>
                <a:gd name="T0" fmla="*/ 4 w 16"/>
                <a:gd name="T1" fmla="*/ 4 h 12"/>
                <a:gd name="T2" fmla="*/ 1 w 16"/>
                <a:gd name="T3" fmla="*/ 12 h 12"/>
                <a:gd name="T4" fmla="*/ 16 w 16"/>
                <a:gd name="T5" fmla="*/ 1 h 12"/>
                <a:gd name="T6" fmla="*/ 4 w 16"/>
                <a:gd name="T7" fmla="*/ 4 h 12"/>
              </a:gdLst>
              <a:ahLst/>
              <a:cxnLst>
                <a:cxn ang="0">
                  <a:pos x="T0" y="T1"/>
                </a:cxn>
                <a:cxn ang="0">
                  <a:pos x="T2" y="T3"/>
                </a:cxn>
                <a:cxn ang="0">
                  <a:pos x="T4" y="T5"/>
                </a:cxn>
                <a:cxn ang="0">
                  <a:pos x="T6" y="T7"/>
                </a:cxn>
              </a:cxnLst>
              <a:rect l="0" t="0" r="r" b="b"/>
              <a:pathLst>
                <a:path w="16" h="12">
                  <a:moveTo>
                    <a:pt x="4" y="4"/>
                  </a:moveTo>
                  <a:cubicBezTo>
                    <a:pt x="2" y="7"/>
                    <a:pt x="0" y="8"/>
                    <a:pt x="1" y="12"/>
                  </a:cubicBezTo>
                  <a:cubicBezTo>
                    <a:pt x="7" y="10"/>
                    <a:pt x="14" y="6"/>
                    <a:pt x="16" y="1"/>
                  </a:cubicBezTo>
                  <a:cubicBezTo>
                    <a:pt x="11" y="0"/>
                    <a:pt x="9" y="2"/>
                    <a:pt x="4"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0" name="Freeform 110"/>
            <p:cNvSpPr>
              <a:spLocks/>
            </p:cNvSpPr>
            <p:nvPr/>
          </p:nvSpPr>
          <p:spPr bwMode="auto">
            <a:xfrm>
              <a:off x="1634" y="3060"/>
              <a:ext cx="26" cy="25"/>
            </a:xfrm>
            <a:custGeom>
              <a:avLst/>
              <a:gdLst>
                <a:gd name="T0" fmla="*/ 6 w 15"/>
                <a:gd name="T1" fmla="*/ 6 h 14"/>
                <a:gd name="T2" fmla="*/ 2 w 15"/>
                <a:gd name="T3" fmla="*/ 14 h 14"/>
                <a:gd name="T4" fmla="*/ 15 w 15"/>
                <a:gd name="T5" fmla="*/ 2 h 14"/>
                <a:gd name="T6" fmla="*/ 6 w 15"/>
                <a:gd name="T7" fmla="*/ 6 h 14"/>
              </a:gdLst>
              <a:ahLst/>
              <a:cxnLst>
                <a:cxn ang="0">
                  <a:pos x="T0" y="T1"/>
                </a:cxn>
                <a:cxn ang="0">
                  <a:pos x="T2" y="T3"/>
                </a:cxn>
                <a:cxn ang="0">
                  <a:pos x="T4" y="T5"/>
                </a:cxn>
                <a:cxn ang="0">
                  <a:pos x="T6" y="T7"/>
                </a:cxn>
              </a:cxnLst>
              <a:rect l="0" t="0" r="r" b="b"/>
              <a:pathLst>
                <a:path w="15" h="14">
                  <a:moveTo>
                    <a:pt x="6" y="6"/>
                  </a:moveTo>
                  <a:cubicBezTo>
                    <a:pt x="3" y="10"/>
                    <a:pt x="0" y="10"/>
                    <a:pt x="2" y="14"/>
                  </a:cubicBezTo>
                  <a:cubicBezTo>
                    <a:pt x="8" y="11"/>
                    <a:pt x="13" y="7"/>
                    <a:pt x="15" y="2"/>
                  </a:cubicBezTo>
                  <a:cubicBezTo>
                    <a:pt x="3" y="0"/>
                    <a:pt x="7" y="4"/>
                    <a:pt x="6"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1" name="Freeform 111"/>
            <p:cNvSpPr>
              <a:spLocks/>
            </p:cNvSpPr>
            <p:nvPr/>
          </p:nvSpPr>
          <p:spPr bwMode="auto">
            <a:xfrm>
              <a:off x="1321" y="1619"/>
              <a:ext cx="11" cy="14"/>
            </a:xfrm>
            <a:custGeom>
              <a:avLst/>
              <a:gdLst>
                <a:gd name="T0" fmla="*/ 3 w 6"/>
                <a:gd name="T1" fmla="*/ 8 h 8"/>
                <a:gd name="T2" fmla="*/ 1 w 6"/>
                <a:gd name="T3" fmla="*/ 2 h 8"/>
                <a:gd name="T4" fmla="*/ 3 w 6"/>
                <a:gd name="T5" fmla="*/ 8 h 8"/>
              </a:gdLst>
              <a:ahLst/>
              <a:cxnLst>
                <a:cxn ang="0">
                  <a:pos x="T0" y="T1"/>
                </a:cxn>
                <a:cxn ang="0">
                  <a:pos x="T2" y="T3"/>
                </a:cxn>
                <a:cxn ang="0">
                  <a:pos x="T4" y="T5"/>
                </a:cxn>
              </a:cxnLst>
              <a:rect l="0" t="0" r="r" b="b"/>
              <a:pathLst>
                <a:path w="6" h="8">
                  <a:moveTo>
                    <a:pt x="3" y="8"/>
                  </a:moveTo>
                  <a:cubicBezTo>
                    <a:pt x="6" y="5"/>
                    <a:pt x="2" y="5"/>
                    <a:pt x="1" y="2"/>
                  </a:cubicBezTo>
                  <a:cubicBezTo>
                    <a:pt x="0" y="0"/>
                    <a:pt x="2" y="7"/>
                    <a:pt x="3" y="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2" name="Freeform 112"/>
            <p:cNvSpPr>
              <a:spLocks/>
            </p:cNvSpPr>
            <p:nvPr/>
          </p:nvSpPr>
          <p:spPr bwMode="auto">
            <a:xfrm>
              <a:off x="1311" y="1585"/>
              <a:ext cx="16" cy="7"/>
            </a:xfrm>
            <a:custGeom>
              <a:avLst/>
              <a:gdLst>
                <a:gd name="T0" fmla="*/ 0 w 9"/>
                <a:gd name="T1" fmla="*/ 4 h 4"/>
                <a:gd name="T2" fmla="*/ 9 w 9"/>
                <a:gd name="T3" fmla="*/ 4 h 4"/>
                <a:gd name="T4" fmla="*/ 0 w 9"/>
                <a:gd name="T5" fmla="*/ 4 h 4"/>
              </a:gdLst>
              <a:ahLst/>
              <a:cxnLst>
                <a:cxn ang="0">
                  <a:pos x="T0" y="T1"/>
                </a:cxn>
                <a:cxn ang="0">
                  <a:pos x="T2" y="T3"/>
                </a:cxn>
                <a:cxn ang="0">
                  <a:pos x="T4" y="T5"/>
                </a:cxn>
              </a:cxnLst>
              <a:rect l="0" t="0" r="r" b="b"/>
              <a:pathLst>
                <a:path w="9" h="4">
                  <a:moveTo>
                    <a:pt x="0" y="4"/>
                  </a:moveTo>
                  <a:cubicBezTo>
                    <a:pt x="3" y="4"/>
                    <a:pt x="6" y="4"/>
                    <a:pt x="9" y="4"/>
                  </a:cubicBezTo>
                  <a:cubicBezTo>
                    <a:pt x="5" y="0"/>
                    <a:pt x="5" y="3"/>
                    <a:pt x="0"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3" name="Freeform 113"/>
            <p:cNvSpPr>
              <a:spLocks/>
            </p:cNvSpPr>
            <p:nvPr/>
          </p:nvSpPr>
          <p:spPr bwMode="auto">
            <a:xfrm>
              <a:off x="1401" y="1701"/>
              <a:ext cx="13" cy="10"/>
            </a:xfrm>
            <a:custGeom>
              <a:avLst/>
              <a:gdLst>
                <a:gd name="T0" fmla="*/ 7 w 7"/>
                <a:gd name="T1" fmla="*/ 0 h 6"/>
                <a:gd name="T2" fmla="*/ 0 w 7"/>
                <a:gd name="T3" fmla="*/ 3 h 6"/>
                <a:gd name="T4" fmla="*/ 7 w 7"/>
                <a:gd name="T5" fmla="*/ 0 h 6"/>
              </a:gdLst>
              <a:ahLst/>
              <a:cxnLst>
                <a:cxn ang="0">
                  <a:pos x="T0" y="T1"/>
                </a:cxn>
                <a:cxn ang="0">
                  <a:pos x="T2" y="T3"/>
                </a:cxn>
                <a:cxn ang="0">
                  <a:pos x="T4" y="T5"/>
                </a:cxn>
              </a:cxnLst>
              <a:rect l="0" t="0" r="r" b="b"/>
              <a:pathLst>
                <a:path w="7" h="6">
                  <a:moveTo>
                    <a:pt x="7" y="0"/>
                  </a:moveTo>
                  <a:cubicBezTo>
                    <a:pt x="4" y="1"/>
                    <a:pt x="2" y="2"/>
                    <a:pt x="0" y="3"/>
                  </a:cubicBezTo>
                  <a:cubicBezTo>
                    <a:pt x="1" y="3"/>
                    <a:pt x="4" y="6"/>
                    <a:pt x="7"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4" name="Freeform 114"/>
            <p:cNvSpPr>
              <a:spLocks/>
            </p:cNvSpPr>
            <p:nvPr/>
          </p:nvSpPr>
          <p:spPr bwMode="auto">
            <a:xfrm>
              <a:off x="286" y="922"/>
              <a:ext cx="51" cy="55"/>
            </a:xfrm>
            <a:custGeom>
              <a:avLst/>
              <a:gdLst>
                <a:gd name="T0" fmla="*/ 24 w 29"/>
                <a:gd name="T1" fmla="*/ 3 h 31"/>
                <a:gd name="T2" fmla="*/ 27 w 29"/>
                <a:gd name="T3" fmla="*/ 31 h 31"/>
                <a:gd name="T4" fmla="*/ 24 w 29"/>
                <a:gd name="T5" fmla="*/ 18 h 31"/>
                <a:gd name="T6" fmla="*/ 24 w 29"/>
                <a:gd name="T7" fmla="*/ 3 h 31"/>
              </a:gdLst>
              <a:ahLst/>
              <a:cxnLst>
                <a:cxn ang="0">
                  <a:pos x="T0" y="T1"/>
                </a:cxn>
                <a:cxn ang="0">
                  <a:pos x="T2" y="T3"/>
                </a:cxn>
                <a:cxn ang="0">
                  <a:pos x="T4" y="T5"/>
                </a:cxn>
                <a:cxn ang="0">
                  <a:pos x="T6" y="T7"/>
                </a:cxn>
              </a:cxnLst>
              <a:rect l="0" t="0" r="r" b="b"/>
              <a:pathLst>
                <a:path w="29" h="31">
                  <a:moveTo>
                    <a:pt x="24" y="3"/>
                  </a:moveTo>
                  <a:cubicBezTo>
                    <a:pt x="0" y="0"/>
                    <a:pt x="24" y="22"/>
                    <a:pt x="27" y="31"/>
                  </a:cubicBezTo>
                  <a:cubicBezTo>
                    <a:pt x="29" y="23"/>
                    <a:pt x="26" y="21"/>
                    <a:pt x="24" y="18"/>
                  </a:cubicBezTo>
                  <a:cubicBezTo>
                    <a:pt x="25" y="14"/>
                    <a:pt x="23" y="8"/>
                    <a:pt x="24"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5" name="Freeform 115"/>
            <p:cNvSpPr>
              <a:spLocks/>
            </p:cNvSpPr>
            <p:nvPr/>
          </p:nvSpPr>
          <p:spPr bwMode="auto">
            <a:xfrm>
              <a:off x="548" y="434"/>
              <a:ext cx="376" cy="209"/>
            </a:xfrm>
            <a:custGeom>
              <a:avLst/>
              <a:gdLst>
                <a:gd name="T0" fmla="*/ 212 w 212"/>
                <a:gd name="T1" fmla="*/ 92 h 118"/>
                <a:gd name="T2" fmla="*/ 171 w 212"/>
                <a:gd name="T3" fmla="*/ 54 h 118"/>
                <a:gd name="T4" fmla="*/ 155 w 212"/>
                <a:gd name="T5" fmla="*/ 24 h 118"/>
                <a:gd name="T6" fmla="*/ 137 w 212"/>
                <a:gd name="T7" fmla="*/ 33 h 118"/>
                <a:gd name="T8" fmla="*/ 145 w 212"/>
                <a:gd name="T9" fmla="*/ 57 h 118"/>
                <a:gd name="T10" fmla="*/ 116 w 212"/>
                <a:gd name="T11" fmla="*/ 38 h 118"/>
                <a:gd name="T12" fmla="*/ 117 w 212"/>
                <a:gd name="T13" fmla="*/ 44 h 118"/>
                <a:gd name="T14" fmla="*/ 81 w 212"/>
                <a:gd name="T15" fmla="*/ 42 h 118"/>
                <a:gd name="T16" fmla="*/ 50 w 212"/>
                <a:gd name="T17" fmla="*/ 67 h 118"/>
                <a:gd name="T18" fmla="*/ 40 w 212"/>
                <a:gd name="T19" fmla="*/ 74 h 118"/>
                <a:gd name="T20" fmla="*/ 93 w 212"/>
                <a:gd name="T21" fmla="*/ 84 h 118"/>
                <a:gd name="T22" fmla="*/ 48 w 212"/>
                <a:gd name="T23" fmla="*/ 92 h 118"/>
                <a:gd name="T24" fmla="*/ 86 w 212"/>
                <a:gd name="T25" fmla="*/ 110 h 118"/>
                <a:gd name="T26" fmla="*/ 124 w 212"/>
                <a:gd name="T27" fmla="*/ 113 h 118"/>
                <a:gd name="T28" fmla="*/ 164 w 212"/>
                <a:gd name="T29" fmla="*/ 104 h 118"/>
                <a:gd name="T30" fmla="*/ 202 w 212"/>
                <a:gd name="T31" fmla="*/ 106 h 118"/>
                <a:gd name="T32" fmla="*/ 194 w 212"/>
                <a:gd name="T33" fmla="*/ 98 h 118"/>
                <a:gd name="T34" fmla="*/ 198 w 212"/>
                <a:gd name="T35" fmla="*/ 95 h 118"/>
                <a:gd name="T36" fmla="*/ 212 w 212"/>
                <a:gd name="T37" fmla="*/ 9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118">
                  <a:moveTo>
                    <a:pt x="212" y="92"/>
                  </a:moveTo>
                  <a:cubicBezTo>
                    <a:pt x="191" y="80"/>
                    <a:pt x="182" y="76"/>
                    <a:pt x="171" y="54"/>
                  </a:cubicBezTo>
                  <a:cubicBezTo>
                    <a:pt x="165" y="41"/>
                    <a:pt x="183" y="10"/>
                    <a:pt x="155" y="24"/>
                  </a:cubicBezTo>
                  <a:cubicBezTo>
                    <a:pt x="153" y="25"/>
                    <a:pt x="138" y="30"/>
                    <a:pt x="137" y="33"/>
                  </a:cubicBezTo>
                  <a:cubicBezTo>
                    <a:pt x="135" y="40"/>
                    <a:pt x="147" y="52"/>
                    <a:pt x="145" y="57"/>
                  </a:cubicBezTo>
                  <a:cubicBezTo>
                    <a:pt x="143" y="61"/>
                    <a:pt x="127" y="36"/>
                    <a:pt x="116" y="38"/>
                  </a:cubicBezTo>
                  <a:cubicBezTo>
                    <a:pt x="116" y="40"/>
                    <a:pt x="117" y="42"/>
                    <a:pt x="117" y="44"/>
                  </a:cubicBezTo>
                  <a:cubicBezTo>
                    <a:pt x="102" y="51"/>
                    <a:pt x="97" y="26"/>
                    <a:pt x="81" y="42"/>
                  </a:cubicBezTo>
                  <a:cubicBezTo>
                    <a:pt x="77" y="0"/>
                    <a:pt x="0" y="74"/>
                    <a:pt x="50" y="67"/>
                  </a:cubicBezTo>
                  <a:cubicBezTo>
                    <a:pt x="45" y="68"/>
                    <a:pt x="44" y="71"/>
                    <a:pt x="40" y="74"/>
                  </a:cubicBezTo>
                  <a:cubicBezTo>
                    <a:pt x="52" y="88"/>
                    <a:pt x="77" y="76"/>
                    <a:pt x="93" y="84"/>
                  </a:cubicBezTo>
                  <a:cubicBezTo>
                    <a:pt x="78" y="84"/>
                    <a:pt x="61" y="83"/>
                    <a:pt x="48" y="92"/>
                  </a:cubicBezTo>
                  <a:cubicBezTo>
                    <a:pt x="58" y="108"/>
                    <a:pt x="77" y="98"/>
                    <a:pt x="86" y="110"/>
                  </a:cubicBezTo>
                  <a:cubicBezTo>
                    <a:pt x="92" y="118"/>
                    <a:pt x="116" y="117"/>
                    <a:pt x="124" y="113"/>
                  </a:cubicBezTo>
                  <a:cubicBezTo>
                    <a:pt x="137" y="108"/>
                    <a:pt x="152" y="103"/>
                    <a:pt x="164" y="104"/>
                  </a:cubicBezTo>
                  <a:cubicBezTo>
                    <a:pt x="179" y="106"/>
                    <a:pt x="187" y="118"/>
                    <a:pt x="202" y="106"/>
                  </a:cubicBezTo>
                  <a:cubicBezTo>
                    <a:pt x="199" y="103"/>
                    <a:pt x="198" y="100"/>
                    <a:pt x="194" y="98"/>
                  </a:cubicBezTo>
                  <a:cubicBezTo>
                    <a:pt x="196" y="97"/>
                    <a:pt x="197" y="96"/>
                    <a:pt x="198" y="95"/>
                  </a:cubicBezTo>
                  <a:cubicBezTo>
                    <a:pt x="204" y="95"/>
                    <a:pt x="208" y="95"/>
                    <a:pt x="212" y="9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6" name="Freeform 116"/>
            <p:cNvSpPr>
              <a:spLocks/>
            </p:cNvSpPr>
            <p:nvPr/>
          </p:nvSpPr>
          <p:spPr bwMode="auto">
            <a:xfrm>
              <a:off x="488" y="441"/>
              <a:ext cx="177" cy="131"/>
            </a:xfrm>
            <a:custGeom>
              <a:avLst/>
              <a:gdLst>
                <a:gd name="T0" fmla="*/ 20 w 100"/>
                <a:gd name="T1" fmla="*/ 64 h 74"/>
                <a:gd name="T2" fmla="*/ 58 w 100"/>
                <a:gd name="T3" fmla="*/ 44 h 74"/>
                <a:gd name="T4" fmla="*/ 100 w 100"/>
                <a:gd name="T5" fmla="*/ 23 h 74"/>
                <a:gd name="T6" fmla="*/ 10 w 100"/>
                <a:gd name="T7" fmla="*/ 4 h 74"/>
                <a:gd name="T8" fmla="*/ 2 w 100"/>
                <a:gd name="T9" fmla="*/ 41 h 74"/>
                <a:gd name="T10" fmla="*/ 20 w 100"/>
                <a:gd name="T11" fmla="*/ 64 h 74"/>
              </a:gdLst>
              <a:ahLst/>
              <a:cxnLst>
                <a:cxn ang="0">
                  <a:pos x="T0" y="T1"/>
                </a:cxn>
                <a:cxn ang="0">
                  <a:pos x="T2" y="T3"/>
                </a:cxn>
                <a:cxn ang="0">
                  <a:pos x="T4" y="T5"/>
                </a:cxn>
                <a:cxn ang="0">
                  <a:pos x="T6" y="T7"/>
                </a:cxn>
                <a:cxn ang="0">
                  <a:pos x="T8" y="T9"/>
                </a:cxn>
                <a:cxn ang="0">
                  <a:pos x="T10" y="T11"/>
                </a:cxn>
              </a:cxnLst>
              <a:rect l="0" t="0" r="r" b="b"/>
              <a:pathLst>
                <a:path w="100" h="74">
                  <a:moveTo>
                    <a:pt x="20" y="64"/>
                  </a:moveTo>
                  <a:cubicBezTo>
                    <a:pt x="36" y="74"/>
                    <a:pt x="50" y="55"/>
                    <a:pt x="58" y="44"/>
                  </a:cubicBezTo>
                  <a:cubicBezTo>
                    <a:pt x="70" y="30"/>
                    <a:pt x="85" y="31"/>
                    <a:pt x="100" y="23"/>
                  </a:cubicBezTo>
                  <a:cubicBezTo>
                    <a:pt x="88" y="1"/>
                    <a:pt x="32" y="0"/>
                    <a:pt x="10" y="4"/>
                  </a:cubicBezTo>
                  <a:cubicBezTo>
                    <a:pt x="24" y="23"/>
                    <a:pt x="3" y="26"/>
                    <a:pt x="2" y="41"/>
                  </a:cubicBezTo>
                  <a:cubicBezTo>
                    <a:pt x="0" y="58"/>
                    <a:pt x="10" y="50"/>
                    <a:pt x="20" y="6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7" name="Freeform 117"/>
            <p:cNvSpPr>
              <a:spLocks/>
            </p:cNvSpPr>
            <p:nvPr/>
          </p:nvSpPr>
          <p:spPr bwMode="auto">
            <a:xfrm>
              <a:off x="610" y="350"/>
              <a:ext cx="249" cy="108"/>
            </a:xfrm>
            <a:custGeom>
              <a:avLst/>
              <a:gdLst>
                <a:gd name="T0" fmla="*/ 22 w 140"/>
                <a:gd name="T1" fmla="*/ 21 h 61"/>
                <a:gd name="T2" fmla="*/ 29 w 140"/>
                <a:gd name="T3" fmla="*/ 23 h 61"/>
                <a:gd name="T4" fmla="*/ 18 w 140"/>
                <a:gd name="T5" fmla="*/ 22 h 61"/>
                <a:gd name="T6" fmla="*/ 22 w 140"/>
                <a:gd name="T7" fmla="*/ 28 h 61"/>
                <a:gd name="T8" fmla="*/ 45 w 140"/>
                <a:gd name="T9" fmla="*/ 38 h 61"/>
                <a:gd name="T10" fmla="*/ 51 w 140"/>
                <a:gd name="T11" fmla="*/ 46 h 61"/>
                <a:gd name="T12" fmla="*/ 42 w 140"/>
                <a:gd name="T13" fmla="*/ 50 h 61"/>
                <a:gd name="T14" fmla="*/ 51 w 140"/>
                <a:gd name="T15" fmla="*/ 55 h 61"/>
                <a:gd name="T16" fmla="*/ 127 w 140"/>
                <a:gd name="T17" fmla="*/ 38 h 61"/>
                <a:gd name="T18" fmla="*/ 103 w 140"/>
                <a:gd name="T19" fmla="*/ 16 h 61"/>
                <a:gd name="T20" fmla="*/ 81 w 140"/>
                <a:gd name="T21" fmla="*/ 16 h 61"/>
                <a:gd name="T22" fmla="*/ 87 w 140"/>
                <a:gd name="T23" fmla="*/ 26 h 61"/>
                <a:gd name="T24" fmla="*/ 93 w 140"/>
                <a:gd name="T25" fmla="*/ 28 h 61"/>
                <a:gd name="T26" fmla="*/ 28 w 140"/>
                <a:gd name="T27" fmla="*/ 14 h 61"/>
                <a:gd name="T28" fmla="*/ 38 w 140"/>
                <a:gd name="T29" fmla="*/ 18 h 61"/>
                <a:gd name="T30" fmla="*/ 22 w 140"/>
                <a:gd name="T31" fmla="*/ 2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0" h="61">
                  <a:moveTo>
                    <a:pt x="22" y="21"/>
                  </a:moveTo>
                  <a:cubicBezTo>
                    <a:pt x="25" y="22"/>
                    <a:pt x="27" y="23"/>
                    <a:pt x="29" y="23"/>
                  </a:cubicBezTo>
                  <a:cubicBezTo>
                    <a:pt x="26" y="23"/>
                    <a:pt x="22" y="23"/>
                    <a:pt x="18" y="22"/>
                  </a:cubicBezTo>
                  <a:cubicBezTo>
                    <a:pt x="19" y="25"/>
                    <a:pt x="20" y="27"/>
                    <a:pt x="22" y="28"/>
                  </a:cubicBezTo>
                  <a:cubicBezTo>
                    <a:pt x="0" y="26"/>
                    <a:pt x="25" y="61"/>
                    <a:pt x="45" y="38"/>
                  </a:cubicBezTo>
                  <a:cubicBezTo>
                    <a:pt x="47" y="41"/>
                    <a:pt x="49" y="43"/>
                    <a:pt x="51" y="46"/>
                  </a:cubicBezTo>
                  <a:cubicBezTo>
                    <a:pt x="48" y="47"/>
                    <a:pt x="45" y="49"/>
                    <a:pt x="42" y="50"/>
                  </a:cubicBezTo>
                  <a:cubicBezTo>
                    <a:pt x="45" y="52"/>
                    <a:pt x="48" y="53"/>
                    <a:pt x="51" y="55"/>
                  </a:cubicBezTo>
                  <a:cubicBezTo>
                    <a:pt x="64" y="55"/>
                    <a:pt x="121" y="47"/>
                    <a:pt x="127" y="38"/>
                  </a:cubicBezTo>
                  <a:cubicBezTo>
                    <a:pt x="140" y="16"/>
                    <a:pt x="109" y="28"/>
                    <a:pt x="103" y="16"/>
                  </a:cubicBezTo>
                  <a:cubicBezTo>
                    <a:pt x="97" y="5"/>
                    <a:pt x="89" y="0"/>
                    <a:pt x="81" y="16"/>
                  </a:cubicBezTo>
                  <a:cubicBezTo>
                    <a:pt x="90" y="22"/>
                    <a:pt x="90" y="20"/>
                    <a:pt x="87" y="26"/>
                  </a:cubicBezTo>
                  <a:cubicBezTo>
                    <a:pt x="89" y="27"/>
                    <a:pt x="91" y="27"/>
                    <a:pt x="93" y="28"/>
                  </a:cubicBezTo>
                  <a:cubicBezTo>
                    <a:pt x="77" y="40"/>
                    <a:pt x="46" y="13"/>
                    <a:pt x="28" y="14"/>
                  </a:cubicBezTo>
                  <a:cubicBezTo>
                    <a:pt x="31" y="15"/>
                    <a:pt x="35" y="17"/>
                    <a:pt x="38" y="18"/>
                  </a:cubicBezTo>
                  <a:cubicBezTo>
                    <a:pt x="31" y="17"/>
                    <a:pt x="29" y="20"/>
                    <a:pt x="22" y="2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8" name="Freeform 118"/>
            <p:cNvSpPr>
              <a:spLocks/>
            </p:cNvSpPr>
            <p:nvPr/>
          </p:nvSpPr>
          <p:spPr bwMode="auto">
            <a:xfrm>
              <a:off x="598" y="389"/>
              <a:ext cx="28" cy="23"/>
            </a:xfrm>
            <a:custGeom>
              <a:avLst/>
              <a:gdLst>
                <a:gd name="T0" fmla="*/ 5 w 16"/>
                <a:gd name="T1" fmla="*/ 13 h 13"/>
                <a:gd name="T2" fmla="*/ 16 w 16"/>
                <a:gd name="T3" fmla="*/ 0 h 13"/>
                <a:gd name="T4" fmla="*/ 0 w 16"/>
                <a:gd name="T5" fmla="*/ 8 h 13"/>
                <a:gd name="T6" fmla="*/ 5 w 16"/>
                <a:gd name="T7" fmla="*/ 13 h 13"/>
              </a:gdLst>
              <a:ahLst/>
              <a:cxnLst>
                <a:cxn ang="0">
                  <a:pos x="T0" y="T1"/>
                </a:cxn>
                <a:cxn ang="0">
                  <a:pos x="T2" y="T3"/>
                </a:cxn>
                <a:cxn ang="0">
                  <a:pos x="T4" y="T5"/>
                </a:cxn>
                <a:cxn ang="0">
                  <a:pos x="T6" y="T7"/>
                </a:cxn>
              </a:cxnLst>
              <a:rect l="0" t="0" r="r" b="b"/>
              <a:pathLst>
                <a:path w="16" h="13">
                  <a:moveTo>
                    <a:pt x="5" y="13"/>
                  </a:moveTo>
                  <a:cubicBezTo>
                    <a:pt x="11" y="9"/>
                    <a:pt x="14" y="7"/>
                    <a:pt x="16" y="0"/>
                  </a:cubicBezTo>
                  <a:cubicBezTo>
                    <a:pt x="8" y="1"/>
                    <a:pt x="5" y="3"/>
                    <a:pt x="0" y="8"/>
                  </a:cubicBezTo>
                  <a:cubicBezTo>
                    <a:pt x="2" y="10"/>
                    <a:pt x="3" y="11"/>
                    <a:pt x="5" y="1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19" name="Freeform 119"/>
            <p:cNvSpPr>
              <a:spLocks/>
            </p:cNvSpPr>
            <p:nvPr/>
          </p:nvSpPr>
          <p:spPr bwMode="auto">
            <a:xfrm>
              <a:off x="674" y="359"/>
              <a:ext cx="22" cy="9"/>
            </a:xfrm>
            <a:custGeom>
              <a:avLst/>
              <a:gdLst>
                <a:gd name="T0" fmla="*/ 0 w 12"/>
                <a:gd name="T1" fmla="*/ 0 h 5"/>
                <a:gd name="T2" fmla="*/ 5 w 12"/>
                <a:gd name="T3" fmla="*/ 5 h 5"/>
                <a:gd name="T4" fmla="*/ 12 w 12"/>
                <a:gd name="T5" fmla="*/ 5 h 5"/>
                <a:gd name="T6" fmla="*/ 12 w 12"/>
                <a:gd name="T7" fmla="*/ 0 h 5"/>
                <a:gd name="T8" fmla="*/ 0 w 12"/>
                <a:gd name="T9" fmla="*/ 0 h 5"/>
              </a:gdLst>
              <a:ahLst/>
              <a:cxnLst>
                <a:cxn ang="0">
                  <a:pos x="T0" y="T1"/>
                </a:cxn>
                <a:cxn ang="0">
                  <a:pos x="T2" y="T3"/>
                </a:cxn>
                <a:cxn ang="0">
                  <a:pos x="T4" y="T5"/>
                </a:cxn>
                <a:cxn ang="0">
                  <a:pos x="T6" y="T7"/>
                </a:cxn>
                <a:cxn ang="0">
                  <a:pos x="T8" y="T9"/>
                </a:cxn>
              </a:cxnLst>
              <a:rect l="0" t="0" r="r" b="b"/>
              <a:pathLst>
                <a:path w="12" h="5">
                  <a:moveTo>
                    <a:pt x="0" y="0"/>
                  </a:moveTo>
                  <a:cubicBezTo>
                    <a:pt x="2" y="2"/>
                    <a:pt x="3" y="3"/>
                    <a:pt x="5" y="5"/>
                  </a:cubicBezTo>
                  <a:cubicBezTo>
                    <a:pt x="7" y="5"/>
                    <a:pt x="10" y="5"/>
                    <a:pt x="12" y="5"/>
                  </a:cubicBezTo>
                  <a:cubicBezTo>
                    <a:pt x="12" y="3"/>
                    <a:pt x="12" y="2"/>
                    <a:pt x="12" y="0"/>
                  </a:cubicBezTo>
                  <a:cubicBezTo>
                    <a:pt x="9" y="0"/>
                    <a:pt x="4" y="0"/>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0" name="Freeform 120"/>
            <p:cNvSpPr>
              <a:spLocks/>
            </p:cNvSpPr>
            <p:nvPr/>
          </p:nvSpPr>
          <p:spPr bwMode="auto">
            <a:xfrm>
              <a:off x="525" y="329"/>
              <a:ext cx="133" cy="76"/>
            </a:xfrm>
            <a:custGeom>
              <a:avLst/>
              <a:gdLst>
                <a:gd name="T0" fmla="*/ 25 w 75"/>
                <a:gd name="T1" fmla="*/ 34 h 43"/>
                <a:gd name="T2" fmla="*/ 31 w 75"/>
                <a:gd name="T3" fmla="*/ 40 h 43"/>
                <a:gd name="T4" fmla="*/ 38 w 75"/>
                <a:gd name="T5" fmla="*/ 32 h 43"/>
                <a:gd name="T6" fmla="*/ 50 w 75"/>
                <a:gd name="T7" fmla="*/ 21 h 43"/>
                <a:gd name="T8" fmla="*/ 75 w 75"/>
                <a:gd name="T9" fmla="*/ 8 h 43"/>
                <a:gd name="T10" fmla="*/ 14 w 75"/>
                <a:gd name="T11" fmla="*/ 26 h 43"/>
                <a:gd name="T12" fmla="*/ 25 w 75"/>
                <a:gd name="T13" fmla="*/ 34 h 43"/>
              </a:gdLst>
              <a:ahLst/>
              <a:cxnLst>
                <a:cxn ang="0">
                  <a:pos x="T0" y="T1"/>
                </a:cxn>
                <a:cxn ang="0">
                  <a:pos x="T2" y="T3"/>
                </a:cxn>
                <a:cxn ang="0">
                  <a:pos x="T4" y="T5"/>
                </a:cxn>
                <a:cxn ang="0">
                  <a:pos x="T6" y="T7"/>
                </a:cxn>
                <a:cxn ang="0">
                  <a:pos x="T8" y="T9"/>
                </a:cxn>
                <a:cxn ang="0">
                  <a:pos x="T10" y="T11"/>
                </a:cxn>
                <a:cxn ang="0">
                  <a:pos x="T12" y="T13"/>
                </a:cxn>
              </a:cxnLst>
              <a:rect l="0" t="0" r="r" b="b"/>
              <a:pathLst>
                <a:path w="75" h="43">
                  <a:moveTo>
                    <a:pt x="25" y="34"/>
                  </a:moveTo>
                  <a:cubicBezTo>
                    <a:pt x="27" y="36"/>
                    <a:pt x="29" y="38"/>
                    <a:pt x="31" y="40"/>
                  </a:cubicBezTo>
                  <a:cubicBezTo>
                    <a:pt x="33" y="37"/>
                    <a:pt x="36" y="35"/>
                    <a:pt x="38" y="32"/>
                  </a:cubicBezTo>
                  <a:cubicBezTo>
                    <a:pt x="45" y="29"/>
                    <a:pt x="46" y="28"/>
                    <a:pt x="50" y="21"/>
                  </a:cubicBezTo>
                  <a:cubicBezTo>
                    <a:pt x="60" y="43"/>
                    <a:pt x="73" y="17"/>
                    <a:pt x="75" y="8"/>
                  </a:cubicBezTo>
                  <a:cubicBezTo>
                    <a:pt x="57" y="0"/>
                    <a:pt x="27" y="13"/>
                    <a:pt x="14" y="26"/>
                  </a:cubicBezTo>
                  <a:cubicBezTo>
                    <a:pt x="0" y="39"/>
                    <a:pt x="13" y="35"/>
                    <a:pt x="25" y="3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1" name="Freeform 121"/>
            <p:cNvSpPr>
              <a:spLocks/>
            </p:cNvSpPr>
            <p:nvPr/>
          </p:nvSpPr>
          <p:spPr bwMode="auto">
            <a:xfrm>
              <a:off x="699" y="277"/>
              <a:ext cx="71" cy="34"/>
            </a:xfrm>
            <a:custGeom>
              <a:avLst/>
              <a:gdLst>
                <a:gd name="T0" fmla="*/ 16 w 40"/>
                <a:gd name="T1" fmla="*/ 18 h 19"/>
                <a:gd name="T2" fmla="*/ 40 w 40"/>
                <a:gd name="T3" fmla="*/ 14 h 19"/>
                <a:gd name="T4" fmla="*/ 0 w 40"/>
                <a:gd name="T5" fmla="*/ 18 h 19"/>
                <a:gd name="T6" fmla="*/ 16 w 40"/>
                <a:gd name="T7" fmla="*/ 18 h 19"/>
              </a:gdLst>
              <a:ahLst/>
              <a:cxnLst>
                <a:cxn ang="0">
                  <a:pos x="T0" y="T1"/>
                </a:cxn>
                <a:cxn ang="0">
                  <a:pos x="T2" y="T3"/>
                </a:cxn>
                <a:cxn ang="0">
                  <a:pos x="T4" y="T5"/>
                </a:cxn>
                <a:cxn ang="0">
                  <a:pos x="T6" y="T7"/>
                </a:cxn>
              </a:cxnLst>
              <a:rect l="0" t="0" r="r" b="b"/>
              <a:pathLst>
                <a:path w="40" h="19">
                  <a:moveTo>
                    <a:pt x="16" y="18"/>
                  </a:moveTo>
                  <a:cubicBezTo>
                    <a:pt x="24" y="19"/>
                    <a:pt x="32" y="18"/>
                    <a:pt x="40" y="14"/>
                  </a:cubicBezTo>
                  <a:cubicBezTo>
                    <a:pt x="30" y="0"/>
                    <a:pt x="10" y="8"/>
                    <a:pt x="0" y="18"/>
                  </a:cubicBezTo>
                  <a:cubicBezTo>
                    <a:pt x="7" y="14"/>
                    <a:pt x="9" y="17"/>
                    <a:pt x="16" y="1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2" name="Freeform 122"/>
            <p:cNvSpPr>
              <a:spLocks/>
            </p:cNvSpPr>
            <p:nvPr/>
          </p:nvSpPr>
          <p:spPr bwMode="auto">
            <a:xfrm>
              <a:off x="692" y="311"/>
              <a:ext cx="71" cy="41"/>
            </a:xfrm>
            <a:custGeom>
              <a:avLst/>
              <a:gdLst>
                <a:gd name="T0" fmla="*/ 7 w 40"/>
                <a:gd name="T1" fmla="*/ 12 h 23"/>
                <a:gd name="T2" fmla="*/ 35 w 40"/>
                <a:gd name="T3" fmla="*/ 8 h 23"/>
                <a:gd name="T4" fmla="*/ 25 w 40"/>
                <a:gd name="T5" fmla="*/ 8 h 23"/>
                <a:gd name="T6" fmla="*/ 40 w 40"/>
                <a:gd name="T7" fmla="*/ 4 h 23"/>
                <a:gd name="T8" fmla="*/ 7 w 40"/>
                <a:gd name="T9" fmla="*/ 12 h 23"/>
              </a:gdLst>
              <a:ahLst/>
              <a:cxnLst>
                <a:cxn ang="0">
                  <a:pos x="T0" y="T1"/>
                </a:cxn>
                <a:cxn ang="0">
                  <a:pos x="T2" y="T3"/>
                </a:cxn>
                <a:cxn ang="0">
                  <a:pos x="T4" y="T5"/>
                </a:cxn>
                <a:cxn ang="0">
                  <a:pos x="T6" y="T7"/>
                </a:cxn>
                <a:cxn ang="0">
                  <a:pos x="T8" y="T9"/>
                </a:cxn>
              </a:cxnLst>
              <a:rect l="0" t="0" r="r" b="b"/>
              <a:pathLst>
                <a:path w="40" h="23">
                  <a:moveTo>
                    <a:pt x="7" y="12"/>
                  </a:moveTo>
                  <a:cubicBezTo>
                    <a:pt x="14" y="23"/>
                    <a:pt x="30" y="18"/>
                    <a:pt x="35" y="8"/>
                  </a:cubicBezTo>
                  <a:cubicBezTo>
                    <a:pt x="31" y="8"/>
                    <a:pt x="28" y="8"/>
                    <a:pt x="25" y="8"/>
                  </a:cubicBezTo>
                  <a:cubicBezTo>
                    <a:pt x="31" y="8"/>
                    <a:pt x="34" y="6"/>
                    <a:pt x="40" y="4"/>
                  </a:cubicBezTo>
                  <a:cubicBezTo>
                    <a:pt x="33" y="0"/>
                    <a:pt x="0" y="1"/>
                    <a:pt x="7" y="1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3" name="Freeform 123"/>
            <p:cNvSpPr>
              <a:spLocks/>
            </p:cNvSpPr>
            <p:nvPr/>
          </p:nvSpPr>
          <p:spPr bwMode="auto">
            <a:xfrm>
              <a:off x="673" y="315"/>
              <a:ext cx="19" cy="21"/>
            </a:xfrm>
            <a:custGeom>
              <a:avLst/>
              <a:gdLst>
                <a:gd name="T0" fmla="*/ 11 w 11"/>
                <a:gd name="T1" fmla="*/ 6 h 12"/>
                <a:gd name="T2" fmla="*/ 0 w 11"/>
                <a:gd name="T3" fmla="*/ 5 h 12"/>
                <a:gd name="T4" fmla="*/ 11 w 11"/>
                <a:gd name="T5" fmla="*/ 6 h 12"/>
              </a:gdLst>
              <a:ahLst/>
              <a:cxnLst>
                <a:cxn ang="0">
                  <a:pos x="T0" y="T1"/>
                </a:cxn>
                <a:cxn ang="0">
                  <a:pos x="T2" y="T3"/>
                </a:cxn>
                <a:cxn ang="0">
                  <a:pos x="T4" y="T5"/>
                </a:cxn>
              </a:cxnLst>
              <a:rect l="0" t="0" r="r" b="b"/>
              <a:pathLst>
                <a:path w="11" h="12">
                  <a:moveTo>
                    <a:pt x="11" y="6"/>
                  </a:moveTo>
                  <a:cubicBezTo>
                    <a:pt x="6" y="3"/>
                    <a:pt x="5" y="0"/>
                    <a:pt x="0" y="5"/>
                  </a:cubicBezTo>
                  <a:cubicBezTo>
                    <a:pt x="5" y="12"/>
                    <a:pt x="6" y="8"/>
                    <a:pt x="11"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4" name="Freeform 124"/>
            <p:cNvSpPr>
              <a:spLocks/>
            </p:cNvSpPr>
            <p:nvPr/>
          </p:nvSpPr>
          <p:spPr bwMode="auto">
            <a:xfrm>
              <a:off x="898" y="458"/>
              <a:ext cx="120" cy="95"/>
            </a:xfrm>
            <a:custGeom>
              <a:avLst/>
              <a:gdLst>
                <a:gd name="T0" fmla="*/ 52 w 68"/>
                <a:gd name="T1" fmla="*/ 23 h 53"/>
                <a:gd name="T2" fmla="*/ 39 w 68"/>
                <a:gd name="T3" fmla="*/ 23 h 53"/>
                <a:gd name="T4" fmla="*/ 10 w 68"/>
                <a:gd name="T5" fmla="*/ 13 h 53"/>
                <a:gd name="T6" fmla="*/ 0 w 68"/>
                <a:gd name="T7" fmla="*/ 23 h 53"/>
                <a:gd name="T8" fmla="*/ 38 w 68"/>
                <a:gd name="T9" fmla="*/ 53 h 53"/>
                <a:gd name="T10" fmla="*/ 52 w 68"/>
                <a:gd name="T11" fmla="*/ 23 h 53"/>
              </a:gdLst>
              <a:ahLst/>
              <a:cxnLst>
                <a:cxn ang="0">
                  <a:pos x="T0" y="T1"/>
                </a:cxn>
                <a:cxn ang="0">
                  <a:pos x="T2" y="T3"/>
                </a:cxn>
                <a:cxn ang="0">
                  <a:pos x="T4" y="T5"/>
                </a:cxn>
                <a:cxn ang="0">
                  <a:pos x="T6" y="T7"/>
                </a:cxn>
                <a:cxn ang="0">
                  <a:pos x="T8" y="T9"/>
                </a:cxn>
                <a:cxn ang="0">
                  <a:pos x="T10" y="T11"/>
                </a:cxn>
              </a:cxnLst>
              <a:rect l="0" t="0" r="r" b="b"/>
              <a:pathLst>
                <a:path w="68" h="53">
                  <a:moveTo>
                    <a:pt x="52" y="23"/>
                  </a:moveTo>
                  <a:cubicBezTo>
                    <a:pt x="47" y="23"/>
                    <a:pt x="45" y="21"/>
                    <a:pt x="39" y="23"/>
                  </a:cubicBezTo>
                  <a:cubicBezTo>
                    <a:pt x="68" y="8"/>
                    <a:pt x="24" y="0"/>
                    <a:pt x="10" y="13"/>
                  </a:cubicBezTo>
                  <a:cubicBezTo>
                    <a:pt x="30" y="15"/>
                    <a:pt x="20" y="30"/>
                    <a:pt x="0" y="23"/>
                  </a:cubicBezTo>
                  <a:cubicBezTo>
                    <a:pt x="1" y="30"/>
                    <a:pt x="30" y="53"/>
                    <a:pt x="38" y="53"/>
                  </a:cubicBezTo>
                  <a:cubicBezTo>
                    <a:pt x="60" y="53"/>
                    <a:pt x="58" y="30"/>
                    <a:pt x="52" y="2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5" name="Freeform 125"/>
            <p:cNvSpPr>
              <a:spLocks/>
            </p:cNvSpPr>
            <p:nvPr/>
          </p:nvSpPr>
          <p:spPr bwMode="auto">
            <a:xfrm>
              <a:off x="848" y="366"/>
              <a:ext cx="147" cy="64"/>
            </a:xfrm>
            <a:custGeom>
              <a:avLst/>
              <a:gdLst>
                <a:gd name="T0" fmla="*/ 37 w 83"/>
                <a:gd name="T1" fmla="*/ 1 h 36"/>
                <a:gd name="T2" fmla="*/ 49 w 83"/>
                <a:gd name="T3" fmla="*/ 13 h 36"/>
                <a:gd name="T4" fmla="*/ 30 w 83"/>
                <a:gd name="T5" fmla="*/ 6 h 36"/>
                <a:gd name="T6" fmla="*/ 37 w 83"/>
                <a:gd name="T7" fmla="*/ 16 h 36"/>
                <a:gd name="T8" fmla="*/ 7 w 83"/>
                <a:gd name="T9" fmla="*/ 1 h 36"/>
                <a:gd name="T10" fmla="*/ 10 w 83"/>
                <a:gd name="T11" fmla="*/ 8 h 36"/>
                <a:gd name="T12" fmla="*/ 22 w 83"/>
                <a:gd name="T13" fmla="*/ 18 h 36"/>
                <a:gd name="T14" fmla="*/ 56 w 83"/>
                <a:gd name="T15" fmla="*/ 20 h 36"/>
                <a:gd name="T16" fmla="*/ 45 w 83"/>
                <a:gd name="T17" fmla="*/ 32 h 36"/>
                <a:gd name="T18" fmla="*/ 73 w 83"/>
                <a:gd name="T19" fmla="*/ 10 h 36"/>
                <a:gd name="T20" fmla="*/ 37 w 83"/>
                <a:gd name="T21"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36">
                  <a:moveTo>
                    <a:pt x="37" y="1"/>
                  </a:moveTo>
                  <a:cubicBezTo>
                    <a:pt x="44" y="3"/>
                    <a:pt x="49" y="6"/>
                    <a:pt x="49" y="13"/>
                  </a:cubicBezTo>
                  <a:cubicBezTo>
                    <a:pt x="43" y="11"/>
                    <a:pt x="36" y="9"/>
                    <a:pt x="30" y="6"/>
                  </a:cubicBezTo>
                  <a:cubicBezTo>
                    <a:pt x="32" y="9"/>
                    <a:pt x="33" y="12"/>
                    <a:pt x="37" y="16"/>
                  </a:cubicBezTo>
                  <a:cubicBezTo>
                    <a:pt x="26" y="13"/>
                    <a:pt x="19" y="3"/>
                    <a:pt x="7" y="1"/>
                  </a:cubicBezTo>
                  <a:cubicBezTo>
                    <a:pt x="8" y="4"/>
                    <a:pt x="9" y="6"/>
                    <a:pt x="10" y="8"/>
                  </a:cubicBezTo>
                  <a:cubicBezTo>
                    <a:pt x="0" y="5"/>
                    <a:pt x="18" y="16"/>
                    <a:pt x="22" y="18"/>
                  </a:cubicBezTo>
                  <a:cubicBezTo>
                    <a:pt x="33" y="22"/>
                    <a:pt x="43" y="18"/>
                    <a:pt x="56" y="20"/>
                  </a:cubicBezTo>
                  <a:cubicBezTo>
                    <a:pt x="48" y="24"/>
                    <a:pt x="49" y="26"/>
                    <a:pt x="45" y="32"/>
                  </a:cubicBezTo>
                  <a:cubicBezTo>
                    <a:pt x="59" y="36"/>
                    <a:pt x="83" y="30"/>
                    <a:pt x="73" y="10"/>
                  </a:cubicBezTo>
                  <a:cubicBezTo>
                    <a:pt x="67" y="0"/>
                    <a:pt x="49" y="1"/>
                    <a:pt x="37"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6" name="Freeform 126"/>
            <p:cNvSpPr>
              <a:spLocks/>
            </p:cNvSpPr>
            <p:nvPr/>
          </p:nvSpPr>
          <p:spPr bwMode="auto">
            <a:xfrm>
              <a:off x="949" y="588"/>
              <a:ext cx="69" cy="53"/>
            </a:xfrm>
            <a:custGeom>
              <a:avLst/>
              <a:gdLst>
                <a:gd name="T0" fmla="*/ 39 w 39"/>
                <a:gd name="T1" fmla="*/ 24 h 30"/>
                <a:gd name="T2" fmla="*/ 0 w 39"/>
                <a:gd name="T3" fmla="*/ 20 h 30"/>
                <a:gd name="T4" fmla="*/ 30 w 39"/>
                <a:gd name="T5" fmla="*/ 30 h 30"/>
                <a:gd name="T6" fmla="*/ 39 w 39"/>
                <a:gd name="T7" fmla="*/ 24 h 30"/>
              </a:gdLst>
              <a:ahLst/>
              <a:cxnLst>
                <a:cxn ang="0">
                  <a:pos x="T0" y="T1"/>
                </a:cxn>
                <a:cxn ang="0">
                  <a:pos x="T2" y="T3"/>
                </a:cxn>
                <a:cxn ang="0">
                  <a:pos x="T4" y="T5"/>
                </a:cxn>
                <a:cxn ang="0">
                  <a:pos x="T6" y="T7"/>
                </a:cxn>
              </a:cxnLst>
              <a:rect l="0" t="0" r="r" b="b"/>
              <a:pathLst>
                <a:path w="39" h="30">
                  <a:moveTo>
                    <a:pt x="39" y="24"/>
                  </a:moveTo>
                  <a:cubicBezTo>
                    <a:pt x="22" y="0"/>
                    <a:pt x="18" y="14"/>
                    <a:pt x="0" y="20"/>
                  </a:cubicBezTo>
                  <a:cubicBezTo>
                    <a:pt x="10" y="24"/>
                    <a:pt x="20" y="28"/>
                    <a:pt x="30" y="30"/>
                  </a:cubicBezTo>
                  <a:cubicBezTo>
                    <a:pt x="33" y="28"/>
                    <a:pt x="36" y="26"/>
                    <a:pt x="39" y="2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7" name="Freeform 127"/>
            <p:cNvSpPr>
              <a:spLocks/>
            </p:cNvSpPr>
            <p:nvPr/>
          </p:nvSpPr>
          <p:spPr bwMode="auto">
            <a:xfrm>
              <a:off x="1013" y="439"/>
              <a:ext cx="92" cy="92"/>
            </a:xfrm>
            <a:custGeom>
              <a:avLst/>
              <a:gdLst>
                <a:gd name="T0" fmla="*/ 1 w 52"/>
                <a:gd name="T1" fmla="*/ 18 h 52"/>
                <a:gd name="T2" fmla="*/ 6 w 52"/>
                <a:gd name="T3" fmla="*/ 51 h 52"/>
                <a:gd name="T4" fmla="*/ 16 w 52"/>
                <a:gd name="T5" fmla="*/ 40 h 52"/>
                <a:gd name="T6" fmla="*/ 52 w 52"/>
                <a:gd name="T7" fmla="*/ 18 h 52"/>
                <a:gd name="T8" fmla="*/ 1 w 52"/>
                <a:gd name="T9" fmla="*/ 18 h 52"/>
              </a:gdLst>
              <a:ahLst/>
              <a:cxnLst>
                <a:cxn ang="0">
                  <a:pos x="T0" y="T1"/>
                </a:cxn>
                <a:cxn ang="0">
                  <a:pos x="T2" y="T3"/>
                </a:cxn>
                <a:cxn ang="0">
                  <a:pos x="T4" y="T5"/>
                </a:cxn>
                <a:cxn ang="0">
                  <a:pos x="T6" y="T7"/>
                </a:cxn>
                <a:cxn ang="0">
                  <a:pos x="T8" y="T9"/>
                </a:cxn>
              </a:cxnLst>
              <a:rect l="0" t="0" r="r" b="b"/>
              <a:pathLst>
                <a:path w="52" h="52">
                  <a:moveTo>
                    <a:pt x="1" y="18"/>
                  </a:moveTo>
                  <a:cubicBezTo>
                    <a:pt x="0" y="30"/>
                    <a:pt x="7" y="39"/>
                    <a:pt x="6" y="51"/>
                  </a:cubicBezTo>
                  <a:cubicBezTo>
                    <a:pt x="16" y="52"/>
                    <a:pt x="23" y="44"/>
                    <a:pt x="16" y="40"/>
                  </a:cubicBezTo>
                  <a:cubicBezTo>
                    <a:pt x="34" y="37"/>
                    <a:pt x="40" y="29"/>
                    <a:pt x="52" y="18"/>
                  </a:cubicBezTo>
                  <a:cubicBezTo>
                    <a:pt x="45" y="0"/>
                    <a:pt x="11" y="18"/>
                    <a:pt x="1" y="1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8" name="Freeform 128"/>
            <p:cNvSpPr>
              <a:spLocks/>
            </p:cNvSpPr>
            <p:nvPr/>
          </p:nvSpPr>
          <p:spPr bwMode="auto">
            <a:xfrm>
              <a:off x="830" y="325"/>
              <a:ext cx="30" cy="29"/>
            </a:xfrm>
            <a:custGeom>
              <a:avLst/>
              <a:gdLst>
                <a:gd name="T0" fmla="*/ 17 w 17"/>
                <a:gd name="T1" fmla="*/ 10 h 16"/>
                <a:gd name="T2" fmla="*/ 0 w 17"/>
                <a:gd name="T3" fmla="*/ 0 h 16"/>
                <a:gd name="T4" fmla="*/ 17 w 17"/>
                <a:gd name="T5" fmla="*/ 10 h 16"/>
              </a:gdLst>
              <a:ahLst/>
              <a:cxnLst>
                <a:cxn ang="0">
                  <a:pos x="T0" y="T1"/>
                </a:cxn>
                <a:cxn ang="0">
                  <a:pos x="T2" y="T3"/>
                </a:cxn>
                <a:cxn ang="0">
                  <a:pos x="T4" y="T5"/>
                </a:cxn>
              </a:cxnLst>
              <a:rect l="0" t="0" r="r" b="b"/>
              <a:pathLst>
                <a:path w="17" h="16">
                  <a:moveTo>
                    <a:pt x="17" y="10"/>
                  </a:moveTo>
                  <a:cubicBezTo>
                    <a:pt x="12" y="6"/>
                    <a:pt x="7" y="2"/>
                    <a:pt x="0" y="0"/>
                  </a:cubicBezTo>
                  <a:cubicBezTo>
                    <a:pt x="3" y="9"/>
                    <a:pt x="10" y="16"/>
                    <a:pt x="17" y="1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29" name="Freeform 129"/>
            <p:cNvSpPr>
              <a:spLocks/>
            </p:cNvSpPr>
            <p:nvPr/>
          </p:nvSpPr>
          <p:spPr bwMode="auto">
            <a:xfrm>
              <a:off x="850" y="409"/>
              <a:ext cx="19" cy="19"/>
            </a:xfrm>
            <a:custGeom>
              <a:avLst/>
              <a:gdLst>
                <a:gd name="T0" fmla="*/ 9 w 11"/>
                <a:gd name="T1" fmla="*/ 0 h 11"/>
                <a:gd name="T2" fmla="*/ 0 w 11"/>
                <a:gd name="T3" fmla="*/ 9 h 11"/>
                <a:gd name="T4" fmla="*/ 9 w 11"/>
                <a:gd name="T5" fmla="*/ 0 h 11"/>
              </a:gdLst>
              <a:ahLst/>
              <a:cxnLst>
                <a:cxn ang="0">
                  <a:pos x="T0" y="T1"/>
                </a:cxn>
                <a:cxn ang="0">
                  <a:pos x="T2" y="T3"/>
                </a:cxn>
                <a:cxn ang="0">
                  <a:pos x="T4" y="T5"/>
                </a:cxn>
              </a:cxnLst>
              <a:rect l="0" t="0" r="r" b="b"/>
              <a:pathLst>
                <a:path w="11" h="11">
                  <a:moveTo>
                    <a:pt x="9" y="0"/>
                  </a:moveTo>
                  <a:cubicBezTo>
                    <a:pt x="5" y="2"/>
                    <a:pt x="2" y="4"/>
                    <a:pt x="0" y="9"/>
                  </a:cubicBezTo>
                  <a:cubicBezTo>
                    <a:pt x="11" y="11"/>
                    <a:pt x="9" y="7"/>
                    <a:pt x="9"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0" name="Freeform 130"/>
            <p:cNvSpPr>
              <a:spLocks/>
            </p:cNvSpPr>
            <p:nvPr/>
          </p:nvSpPr>
          <p:spPr bwMode="auto">
            <a:xfrm>
              <a:off x="839" y="261"/>
              <a:ext cx="114" cy="66"/>
            </a:xfrm>
            <a:custGeom>
              <a:avLst/>
              <a:gdLst>
                <a:gd name="T0" fmla="*/ 15 w 64"/>
                <a:gd name="T1" fmla="*/ 13 h 37"/>
                <a:gd name="T2" fmla="*/ 5 w 64"/>
                <a:gd name="T3" fmla="*/ 21 h 37"/>
                <a:gd name="T4" fmla="*/ 42 w 64"/>
                <a:gd name="T5" fmla="*/ 27 h 37"/>
                <a:gd name="T6" fmla="*/ 64 w 64"/>
                <a:gd name="T7" fmla="*/ 31 h 37"/>
                <a:gd name="T8" fmla="*/ 54 w 64"/>
                <a:gd name="T9" fmla="*/ 16 h 37"/>
                <a:gd name="T10" fmla="*/ 39 w 64"/>
                <a:gd name="T11" fmla="*/ 11 h 37"/>
                <a:gd name="T12" fmla="*/ 0 w 64"/>
                <a:gd name="T13" fmla="*/ 4 h 37"/>
                <a:gd name="T14" fmla="*/ 3 w 64"/>
                <a:gd name="T15" fmla="*/ 13 h 37"/>
                <a:gd name="T16" fmla="*/ 15 w 64"/>
                <a:gd name="T17" fmla="*/ 1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37">
                  <a:moveTo>
                    <a:pt x="15" y="13"/>
                  </a:moveTo>
                  <a:cubicBezTo>
                    <a:pt x="12" y="17"/>
                    <a:pt x="13" y="19"/>
                    <a:pt x="5" y="21"/>
                  </a:cubicBezTo>
                  <a:cubicBezTo>
                    <a:pt x="17" y="25"/>
                    <a:pt x="30" y="26"/>
                    <a:pt x="42" y="27"/>
                  </a:cubicBezTo>
                  <a:cubicBezTo>
                    <a:pt x="49" y="33"/>
                    <a:pt x="57" y="37"/>
                    <a:pt x="64" y="31"/>
                  </a:cubicBezTo>
                  <a:cubicBezTo>
                    <a:pt x="56" y="25"/>
                    <a:pt x="57" y="19"/>
                    <a:pt x="54" y="16"/>
                  </a:cubicBezTo>
                  <a:cubicBezTo>
                    <a:pt x="47" y="11"/>
                    <a:pt x="44" y="15"/>
                    <a:pt x="39" y="11"/>
                  </a:cubicBezTo>
                  <a:cubicBezTo>
                    <a:pt x="31" y="5"/>
                    <a:pt x="11" y="0"/>
                    <a:pt x="0" y="4"/>
                  </a:cubicBezTo>
                  <a:cubicBezTo>
                    <a:pt x="1" y="6"/>
                    <a:pt x="3" y="13"/>
                    <a:pt x="3" y="13"/>
                  </a:cubicBezTo>
                  <a:cubicBezTo>
                    <a:pt x="7" y="13"/>
                    <a:pt x="12" y="14"/>
                    <a:pt x="15" y="1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1" name="Freeform 131"/>
            <p:cNvSpPr>
              <a:spLocks/>
            </p:cNvSpPr>
            <p:nvPr/>
          </p:nvSpPr>
          <p:spPr bwMode="auto">
            <a:xfrm>
              <a:off x="894" y="311"/>
              <a:ext cx="20" cy="14"/>
            </a:xfrm>
            <a:custGeom>
              <a:avLst/>
              <a:gdLst>
                <a:gd name="T0" fmla="*/ 0 w 11"/>
                <a:gd name="T1" fmla="*/ 8 h 8"/>
                <a:gd name="T2" fmla="*/ 11 w 11"/>
                <a:gd name="T3" fmla="*/ 6 h 8"/>
                <a:gd name="T4" fmla="*/ 0 w 11"/>
                <a:gd name="T5" fmla="*/ 8 h 8"/>
              </a:gdLst>
              <a:ahLst/>
              <a:cxnLst>
                <a:cxn ang="0">
                  <a:pos x="T0" y="T1"/>
                </a:cxn>
                <a:cxn ang="0">
                  <a:pos x="T2" y="T3"/>
                </a:cxn>
                <a:cxn ang="0">
                  <a:pos x="T4" y="T5"/>
                </a:cxn>
              </a:cxnLst>
              <a:rect l="0" t="0" r="r" b="b"/>
              <a:pathLst>
                <a:path w="11" h="8">
                  <a:moveTo>
                    <a:pt x="0" y="8"/>
                  </a:moveTo>
                  <a:cubicBezTo>
                    <a:pt x="4" y="7"/>
                    <a:pt x="8" y="7"/>
                    <a:pt x="11" y="6"/>
                  </a:cubicBezTo>
                  <a:cubicBezTo>
                    <a:pt x="4" y="0"/>
                    <a:pt x="5" y="6"/>
                    <a:pt x="0" y="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2" name="Freeform 132"/>
            <p:cNvSpPr>
              <a:spLocks/>
            </p:cNvSpPr>
            <p:nvPr/>
          </p:nvSpPr>
          <p:spPr bwMode="auto">
            <a:xfrm>
              <a:off x="995" y="340"/>
              <a:ext cx="300" cy="108"/>
            </a:xfrm>
            <a:custGeom>
              <a:avLst/>
              <a:gdLst>
                <a:gd name="T0" fmla="*/ 76 w 169"/>
                <a:gd name="T1" fmla="*/ 54 h 61"/>
                <a:gd name="T2" fmla="*/ 125 w 169"/>
                <a:gd name="T3" fmla="*/ 59 h 61"/>
                <a:gd name="T4" fmla="*/ 148 w 169"/>
                <a:gd name="T5" fmla="*/ 59 h 61"/>
                <a:gd name="T6" fmla="*/ 169 w 169"/>
                <a:gd name="T7" fmla="*/ 47 h 61"/>
                <a:gd name="T8" fmla="*/ 165 w 169"/>
                <a:gd name="T9" fmla="*/ 47 h 61"/>
                <a:gd name="T10" fmla="*/ 167 w 169"/>
                <a:gd name="T11" fmla="*/ 44 h 61"/>
                <a:gd name="T12" fmla="*/ 169 w 169"/>
                <a:gd name="T13" fmla="*/ 43 h 61"/>
                <a:gd name="T14" fmla="*/ 116 w 169"/>
                <a:gd name="T15" fmla="*/ 40 h 61"/>
                <a:gd name="T16" fmla="*/ 69 w 169"/>
                <a:gd name="T17" fmla="*/ 36 h 61"/>
                <a:gd name="T18" fmla="*/ 71 w 169"/>
                <a:gd name="T19" fmla="*/ 35 h 61"/>
                <a:gd name="T20" fmla="*/ 56 w 169"/>
                <a:gd name="T21" fmla="*/ 27 h 61"/>
                <a:gd name="T22" fmla="*/ 70 w 169"/>
                <a:gd name="T23" fmla="*/ 27 h 61"/>
                <a:gd name="T24" fmla="*/ 33 w 169"/>
                <a:gd name="T25" fmla="*/ 18 h 61"/>
                <a:gd name="T26" fmla="*/ 0 w 169"/>
                <a:gd name="T27" fmla="*/ 12 h 61"/>
                <a:gd name="T28" fmla="*/ 43 w 169"/>
                <a:gd name="T29" fmla="*/ 36 h 61"/>
                <a:gd name="T30" fmla="*/ 51 w 169"/>
                <a:gd name="T31" fmla="*/ 54 h 61"/>
                <a:gd name="T32" fmla="*/ 76 w 169"/>
                <a:gd name="T33"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9" h="61">
                  <a:moveTo>
                    <a:pt x="76" y="54"/>
                  </a:moveTo>
                  <a:cubicBezTo>
                    <a:pt x="90" y="55"/>
                    <a:pt x="107" y="59"/>
                    <a:pt x="125" y="59"/>
                  </a:cubicBezTo>
                  <a:cubicBezTo>
                    <a:pt x="132" y="59"/>
                    <a:pt x="141" y="60"/>
                    <a:pt x="148" y="59"/>
                  </a:cubicBezTo>
                  <a:cubicBezTo>
                    <a:pt x="158" y="58"/>
                    <a:pt x="165" y="58"/>
                    <a:pt x="169" y="47"/>
                  </a:cubicBezTo>
                  <a:cubicBezTo>
                    <a:pt x="167" y="47"/>
                    <a:pt x="166" y="47"/>
                    <a:pt x="165" y="47"/>
                  </a:cubicBezTo>
                  <a:cubicBezTo>
                    <a:pt x="165" y="46"/>
                    <a:pt x="166" y="45"/>
                    <a:pt x="167" y="44"/>
                  </a:cubicBezTo>
                  <a:cubicBezTo>
                    <a:pt x="168" y="44"/>
                    <a:pt x="168" y="43"/>
                    <a:pt x="169" y="43"/>
                  </a:cubicBezTo>
                  <a:cubicBezTo>
                    <a:pt x="156" y="25"/>
                    <a:pt x="133" y="36"/>
                    <a:pt x="116" y="40"/>
                  </a:cubicBezTo>
                  <a:cubicBezTo>
                    <a:pt x="99" y="43"/>
                    <a:pt x="85" y="42"/>
                    <a:pt x="69" y="36"/>
                  </a:cubicBezTo>
                  <a:cubicBezTo>
                    <a:pt x="70" y="36"/>
                    <a:pt x="70" y="35"/>
                    <a:pt x="71" y="35"/>
                  </a:cubicBezTo>
                  <a:cubicBezTo>
                    <a:pt x="64" y="33"/>
                    <a:pt x="62" y="30"/>
                    <a:pt x="56" y="27"/>
                  </a:cubicBezTo>
                  <a:cubicBezTo>
                    <a:pt x="60" y="27"/>
                    <a:pt x="65" y="26"/>
                    <a:pt x="70" y="27"/>
                  </a:cubicBezTo>
                  <a:cubicBezTo>
                    <a:pt x="53" y="18"/>
                    <a:pt x="49" y="21"/>
                    <a:pt x="33" y="18"/>
                  </a:cubicBezTo>
                  <a:cubicBezTo>
                    <a:pt x="20" y="15"/>
                    <a:pt x="15" y="0"/>
                    <a:pt x="0" y="12"/>
                  </a:cubicBezTo>
                  <a:cubicBezTo>
                    <a:pt x="18" y="27"/>
                    <a:pt x="30" y="19"/>
                    <a:pt x="43" y="36"/>
                  </a:cubicBezTo>
                  <a:cubicBezTo>
                    <a:pt x="48" y="42"/>
                    <a:pt x="38" y="47"/>
                    <a:pt x="51" y="54"/>
                  </a:cubicBezTo>
                  <a:cubicBezTo>
                    <a:pt x="64" y="61"/>
                    <a:pt x="65" y="53"/>
                    <a:pt x="76" y="5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3" name="Freeform 133"/>
            <p:cNvSpPr>
              <a:spLocks/>
            </p:cNvSpPr>
            <p:nvPr/>
          </p:nvSpPr>
          <p:spPr bwMode="auto">
            <a:xfrm>
              <a:off x="999" y="379"/>
              <a:ext cx="83" cy="87"/>
            </a:xfrm>
            <a:custGeom>
              <a:avLst/>
              <a:gdLst>
                <a:gd name="T0" fmla="*/ 5 w 47"/>
                <a:gd name="T1" fmla="*/ 21 h 49"/>
                <a:gd name="T2" fmla="*/ 0 w 47"/>
                <a:gd name="T3" fmla="*/ 26 h 49"/>
                <a:gd name="T4" fmla="*/ 5 w 47"/>
                <a:gd name="T5" fmla="*/ 21 h 49"/>
              </a:gdLst>
              <a:ahLst/>
              <a:cxnLst>
                <a:cxn ang="0">
                  <a:pos x="T0" y="T1"/>
                </a:cxn>
                <a:cxn ang="0">
                  <a:pos x="T2" y="T3"/>
                </a:cxn>
                <a:cxn ang="0">
                  <a:pos x="T4" y="T5"/>
                </a:cxn>
              </a:cxnLst>
              <a:rect l="0" t="0" r="r" b="b"/>
              <a:pathLst>
                <a:path w="47" h="49">
                  <a:moveTo>
                    <a:pt x="5" y="21"/>
                  </a:moveTo>
                  <a:cubicBezTo>
                    <a:pt x="3" y="23"/>
                    <a:pt x="2" y="25"/>
                    <a:pt x="0" y="26"/>
                  </a:cubicBezTo>
                  <a:cubicBezTo>
                    <a:pt x="47" y="49"/>
                    <a:pt x="18" y="0"/>
                    <a:pt x="5" y="2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4" name="Freeform 134"/>
            <p:cNvSpPr>
              <a:spLocks/>
            </p:cNvSpPr>
            <p:nvPr/>
          </p:nvSpPr>
          <p:spPr bwMode="auto">
            <a:xfrm>
              <a:off x="1006" y="325"/>
              <a:ext cx="62" cy="18"/>
            </a:xfrm>
            <a:custGeom>
              <a:avLst/>
              <a:gdLst>
                <a:gd name="T0" fmla="*/ 22 w 35"/>
                <a:gd name="T1" fmla="*/ 0 h 10"/>
                <a:gd name="T2" fmla="*/ 0 w 35"/>
                <a:gd name="T3" fmla="*/ 4 h 10"/>
                <a:gd name="T4" fmla="*/ 22 w 35"/>
                <a:gd name="T5" fmla="*/ 0 h 10"/>
              </a:gdLst>
              <a:ahLst/>
              <a:cxnLst>
                <a:cxn ang="0">
                  <a:pos x="T0" y="T1"/>
                </a:cxn>
                <a:cxn ang="0">
                  <a:pos x="T2" y="T3"/>
                </a:cxn>
                <a:cxn ang="0">
                  <a:pos x="T4" y="T5"/>
                </a:cxn>
              </a:cxnLst>
              <a:rect l="0" t="0" r="r" b="b"/>
              <a:pathLst>
                <a:path w="35" h="10">
                  <a:moveTo>
                    <a:pt x="22" y="0"/>
                  </a:moveTo>
                  <a:cubicBezTo>
                    <a:pt x="14" y="0"/>
                    <a:pt x="7" y="1"/>
                    <a:pt x="0" y="4"/>
                  </a:cubicBezTo>
                  <a:cubicBezTo>
                    <a:pt x="8" y="6"/>
                    <a:pt x="35" y="10"/>
                    <a:pt x="22"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5" name="Freeform 135"/>
            <p:cNvSpPr>
              <a:spLocks/>
            </p:cNvSpPr>
            <p:nvPr/>
          </p:nvSpPr>
          <p:spPr bwMode="auto">
            <a:xfrm>
              <a:off x="954" y="263"/>
              <a:ext cx="89" cy="71"/>
            </a:xfrm>
            <a:custGeom>
              <a:avLst/>
              <a:gdLst>
                <a:gd name="T0" fmla="*/ 16 w 50"/>
                <a:gd name="T1" fmla="*/ 31 h 40"/>
                <a:gd name="T2" fmla="*/ 28 w 50"/>
                <a:gd name="T3" fmla="*/ 15 h 40"/>
                <a:gd name="T4" fmla="*/ 16 w 50"/>
                <a:gd name="T5" fmla="*/ 31 h 40"/>
              </a:gdLst>
              <a:ahLst/>
              <a:cxnLst>
                <a:cxn ang="0">
                  <a:pos x="T0" y="T1"/>
                </a:cxn>
                <a:cxn ang="0">
                  <a:pos x="T2" y="T3"/>
                </a:cxn>
                <a:cxn ang="0">
                  <a:pos x="T4" y="T5"/>
                </a:cxn>
              </a:cxnLst>
              <a:rect l="0" t="0" r="r" b="b"/>
              <a:pathLst>
                <a:path w="50" h="40">
                  <a:moveTo>
                    <a:pt x="16" y="31"/>
                  </a:moveTo>
                  <a:cubicBezTo>
                    <a:pt x="34" y="40"/>
                    <a:pt x="50" y="26"/>
                    <a:pt x="28" y="15"/>
                  </a:cubicBezTo>
                  <a:cubicBezTo>
                    <a:pt x="0" y="0"/>
                    <a:pt x="18" y="25"/>
                    <a:pt x="16" y="3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6" name="Freeform 136"/>
            <p:cNvSpPr>
              <a:spLocks/>
            </p:cNvSpPr>
            <p:nvPr/>
          </p:nvSpPr>
          <p:spPr bwMode="auto">
            <a:xfrm>
              <a:off x="947" y="238"/>
              <a:ext cx="22" cy="20"/>
            </a:xfrm>
            <a:custGeom>
              <a:avLst/>
              <a:gdLst>
                <a:gd name="T0" fmla="*/ 12 w 12"/>
                <a:gd name="T1" fmla="*/ 0 h 11"/>
                <a:gd name="T2" fmla="*/ 0 w 12"/>
                <a:gd name="T3" fmla="*/ 0 h 11"/>
                <a:gd name="T4" fmla="*/ 12 w 12"/>
                <a:gd name="T5" fmla="*/ 0 h 11"/>
              </a:gdLst>
              <a:ahLst/>
              <a:cxnLst>
                <a:cxn ang="0">
                  <a:pos x="T0" y="T1"/>
                </a:cxn>
                <a:cxn ang="0">
                  <a:pos x="T2" y="T3"/>
                </a:cxn>
                <a:cxn ang="0">
                  <a:pos x="T4" y="T5"/>
                </a:cxn>
              </a:cxnLst>
              <a:rect l="0" t="0" r="r" b="b"/>
              <a:pathLst>
                <a:path w="12" h="11">
                  <a:moveTo>
                    <a:pt x="12" y="0"/>
                  </a:moveTo>
                  <a:cubicBezTo>
                    <a:pt x="8" y="0"/>
                    <a:pt x="4" y="0"/>
                    <a:pt x="0" y="0"/>
                  </a:cubicBezTo>
                  <a:cubicBezTo>
                    <a:pt x="6" y="8"/>
                    <a:pt x="11" y="11"/>
                    <a:pt x="12"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7" name="Freeform 137"/>
            <p:cNvSpPr>
              <a:spLocks/>
            </p:cNvSpPr>
            <p:nvPr/>
          </p:nvSpPr>
          <p:spPr bwMode="auto">
            <a:xfrm>
              <a:off x="1008" y="183"/>
              <a:ext cx="232" cy="133"/>
            </a:xfrm>
            <a:custGeom>
              <a:avLst/>
              <a:gdLst>
                <a:gd name="T0" fmla="*/ 0 w 131"/>
                <a:gd name="T1" fmla="*/ 28 h 75"/>
                <a:gd name="T2" fmla="*/ 20 w 131"/>
                <a:gd name="T3" fmla="*/ 39 h 75"/>
                <a:gd name="T4" fmla="*/ 12 w 131"/>
                <a:gd name="T5" fmla="*/ 43 h 75"/>
                <a:gd name="T6" fmla="*/ 52 w 131"/>
                <a:gd name="T7" fmla="*/ 48 h 75"/>
                <a:gd name="T8" fmla="*/ 26 w 131"/>
                <a:gd name="T9" fmla="*/ 55 h 75"/>
                <a:gd name="T10" fmla="*/ 41 w 131"/>
                <a:gd name="T11" fmla="*/ 64 h 75"/>
                <a:gd name="T12" fmla="*/ 71 w 131"/>
                <a:gd name="T13" fmla="*/ 71 h 75"/>
                <a:gd name="T14" fmla="*/ 77 w 131"/>
                <a:gd name="T15" fmla="*/ 67 h 75"/>
                <a:gd name="T16" fmla="*/ 77 w 131"/>
                <a:gd name="T17" fmla="*/ 54 h 75"/>
                <a:gd name="T18" fmla="*/ 84 w 131"/>
                <a:gd name="T19" fmla="*/ 39 h 75"/>
                <a:gd name="T20" fmla="*/ 75 w 131"/>
                <a:gd name="T21" fmla="*/ 23 h 75"/>
                <a:gd name="T22" fmla="*/ 72 w 131"/>
                <a:gd name="T23" fmla="*/ 30 h 75"/>
                <a:gd name="T24" fmla="*/ 50 w 131"/>
                <a:gd name="T25" fmla="*/ 15 h 75"/>
                <a:gd name="T26" fmla="*/ 19 w 131"/>
                <a:gd name="T27" fmla="*/ 0 h 75"/>
                <a:gd name="T28" fmla="*/ 30 w 131"/>
                <a:gd name="T29" fmla="*/ 8 h 75"/>
                <a:gd name="T30" fmla="*/ 11 w 131"/>
                <a:gd name="T31" fmla="*/ 11 h 75"/>
                <a:gd name="T32" fmla="*/ 25 w 131"/>
                <a:gd name="T33" fmla="*/ 16 h 75"/>
                <a:gd name="T34" fmla="*/ 4 w 131"/>
                <a:gd name="T35" fmla="*/ 21 h 75"/>
                <a:gd name="T36" fmla="*/ 19 w 131"/>
                <a:gd name="T37" fmla="*/ 28 h 75"/>
                <a:gd name="T38" fmla="*/ 0 w 131"/>
                <a:gd name="T39" fmla="*/ 2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1" h="75">
                  <a:moveTo>
                    <a:pt x="0" y="28"/>
                  </a:moveTo>
                  <a:cubicBezTo>
                    <a:pt x="3" y="37"/>
                    <a:pt x="11" y="40"/>
                    <a:pt x="20" y="39"/>
                  </a:cubicBezTo>
                  <a:cubicBezTo>
                    <a:pt x="18" y="40"/>
                    <a:pt x="15" y="42"/>
                    <a:pt x="12" y="43"/>
                  </a:cubicBezTo>
                  <a:cubicBezTo>
                    <a:pt x="24" y="48"/>
                    <a:pt x="37" y="43"/>
                    <a:pt x="52" y="48"/>
                  </a:cubicBezTo>
                  <a:cubicBezTo>
                    <a:pt x="43" y="48"/>
                    <a:pt x="33" y="50"/>
                    <a:pt x="26" y="55"/>
                  </a:cubicBezTo>
                  <a:cubicBezTo>
                    <a:pt x="31" y="60"/>
                    <a:pt x="33" y="63"/>
                    <a:pt x="41" y="64"/>
                  </a:cubicBezTo>
                  <a:cubicBezTo>
                    <a:pt x="31" y="75"/>
                    <a:pt x="64" y="65"/>
                    <a:pt x="71" y="71"/>
                  </a:cubicBezTo>
                  <a:cubicBezTo>
                    <a:pt x="74" y="68"/>
                    <a:pt x="73" y="70"/>
                    <a:pt x="77" y="67"/>
                  </a:cubicBezTo>
                  <a:cubicBezTo>
                    <a:pt x="74" y="58"/>
                    <a:pt x="77" y="62"/>
                    <a:pt x="77" y="54"/>
                  </a:cubicBezTo>
                  <a:cubicBezTo>
                    <a:pt x="83" y="65"/>
                    <a:pt x="131" y="41"/>
                    <a:pt x="84" y="39"/>
                  </a:cubicBezTo>
                  <a:cubicBezTo>
                    <a:pt x="87" y="31"/>
                    <a:pt x="82" y="25"/>
                    <a:pt x="75" y="23"/>
                  </a:cubicBezTo>
                  <a:cubicBezTo>
                    <a:pt x="79" y="29"/>
                    <a:pt x="73" y="28"/>
                    <a:pt x="72" y="30"/>
                  </a:cubicBezTo>
                  <a:cubicBezTo>
                    <a:pt x="67" y="14"/>
                    <a:pt x="56" y="25"/>
                    <a:pt x="50" y="15"/>
                  </a:cubicBezTo>
                  <a:cubicBezTo>
                    <a:pt x="41" y="4"/>
                    <a:pt x="33" y="1"/>
                    <a:pt x="19" y="0"/>
                  </a:cubicBezTo>
                  <a:cubicBezTo>
                    <a:pt x="23" y="2"/>
                    <a:pt x="26" y="6"/>
                    <a:pt x="30" y="8"/>
                  </a:cubicBezTo>
                  <a:cubicBezTo>
                    <a:pt x="22" y="7"/>
                    <a:pt x="17" y="9"/>
                    <a:pt x="11" y="11"/>
                  </a:cubicBezTo>
                  <a:cubicBezTo>
                    <a:pt x="17" y="14"/>
                    <a:pt x="16" y="17"/>
                    <a:pt x="25" y="16"/>
                  </a:cubicBezTo>
                  <a:cubicBezTo>
                    <a:pt x="18" y="18"/>
                    <a:pt x="12" y="18"/>
                    <a:pt x="4" y="21"/>
                  </a:cubicBezTo>
                  <a:cubicBezTo>
                    <a:pt x="10" y="23"/>
                    <a:pt x="13" y="27"/>
                    <a:pt x="19" y="28"/>
                  </a:cubicBezTo>
                  <a:cubicBezTo>
                    <a:pt x="14" y="31"/>
                    <a:pt x="7" y="30"/>
                    <a:pt x="0" y="2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8" name="Freeform 138"/>
            <p:cNvSpPr>
              <a:spLocks/>
            </p:cNvSpPr>
            <p:nvPr/>
          </p:nvSpPr>
          <p:spPr bwMode="auto">
            <a:xfrm>
              <a:off x="1162" y="718"/>
              <a:ext cx="124" cy="78"/>
            </a:xfrm>
            <a:custGeom>
              <a:avLst/>
              <a:gdLst>
                <a:gd name="T0" fmla="*/ 20 w 70"/>
                <a:gd name="T1" fmla="*/ 0 h 44"/>
                <a:gd name="T2" fmla="*/ 5 w 70"/>
                <a:gd name="T3" fmla="*/ 31 h 44"/>
                <a:gd name="T4" fmla="*/ 0 w 70"/>
                <a:gd name="T5" fmla="*/ 37 h 44"/>
                <a:gd name="T6" fmla="*/ 17 w 70"/>
                <a:gd name="T7" fmla="*/ 44 h 44"/>
                <a:gd name="T8" fmla="*/ 39 w 70"/>
                <a:gd name="T9" fmla="*/ 31 h 44"/>
                <a:gd name="T10" fmla="*/ 70 w 70"/>
                <a:gd name="T11" fmla="*/ 34 h 44"/>
                <a:gd name="T12" fmla="*/ 20 w 70"/>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70" h="44">
                  <a:moveTo>
                    <a:pt x="20" y="0"/>
                  </a:moveTo>
                  <a:cubicBezTo>
                    <a:pt x="7" y="5"/>
                    <a:pt x="10" y="20"/>
                    <a:pt x="5" y="31"/>
                  </a:cubicBezTo>
                  <a:cubicBezTo>
                    <a:pt x="3" y="33"/>
                    <a:pt x="1" y="35"/>
                    <a:pt x="0" y="37"/>
                  </a:cubicBezTo>
                  <a:cubicBezTo>
                    <a:pt x="8" y="35"/>
                    <a:pt x="14" y="36"/>
                    <a:pt x="17" y="44"/>
                  </a:cubicBezTo>
                  <a:cubicBezTo>
                    <a:pt x="24" y="42"/>
                    <a:pt x="36" y="29"/>
                    <a:pt x="39" y="31"/>
                  </a:cubicBezTo>
                  <a:cubicBezTo>
                    <a:pt x="50" y="37"/>
                    <a:pt x="57" y="39"/>
                    <a:pt x="70" y="34"/>
                  </a:cubicBezTo>
                  <a:cubicBezTo>
                    <a:pt x="57" y="31"/>
                    <a:pt x="23" y="8"/>
                    <a:pt x="2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39" name="Freeform 139"/>
            <p:cNvSpPr>
              <a:spLocks/>
            </p:cNvSpPr>
            <p:nvPr/>
          </p:nvSpPr>
          <p:spPr bwMode="auto">
            <a:xfrm>
              <a:off x="1330" y="636"/>
              <a:ext cx="45" cy="44"/>
            </a:xfrm>
            <a:custGeom>
              <a:avLst/>
              <a:gdLst>
                <a:gd name="T0" fmla="*/ 25 w 25"/>
                <a:gd name="T1" fmla="*/ 16 h 25"/>
                <a:gd name="T2" fmla="*/ 6 w 25"/>
                <a:gd name="T3" fmla="*/ 18 h 25"/>
                <a:gd name="T4" fmla="*/ 25 w 25"/>
                <a:gd name="T5" fmla="*/ 16 h 25"/>
              </a:gdLst>
              <a:ahLst/>
              <a:cxnLst>
                <a:cxn ang="0">
                  <a:pos x="T0" y="T1"/>
                </a:cxn>
                <a:cxn ang="0">
                  <a:pos x="T2" y="T3"/>
                </a:cxn>
                <a:cxn ang="0">
                  <a:pos x="T4" y="T5"/>
                </a:cxn>
              </a:cxnLst>
              <a:rect l="0" t="0" r="r" b="b"/>
              <a:pathLst>
                <a:path w="25" h="25">
                  <a:moveTo>
                    <a:pt x="25" y="16"/>
                  </a:moveTo>
                  <a:cubicBezTo>
                    <a:pt x="19" y="0"/>
                    <a:pt x="0" y="12"/>
                    <a:pt x="6" y="18"/>
                  </a:cubicBezTo>
                  <a:cubicBezTo>
                    <a:pt x="14" y="24"/>
                    <a:pt x="19" y="25"/>
                    <a:pt x="25" y="1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0" name="Freeform 140"/>
            <p:cNvSpPr>
              <a:spLocks/>
            </p:cNvSpPr>
            <p:nvPr/>
          </p:nvSpPr>
          <p:spPr bwMode="auto">
            <a:xfrm>
              <a:off x="1224" y="801"/>
              <a:ext cx="32" cy="23"/>
            </a:xfrm>
            <a:custGeom>
              <a:avLst/>
              <a:gdLst>
                <a:gd name="T0" fmla="*/ 0 w 18"/>
                <a:gd name="T1" fmla="*/ 13 h 13"/>
                <a:gd name="T2" fmla="*/ 18 w 18"/>
                <a:gd name="T3" fmla="*/ 1 h 13"/>
                <a:gd name="T4" fmla="*/ 8 w 18"/>
                <a:gd name="T5" fmla="*/ 0 h 13"/>
                <a:gd name="T6" fmla="*/ 0 w 18"/>
                <a:gd name="T7" fmla="*/ 13 h 13"/>
              </a:gdLst>
              <a:ahLst/>
              <a:cxnLst>
                <a:cxn ang="0">
                  <a:pos x="T0" y="T1"/>
                </a:cxn>
                <a:cxn ang="0">
                  <a:pos x="T2" y="T3"/>
                </a:cxn>
                <a:cxn ang="0">
                  <a:pos x="T4" y="T5"/>
                </a:cxn>
                <a:cxn ang="0">
                  <a:pos x="T6" y="T7"/>
                </a:cxn>
              </a:cxnLst>
              <a:rect l="0" t="0" r="r" b="b"/>
              <a:pathLst>
                <a:path w="18" h="13">
                  <a:moveTo>
                    <a:pt x="0" y="13"/>
                  </a:moveTo>
                  <a:cubicBezTo>
                    <a:pt x="7" y="10"/>
                    <a:pt x="13" y="6"/>
                    <a:pt x="18" y="1"/>
                  </a:cubicBezTo>
                  <a:cubicBezTo>
                    <a:pt x="14" y="1"/>
                    <a:pt x="11" y="0"/>
                    <a:pt x="8" y="0"/>
                  </a:cubicBezTo>
                  <a:cubicBezTo>
                    <a:pt x="3" y="4"/>
                    <a:pt x="0" y="7"/>
                    <a:pt x="0" y="1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1" name="Freeform 141"/>
            <p:cNvSpPr>
              <a:spLocks/>
            </p:cNvSpPr>
            <p:nvPr/>
          </p:nvSpPr>
          <p:spPr bwMode="auto">
            <a:xfrm>
              <a:off x="1274" y="458"/>
              <a:ext cx="81" cy="50"/>
            </a:xfrm>
            <a:custGeom>
              <a:avLst/>
              <a:gdLst>
                <a:gd name="T0" fmla="*/ 17 w 46"/>
                <a:gd name="T1" fmla="*/ 26 h 28"/>
                <a:gd name="T2" fmla="*/ 46 w 46"/>
                <a:gd name="T3" fmla="*/ 20 h 28"/>
                <a:gd name="T4" fmla="*/ 0 w 46"/>
                <a:gd name="T5" fmla="*/ 11 h 28"/>
                <a:gd name="T6" fmla="*/ 17 w 46"/>
                <a:gd name="T7" fmla="*/ 26 h 28"/>
              </a:gdLst>
              <a:ahLst/>
              <a:cxnLst>
                <a:cxn ang="0">
                  <a:pos x="T0" y="T1"/>
                </a:cxn>
                <a:cxn ang="0">
                  <a:pos x="T2" y="T3"/>
                </a:cxn>
                <a:cxn ang="0">
                  <a:pos x="T4" y="T5"/>
                </a:cxn>
                <a:cxn ang="0">
                  <a:pos x="T6" y="T7"/>
                </a:cxn>
              </a:cxnLst>
              <a:rect l="0" t="0" r="r" b="b"/>
              <a:pathLst>
                <a:path w="46" h="28">
                  <a:moveTo>
                    <a:pt x="17" y="26"/>
                  </a:moveTo>
                  <a:cubicBezTo>
                    <a:pt x="28" y="21"/>
                    <a:pt x="38" y="28"/>
                    <a:pt x="46" y="20"/>
                  </a:cubicBezTo>
                  <a:cubicBezTo>
                    <a:pt x="36" y="12"/>
                    <a:pt x="10" y="0"/>
                    <a:pt x="0" y="11"/>
                  </a:cubicBezTo>
                  <a:cubicBezTo>
                    <a:pt x="5" y="19"/>
                    <a:pt x="9" y="24"/>
                    <a:pt x="17" y="2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2" name="Freeform 142"/>
            <p:cNvSpPr>
              <a:spLocks/>
            </p:cNvSpPr>
            <p:nvPr/>
          </p:nvSpPr>
          <p:spPr bwMode="auto">
            <a:xfrm>
              <a:off x="1279" y="817"/>
              <a:ext cx="21" cy="19"/>
            </a:xfrm>
            <a:custGeom>
              <a:avLst/>
              <a:gdLst>
                <a:gd name="T0" fmla="*/ 12 w 12"/>
                <a:gd name="T1" fmla="*/ 3 h 11"/>
                <a:gd name="T2" fmla="*/ 6 w 12"/>
                <a:gd name="T3" fmla="*/ 11 h 11"/>
                <a:gd name="T4" fmla="*/ 12 w 12"/>
                <a:gd name="T5" fmla="*/ 3 h 11"/>
              </a:gdLst>
              <a:ahLst/>
              <a:cxnLst>
                <a:cxn ang="0">
                  <a:pos x="T0" y="T1"/>
                </a:cxn>
                <a:cxn ang="0">
                  <a:pos x="T2" y="T3"/>
                </a:cxn>
                <a:cxn ang="0">
                  <a:pos x="T4" y="T5"/>
                </a:cxn>
              </a:cxnLst>
              <a:rect l="0" t="0" r="r" b="b"/>
              <a:pathLst>
                <a:path w="12" h="11">
                  <a:moveTo>
                    <a:pt x="12" y="3"/>
                  </a:moveTo>
                  <a:cubicBezTo>
                    <a:pt x="3" y="0"/>
                    <a:pt x="0" y="2"/>
                    <a:pt x="6" y="11"/>
                  </a:cubicBezTo>
                  <a:cubicBezTo>
                    <a:pt x="8" y="8"/>
                    <a:pt x="10" y="6"/>
                    <a:pt x="12"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3" name="Freeform 143"/>
            <p:cNvSpPr>
              <a:spLocks/>
            </p:cNvSpPr>
            <p:nvPr/>
          </p:nvSpPr>
          <p:spPr bwMode="auto">
            <a:xfrm>
              <a:off x="1382" y="652"/>
              <a:ext cx="19" cy="9"/>
            </a:xfrm>
            <a:custGeom>
              <a:avLst/>
              <a:gdLst>
                <a:gd name="T0" fmla="*/ 11 w 11"/>
                <a:gd name="T1" fmla="*/ 5 h 5"/>
                <a:gd name="T2" fmla="*/ 0 w 11"/>
                <a:gd name="T3" fmla="*/ 3 h 5"/>
                <a:gd name="T4" fmla="*/ 4 w 11"/>
                <a:gd name="T5" fmla="*/ 5 h 5"/>
                <a:gd name="T6" fmla="*/ 11 w 11"/>
                <a:gd name="T7" fmla="*/ 5 h 5"/>
              </a:gdLst>
              <a:ahLst/>
              <a:cxnLst>
                <a:cxn ang="0">
                  <a:pos x="T0" y="T1"/>
                </a:cxn>
                <a:cxn ang="0">
                  <a:pos x="T2" y="T3"/>
                </a:cxn>
                <a:cxn ang="0">
                  <a:pos x="T4" y="T5"/>
                </a:cxn>
                <a:cxn ang="0">
                  <a:pos x="T6" y="T7"/>
                </a:cxn>
              </a:cxnLst>
              <a:rect l="0" t="0" r="r" b="b"/>
              <a:pathLst>
                <a:path w="11" h="5">
                  <a:moveTo>
                    <a:pt x="11" y="5"/>
                  </a:moveTo>
                  <a:cubicBezTo>
                    <a:pt x="3" y="0"/>
                    <a:pt x="7" y="1"/>
                    <a:pt x="0" y="3"/>
                  </a:cubicBezTo>
                  <a:cubicBezTo>
                    <a:pt x="1" y="3"/>
                    <a:pt x="3" y="4"/>
                    <a:pt x="4" y="5"/>
                  </a:cubicBezTo>
                  <a:cubicBezTo>
                    <a:pt x="7" y="5"/>
                    <a:pt x="9" y="5"/>
                    <a:pt x="11"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4" name="Freeform 144"/>
            <p:cNvSpPr>
              <a:spLocks/>
            </p:cNvSpPr>
            <p:nvPr/>
          </p:nvSpPr>
          <p:spPr bwMode="auto">
            <a:xfrm>
              <a:off x="1066" y="442"/>
              <a:ext cx="550" cy="389"/>
            </a:xfrm>
            <a:custGeom>
              <a:avLst/>
              <a:gdLst>
                <a:gd name="T0" fmla="*/ 227 w 310"/>
                <a:gd name="T1" fmla="*/ 71 h 219"/>
                <a:gd name="T2" fmla="*/ 191 w 310"/>
                <a:gd name="T3" fmla="*/ 57 h 219"/>
                <a:gd name="T4" fmla="*/ 152 w 310"/>
                <a:gd name="T5" fmla="*/ 37 h 219"/>
                <a:gd name="T6" fmla="*/ 119 w 310"/>
                <a:gd name="T7" fmla="*/ 44 h 219"/>
                <a:gd name="T8" fmla="*/ 93 w 310"/>
                <a:gd name="T9" fmla="*/ 20 h 219"/>
                <a:gd name="T10" fmla="*/ 65 w 310"/>
                <a:gd name="T11" fmla="*/ 51 h 219"/>
                <a:gd name="T12" fmla="*/ 74 w 310"/>
                <a:gd name="T13" fmla="*/ 18 h 219"/>
                <a:gd name="T14" fmla="*/ 50 w 310"/>
                <a:gd name="T15" fmla="*/ 65 h 219"/>
                <a:gd name="T16" fmla="*/ 49 w 310"/>
                <a:gd name="T17" fmla="*/ 70 h 219"/>
                <a:gd name="T18" fmla="*/ 34 w 310"/>
                <a:gd name="T19" fmla="*/ 69 h 219"/>
                <a:gd name="T20" fmla="*/ 124 w 310"/>
                <a:gd name="T21" fmla="*/ 94 h 219"/>
                <a:gd name="T22" fmla="*/ 166 w 310"/>
                <a:gd name="T23" fmla="*/ 100 h 219"/>
                <a:gd name="T24" fmla="*/ 157 w 310"/>
                <a:gd name="T25" fmla="*/ 104 h 219"/>
                <a:gd name="T26" fmla="*/ 192 w 310"/>
                <a:gd name="T27" fmla="*/ 117 h 219"/>
                <a:gd name="T28" fmla="*/ 181 w 310"/>
                <a:gd name="T29" fmla="*/ 151 h 219"/>
                <a:gd name="T30" fmla="*/ 188 w 310"/>
                <a:gd name="T31" fmla="*/ 158 h 219"/>
                <a:gd name="T32" fmla="*/ 143 w 310"/>
                <a:gd name="T33" fmla="*/ 172 h 219"/>
                <a:gd name="T34" fmla="*/ 172 w 310"/>
                <a:gd name="T35" fmla="*/ 178 h 219"/>
                <a:gd name="T36" fmla="*/ 186 w 310"/>
                <a:gd name="T37" fmla="*/ 177 h 219"/>
                <a:gd name="T38" fmla="*/ 201 w 310"/>
                <a:gd name="T39" fmla="*/ 188 h 219"/>
                <a:gd name="T40" fmla="*/ 231 w 310"/>
                <a:gd name="T41" fmla="*/ 207 h 219"/>
                <a:gd name="T42" fmla="*/ 260 w 310"/>
                <a:gd name="T43" fmla="*/ 219 h 219"/>
                <a:gd name="T44" fmla="*/ 238 w 310"/>
                <a:gd name="T45" fmla="*/ 191 h 219"/>
                <a:gd name="T46" fmla="*/ 278 w 310"/>
                <a:gd name="T47" fmla="*/ 187 h 219"/>
                <a:gd name="T48" fmla="*/ 257 w 310"/>
                <a:gd name="T49" fmla="*/ 169 h 219"/>
                <a:gd name="T50" fmla="*/ 247 w 310"/>
                <a:gd name="T51" fmla="*/ 153 h 219"/>
                <a:gd name="T52" fmla="*/ 252 w 310"/>
                <a:gd name="T53" fmla="*/ 153 h 219"/>
                <a:gd name="T54" fmla="*/ 252 w 310"/>
                <a:gd name="T55" fmla="*/ 149 h 219"/>
                <a:gd name="T56" fmla="*/ 245 w 310"/>
                <a:gd name="T57" fmla="*/ 148 h 219"/>
                <a:gd name="T58" fmla="*/ 291 w 310"/>
                <a:gd name="T59" fmla="*/ 158 h 219"/>
                <a:gd name="T60" fmla="*/ 289 w 310"/>
                <a:gd name="T61" fmla="*/ 131 h 219"/>
                <a:gd name="T62" fmla="*/ 276 w 310"/>
                <a:gd name="T63" fmla="*/ 128 h 219"/>
                <a:gd name="T64" fmla="*/ 271 w 310"/>
                <a:gd name="T65" fmla="*/ 120 h 219"/>
                <a:gd name="T66" fmla="*/ 247 w 310"/>
                <a:gd name="T67" fmla="*/ 106 h 219"/>
                <a:gd name="T68" fmla="*/ 258 w 310"/>
                <a:gd name="T69" fmla="*/ 98 h 219"/>
                <a:gd name="T70" fmla="*/ 243 w 310"/>
                <a:gd name="T71" fmla="*/ 94 h 219"/>
                <a:gd name="T72" fmla="*/ 255 w 310"/>
                <a:gd name="T73" fmla="*/ 89 h 219"/>
                <a:gd name="T74" fmla="*/ 227 w 310"/>
                <a:gd name="T75" fmla="*/ 7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0" h="219">
                  <a:moveTo>
                    <a:pt x="227" y="71"/>
                  </a:moveTo>
                  <a:cubicBezTo>
                    <a:pt x="214" y="64"/>
                    <a:pt x="204" y="63"/>
                    <a:pt x="191" y="57"/>
                  </a:cubicBezTo>
                  <a:cubicBezTo>
                    <a:pt x="175" y="50"/>
                    <a:pt x="173" y="38"/>
                    <a:pt x="152" y="37"/>
                  </a:cubicBezTo>
                  <a:cubicBezTo>
                    <a:pt x="141" y="36"/>
                    <a:pt x="131" y="44"/>
                    <a:pt x="119" y="44"/>
                  </a:cubicBezTo>
                  <a:cubicBezTo>
                    <a:pt x="121" y="25"/>
                    <a:pt x="111" y="17"/>
                    <a:pt x="93" y="20"/>
                  </a:cubicBezTo>
                  <a:cubicBezTo>
                    <a:pt x="65" y="24"/>
                    <a:pt x="79" y="39"/>
                    <a:pt x="65" y="51"/>
                  </a:cubicBezTo>
                  <a:cubicBezTo>
                    <a:pt x="58" y="37"/>
                    <a:pt x="60" y="29"/>
                    <a:pt x="74" y="18"/>
                  </a:cubicBezTo>
                  <a:cubicBezTo>
                    <a:pt x="42" y="0"/>
                    <a:pt x="0" y="63"/>
                    <a:pt x="50" y="65"/>
                  </a:cubicBezTo>
                  <a:cubicBezTo>
                    <a:pt x="50" y="67"/>
                    <a:pt x="50" y="68"/>
                    <a:pt x="49" y="70"/>
                  </a:cubicBezTo>
                  <a:cubicBezTo>
                    <a:pt x="44" y="68"/>
                    <a:pt x="39" y="70"/>
                    <a:pt x="34" y="69"/>
                  </a:cubicBezTo>
                  <a:cubicBezTo>
                    <a:pt x="47" y="97"/>
                    <a:pt x="119" y="72"/>
                    <a:pt x="124" y="94"/>
                  </a:cubicBezTo>
                  <a:cubicBezTo>
                    <a:pt x="144" y="79"/>
                    <a:pt x="147" y="83"/>
                    <a:pt x="166" y="100"/>
                  </a:cubicBezTo>
                  <a:cubicBezTo>
                    <a:pt x="163" y="102"/>
                    <a:pt x="160" y="103"/>
                    <a:pt x="157" y="104"/>
                  </a:cubicBezTo>
                  <a:cubicBezTo>
                    <a:pt x="166" y="111"/>
                    <a:pt x="179" y="104"/>
                    <a:pt x="192" y="117"/>
                  </a:cubicBezTo>
                  <a:cubicBezTo>
                    <a:pt x="205" y="130"/>
                    <a:pt x="197" y="144"/>
                    <a:pt x="181" y="151"/>
                  </a:cubicBezTo>
                  <a:cubicBezTo>
                    <a:pt x="184" y="153"/>
                    <a:pt x="186" y="156"/>
                    <a:pt x="188" y="158"/>
                  </a:cubicBezTo>
                  <a:cubicBezTo>
                    <a:pt x="173" y="167"/>
                    <a:pt x="155" y="158"/>
                    <a:pt x="143" y="172"/>
                  </a:cubicBezTo>
                  <a:cubicBezTo>
                    <a:pt x="154" y="188"/>
                    <a:pt x="161" y="174"/>
                    <a:pt x="172" y="178"/>
                  </a:cubicBezTo>
                  <a:cubicBezTo>
                    <a:pt x="179" y="181"/>
                    <a:pt x="178" y="171"/>
                    <a:pt x="186" y="177"/>
                  </a:cubicBezTo>
                  <a:cubicBezTo>
                    <a:pt x="191" y="181"/>
                    <a:pt x="196" y="185"/>
                    <a:pt x="201" y="188"/>
                  </a:cubicBezTo>
                  <a:cubicBezTo>
                    <a:pt x="214" y="194"/>
                    <a:pt x="215" y="202"/>
                    <a:pt x="231" y="207"/>
                  </a:cubicBezTo>
                  <a:cubicBezTo>
                    <a:pt x="241" y="210"/>
                    <a:pt x="253" y="211"/>
                    <a:pt x="260" y="219"/>
                  </a:cubicBezTo>
                  <a:cubicBezTo>
                    <a:pt x="268" y="207"/>
                    <a:pt x="248" y="198"/>
                    <a:pt x="238" y="191"/>
                  </a:cubicBezTo>
                  <a:cubicBezTo>
                    <a:pt x="244" y="192"/>
                    <a:pt x="299" y="214"/>
                    <a:pt x="278" y="187"/>
                  </a:cubicBezTo>
                  <a:cubicBezTo>
                    <a:pt x="270" y="176"/>
                    <a:pt x="266" y="179"/>
                    <a:pt x="257" y="169"/>
                  </a:cubicBezTo>
                  <a:cubicBezTo>
                    <a:pt x="251" y="163"/>
                    <a:pt x="249" y="158"/>
                    <a:pt x="247" y="153"/>
                  </a:cubicBezTo>
                  <a:cubicBezTo>
                    <a:pt x="249" y="153"/>
                    <a:pt x="250" y="153"/>
                    <a:pt x="252" y="153"/>
                  </a:cubicBezTo>
                  <a:cubicBezTo>
                    <a:pt x="252" y="152"/>
                    <a:pt x="252" y="151"/>
                    <a:pt x="252" y="149"/>
                  </a:cubicBezTo>
                  <a:cubicBezTo>
                    <a:pt x="250" y="149"/>
                    <a:pt x="248" y="149"/>
                    <a:pt x="245" y="148"/>
                  </a:cubicBezTo>
                  <a:cubicBezTo>
                    <a:pt x="263" y="138"/>
                    <a:pt x="284" y="183"/>
                    <a:pt x="291" y="158"/>
                  </a:cubicBezTo>
                  <a:cubicBezTo>
                    <a:pt x="310" y="143"/>
                    <a:pt x="310" y="144"/>
                    <a:pt x="289" y="131"/>
                  </a:cubicBezTo>
                  <a:cubicBezTo>
                    <a:pt x="286" y="129"/>
                    <a:pt x="280" y="131"/>
                    <a:pt x="276" y="128"/>
                  </a:cubicBezTo>
                  <a:cubicBezTo>
                    <a:pt x="272" y="126"/>
                    <a:pt x="278" y="121"/>
                    <a:pt x="271" y="120"/>
                  </a:cubicBezTo>
                  <a:cubicBezTo>
                    <a:pt x="260" y="117"/>
                    <a:pt x="258" y="108"/>
                    <a:pt x="247" y="106"/>
                  </a:cubicBezTo>
                  <a:cubicBezTo>
                    <a:pt x="251" y="103"/>
                    <a:pt x="253" y="100"/>
                    <a:pt x="258" y="98"/>
                  </a:cubicBezTo>
                  <a:cubicBezTo>
                    <a:pt x="253" y="97"/>
                    <a:pt x="249" y="94"/>
                    <a:pt x="243" y="94"/>
                  </a:cubicBezTo>
                  <a:cubicBezTo>
                    <a:pt x="247" y="93"/>
                    <a:pt x="251" y="90"/>
                    <a:pt x="255" y="89"/>
                  </a:cubicBezTo>
                  <a:cubicBezTo>
                    <a:pt x="244" y="80"/>
                    <a:pt x="239" y="77"/>
                    <a:pt x="227" y="7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5" name="Freeform 145"/>
            <p:cNvSpPr>
              <a:spLocks/>
            </p:cNvSpPr>
            <p:nvPr/>
          </p:nvSpPr>
          <p:spPr bwMode="auto">
            <a:xfrm>
              <a:off x="1080" y="98"/>
              <a:ext cx="538" cy="311"/>
            </a:xfrm>
            <a:custGeom>
              <a:avLst/>
              <a:gdLst>
                <a:gd name="T0" fmla="*/ 14 w 303"/>
                <a:gd name="T1" fmla="*/ 47 h 175"/>
                <a:gd name="T2" fmla="*/ 41 w 303"/>
                <a:gd name="T3" fmla="*/ 44 h 175"/>
                <a:gd name="T4" fmla="*/ 20 w 303"/>
                <a:gd name="T5" fmla="*/ 55 h 175"/>
                <a:gd name="T6" fmla="*/ 35 w 303"/>
                <a:gd name="T7" fmla="*/ 55 h 175"/>
                <a:gd name="T8" fmla="*/ 26 w 303"/>
                <a:gd name="T9" fmla="*/ 59 h 175"/>
                <a:gd name="T10" fmla="*/ 55 w 303"/>
                <a:gd name="T11" fmla="*/ 63 h 175"/>
                <a:gd name="T12" fmla="*/ 74 w 303"/>
                <a:gd name="T13" fmla="*/ 68 h 175"/>
                <a:gd name="T14" fmla="*/ 99 w 303"/>
                <a:gd name="T15" fmla="*/ 69 h 175"/>
                <a:gd name="T16" fmla="*/ 121 w 303"/>
                <a:gd name="T17" fmla="*/ 61 h 175"/>
                <a:gd name="T18" fmla="*/ 98 w 303"/>
                <a:gd name="T19" fmla="*/ 85 h 175"/>
                <a:gd name="T20" fmla="*/ 53 w 303"/>
                <a:gd name="T21" fmla="*/ 72 h 175"/>
                <a:gd name="T22" fmla="*/ 58 w 303"/>
                <a:gd name="T23" fmla="*/ 76 h 175"/>
                <a:gd name="T24" fmla="*/ 49 w 303"/>
                <a:gd name="T25" fmla="*/ 79 h 175"/>
                <a:gd name="T26" fmla="*/ 65 w 303"/>
                <a:gd name="T27" fmla="*/ 104 h 175"/>
                <a:gd name="T28" fmla="*/ 43 w 303"/>
                <a:gd name="T29" fmla="*/ 121 h 175"/>
                <a:gd name="T30" fmla="*/ 72 w 303"/>
                <a:gd name="T31" fmla="*/ 136 h 175"/>
                <a:gd name="T32" fmla="*/ 36 w 303"/>
                <a:gd name="T33" fmla="*/ 130 h 175"/>
                <a:gd name="T34" fmla="*/ 47 w 303"/>
                <a:gd name="T35" fmla="*/ 140 h 175"/>
                <a:gd name="T36" fmla="*/ 22 w 303"/>
                <a:gd name="T37" fmla="*/ 154 h 175"/>
                <a:gd name="T38" fmla="*/ 139 w 303"/>
                <a:gd name="T39" fmla="*/ 150 h 175"/>
                <a:gd name="T40" fmla="*/ 125 w 303"/>
                <a:gd name="T41" fmla="*/ 147 h 175"/>
                <a:gd name="T42" fmla="*/ 137 w 303"/>
                <a:gd name="T43" fmla="*/ 126 h 175"/>
                <a:gd name="T44" fmla="*/ 169 w 303"/>
                <a:gd name="T45" fmla="*/ 110 h 175"/>
                <a:gd name="T46" fmla="*/ 159 w 303"/>
                <a:gd name="T47" fmla="*/ 102 h 175"/>
                <a:gd name="T48" fmla="*/ 169 w 303"/>
                <a:gd name="T49" fmla="*/ 95 h 175"/>
                <a:gd name="T50" fmla="*/ 160 w 303"/>
                <a:gd name="T51" fmla="*/ 96 h 175"/>
                <a:gd name="T52" fmla="*/ 214 w 303"/>
                <a:gd name="T53" fmla="*/ 73 h 175"/>
                <a:gd name="T54" fmla="*/ 271 w 303"/>
                <a:gd name="T55" fmla="*/ 44 h 175"/>
                <a:gd name="T56" fmla="*/ 245 w 303"/>
                <a:gd name="T57" fmla="*/ 43 h 175"/>
                <a:gd name="T58" fmla="*/ 303 w 303"/>
                <a:gd name="T59" fmla="*/ 25 h 175"/>
                <a:gd name="T60" fmla="*/ 241 w 303"/>
                <a:gd name="T61" fmla="*/ 16 h 175"/>
                <a:gd name="T62" fmla="*/ 247 w 303"/>
                <a:gd name="T63" fmla="*/ 12 h 175"/>
                <a:gd name="T64" fmla="*/ 174 w 303"/>
                <a:gd name="T65" fmla="*/ 8 h 175"/>
                <a:gd name="T66" fmla="*/ 149 w 303"/>
                <a:gd name="T67" fmla="*/ 7 h 175"/>
                <a:gd name="T68" fmla="*/ 110 w 303"/>
                <a:gd name="T69" fmla="*/ 10 h 175"/>
                <a:gd name="T70" fmla="*/ 84 w 303"/>
                <a:gd name="T71" fmla="*/ 24 h 175"/>
                <a:gd name="T72" fmla="*/ 56 w 303"/>
                <a:gd name="T73" fmla="*/ 23 h 175"/>
                <a:gd name="T74" fmla="*/ 0 w 303"/>
                <a:gd name="T75" fmla="*/ 44 h 175"/>
                <a:gd name="T76" fmla="*/ 23 w 303"/>
                <a:gd name="T77" fmla="*/ 41 h 175"/>
                <a:gd name="T78" fmla="*/ 14 w 303"/>
                <a:gd name="T79" fmla="*/ 4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03" h="175">
                  <a:moveTo>
                    <a:pt x="14" y="47"/>
                  </a:moveTo>
                  <a:cubicBezTo>
                    <a:pt x="24" y="52"/>
                    <a:pt x="30" y="43"/>
                    <a:pt x="41" y="44"/>
                  </a:cubicBezTo>
                  <a:cubicBezTo>
                    <a:pt x="32" y="45"/>
                    <a:pt x="24" y="48"/>
                    <a:pt x="20" y="55"/>
                  </a:cubicBezTo>
                  <a:cubicBezTo>
                    <a:pt x="25" y="55"/>
                    <a:pt x="30" y="56"/>
                    <a:pt x="35" y="55"/>
                  </a:cubicBezTo>
                  <a:cubicBezTo>
                    <a:pt x="32" y="56"/>
                    <a:pt x="29" y="57"/>
                    <a:pt x="26" y="59"/>
                  </a:cubicBezTo>
                  <a:cubicBezTo>
                    <a:pt x="38" y="68"/>
                    <a:pt x="43" y="64"/>
                    <a:pt x="55" y="63"/>
                  </a:cubicBezTo>
                  <a:cubicBezTo>
                    <a:pt x="62" y="62"/>
                    <a:pt x="64" y="74"/>
                    <a:pt x="74" y="68"/>
                  </a:cubicBezTo>
                  <a:cubicBezTo>
                    <a:pt x="81" y="64"/>
                    <a:pt x="90" y="70"/>
                    <a:pt x="99" y="69"/>
                  </a:cubicBezTo>
                  <a:cubicBezTo>
                    <a:pt x="107" y="68"/>
                    <a:pt x="113" y="62"/>
                    <a:pt x="121" y="61"/>
                  </a:cubicBezTo>
                  <a:cubicBezTo>
                    <a:pt x="112" y="71"/>
                    <a:pt x="66" y="70"/>
                    <a:pt x="98" y="85"/>
                  </a:cubicBezTo>
                  <a:cubicBezTo>
                    <a:pt x="80" y="80"/>
                    <a:pt x="74" y="71"/>
                    <a:pt x="53" y="72"/>
                  </a:cubicBezTo>
                  <a:cubicBezTo>
                    <a:pt x="55" y="74"/>
                    <a:pt x="56" y="75"/>
                    <a:pt x="58" y="76"/>
                  </a:cubicBezTo>
                  <a:cubicBezTo>
                    <a:pt x="55" y="77"/>
                    <a:pt x="52" y="78"/>
                    <a:pt x="49" y="79"/>
                  </a:cubicBezTo>
                  <a:cubicBezTo>
                    <a:pt x="55" y="83"/>
                    <a:pt x="86" y="100"/>
                    <a:pt x="65" y="104"/>
                  </a:cubicBezTo>
                  <a:cubicBezTo>
                    <a:pt x="55" y="105"/>
                    <a:pt x="43" y="108"/>
                    <a:pt x="43" y="121"/>
                  </a:cubicBezTo>
                  <a:cubicBezTo>
                    <a:pt x="59" y="114"/>
                    <a:pt x="60" y="128"/>
                    <a:pt x="72" y="136"/>
                  </a:cubicBezTo>
                  <a:cubicBezTo>
                    <a:pt x="59" y="135"/>
                    <a:pt x="50" y="122"/>
                    <a:pt x="36" y="130"/>
                  </a:cubicBezTo>
                  <a:cubicBezTo>
                    <a:pt x="41" y="133"/>
                    <a:pt x="42" y="138"/>
                    <a:pt x="47" y="140"/>
                  </a:cubicBezTo>
                  <a:cubicBezTo>
                    <a:pt x="38" y="142"/>
                    <a:pt x="26" y="145"/>
                    <a:pt x="22" y="154"/>
                  </a:cubicBezTo>
                  <a:cubicBezTo>
                    <a:pt x="47" y="153"/>
                    <a:pt x="119" y="175"/>
                    <a:pt x="139" y="150"/>
                  </a:cubicBezTo>
                  <a:cubicBezTo>
                    <a:pt x="134" y="149"/>
                    <a:pt x="131" y="146"/>
                    <a:pt x="125" y="147"/>
                  </a:cubicBezTo>
                  <a:cubicBezTo>
                    <a:pt x="130" y="141"/>
                    <a:pt x="140" y="136"/>
                    <a:pt x="137" y="126"/>
                  </a:cubicBezTo>
                  <a:cubicBezTo>
                    <a:pt x="152" y="129"/>
                    <a:pt x="159" y="120"/>
                    <a:pt x="169" y="110"/>
                  </a:cubicBezTo>
                  <a:cubicBezTo>
                    <a:pt x="165" y="108"/>
                    <a:pt x="163" y="104"/>
                    <a:pt x="159" y="102"/>
                  </a:cubicBezTo>
                  <a:cubicBezTo>
                    <a:pt x="166" y="100"/>
                    <a:pt x="164" y="98"/>
                    <a:pt x="169" y="95"/>
                  </a:cubicBezTo>
                  <a:cubicBezTo>
                    <a:pt x="166" y="95"/>
                    <a:pt x="163" y="95"/>
                    <a:pt x="160" y="96"/>
                  </a:cubicBezTo>
                  <a:cubicBezTo>
                    <a:pt x="179" y="83"/>
                    <a:pt x="196" y="90"/>
                    <a:pt x="214" y="73"/>
                  </a:cubicBezTo>
                  <a:cubicBezTo>
                    <a:pt x="231" y="58"/>
                    <a:pt x="253" y="58"/>
                    <a:pt x="271" y="44"/>
                  </a:cubicBezTo>
                  <a:cubicBezTo>
                    <a:pt x="262" y="45"/>
                    <a:pt x="254" y="46"/>
                    <a:pt x="245" y="43"/>
                  </a:cubicBezTo>
                  <a:cubicBezTo>
                    <a:pt x="265" y="36"/>
                    <a:pt x="286" y="38"/>
                    <a:pt x="303" y="25"/>
                  </a:cubicBezTo>
                  <a:cubicBezTo>
                    <a:pt x="279" y="10"/>
                    <a:pt x="268" y="9"/>
                    <a:pt x="241" y="16"/>
                  </a:cubicBezTo>
                  <a:cubicBezTo>
                    <a:pt x="243" y="14"/>
                    <a:pt x="245" y="13"/>
                    <a:pt x="247" y="12"/>
                  </a:cubicBezTo>
                  <a:cubicBezTo>
                    <a:pt x="231" y="3"/>
                    <a:pt x="188" y="0"/>
                    <a:pt x="174" y="8"/>
                  </a:cubicBezTo>
                  <a:cubicBezTo>
                    <a:pt x="170" y="10"/>
                    <a:pt x="154" y="7"/>
                    <a:pt x="149" y="7"/>
                  </a:cubicBezTo>
                  <a:cubicBezTo>
                    <a:pt x="138" y="7"/>
                    <a:pt x="120" y="5"/>
                    <a:pt x="110" y="10"/>
                  </a:cubicBezTo>
                  <a:cubicBezTo>
                    <a:pt x="99" y="15"/>
                    <a:pt x="90" y="12"/>
                    <a:pt x="84" y="24"/>
                  </a:cubicBezTo>
                  <a:cubicBezTo>
                    <a:pt x="80" y="33"/>
                    <a:pt x="64" y="16"/>
                    <a:pt x="56" y="23"/>
                  </a:cubicBezTo>
                  <a:cubicBezTo>
                    <a:pt x="39" y="36"/>
                    <a:pt x="15" y="26"/>
                    <a:pt x="0" y="44"/>
                  </a:cubicBezTo>
                  <a:cubicBezTo>
                    <a:pt x="8" y="42"/>
                    <a:pt x="15" y="42"/>
                    <a:pt x="23" y="41"/>
                  </a:cubicBezTo>
                  <a:cubicBezTo>
                    <a:pt x="20" y="43"/>
                    <a:pt x="17" y="45"/>
                    <a:pt x="14" y="4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6" name="Freeform 146"/>
            <p:cNvSpPr>
              <a:spLocks noEditPoints="1"/>
            </p:cNvSpPr>
            <p:nvPr/>
          </p:nvSpPr>
          <p:spPr bwMode="auto">
            <a:xfrm>
              <a:off x="1403" y="72"/>
              <a:ext cx="1069" cy="807"/>
            </a:xfrm>
            <a:custGeom>
              <a:avLst/>
              <a:gdLst>
                <a:gd name="T0" fmla="*/ 471 w 603"/>
                <a:gd name="T1" fmla="*/ 266 h 455"/>
                <a:gd name="T2" fmla="*/ 478 w 603"/>
                <a:gd name="T3" fmla="*/ 236 h 455"/>
                <a:gd name="T4" fmla="*/ 488 w 603"/>
                <a:gd name="T5" fmla="*/ 227 h 455"/>
                <a:gd name="T6" fmla="*/ 519 w 603"/>
                <a:gd name="T7" fmla="*/ 216 h 455"/>
                <a:gd name="T8" fmla="*/ 521 w 603"/>
                <a:gd name="T9" fmla="*/ 199 h 455"/>
                <a:gd name="T10" fmla="*/ 519 w 603"/>
                <a:gd name="T11" fmla="*/ 173 h 455"/>
                <a:gd name="T12" fmla="*/ 531 w 603"/>
                <a:gd name="T13" fmla="*/ 144 h 455"/>
                <a:gd name="T14" fmla="*/ 514 w 603"/>
                <a:gd name="T15" fmla="*/ 135 h 455"/>
                <a:gd name="T16" fmla="*/ 564 w 603"/>
                <a:gd name="T17" fmla="*/ 77 h 455"/>
                <a:gd name="T18" fmla="*/ 597 w 603"/>
                <a:gd name="T19" fmla="*/ 52 h 455"/>
                <a:gd name="T20" fmla="*/ 516 w 603"/>
                <a:gd name="T21" fmla="*/ 53 h 455"/>
                <a:gd name="T22" fmla="*/ 498 w 603"/>
                <a:gd name="T23" fmla="*/ 44 h 455"/>
                <a:gd name="T24" fmla="*/ 466 w 603"/>
                <a:gd name="T25" fmla="*/ 45 h 455"/>
                <a:gd name="T26" fmla="*/ 508 w 603"/>
                <a:gd name="T27" fmla="*/ 26 h 455"/>
                <a:gd name="T28" fmla="*/ 375 w 603"/>
                <a:gd name="T29" fmla="*/ 3 h 455"/>
                <a:gd name="T30" fmla="*/ 255 w 603"/>
                <a:gd name="T31" fmla="*/ 21 h 455"/>
                <a:gd name="T32" fmla="*/ 269 w 603"/>
                <a:gd name="T33" fmla="*/ 46 h 455"/>
                <a:gd name="T34" fmla="*/ 193 w 603"/>
                <a:gd name="T35" fmla="*/ 46 h 455"/>
                <a:gd name="T36" fmla="*/ 110 w 603"/>
                <a:gd name="T37" fmla="*/ 64 h 455"/>
                <a:gd name="T38" fmla="*/ 58 w 603"/>
                <a:gd name="T39" fmla="*/ 88 h 455"/>
                <a:gd name="T40" fmla="*/ 44 w 603"/>
                <a:gd name="T41" fmla="*/ 115 h 455"/>
                <a:gd name="T42" fmla="*/ 72 w 603"/>
                <a:gd name="T43" fmla="*/ 143 h 455"/>
                <a:gd name="T44" fmla="*/ 49 w 603"/>
                <a:gd name="T45" fmla="*/ 167 h 455"/>
                <a:gd name="T46" fmla="*/ 68 w 603"/>
                <a:gd name="T47" fmla="*/ 180 h 455"/>
                <a:gd name="T48" fmla="*/ 174 w 603"/>
                <a:gd name="T49" fmla="*/ 230 h 455"/>
                <a:gd name="T50" fmla="*/ 202 w 603"/>
                <a:gd name="T51" fmla="*/ 262 h 455"/>
                <a:gd name="T52" fmla="*/ 189 w 603"/>
                <a:gd name="T53" fmla="*/ 279 h 455"/>
                <a:gd name="T54" fmla="*/ 207 w 603"/>
                <a:gd name="T55" fmla="*/ 318 h 455"/>
                <a:gd name="T56" fmla="*/ 199 w 603"/>
                <a:gd name="T57" fmla="*/ 346 h 455"/>
                <a:gd name="T58" fmla="*/ 224 w 603"/>
                <a:gd name="T59" fmla="*/ 387 h 455"/>
                <a:gd name="T60" fmla="*/ 267 w 603"/>
                <a:gd name="T61" fmla="*/ 437 h 455"/>
                <a:gd name="T62" fmla="*/ 298 w 603"/>
                <a:gd name="T63" fmla="*/ 450 h 455"/>
                <a:gd name="T64" fmla="*/ 323 w 603"/>
                <a:gd name="T65" fmla="*/ 390 h 455"/>
                <a:gd name="T66" fmla="*/ 355 w 603"/>
                <a:gd name="T67" fmla="*/ 361 h 455"/>
                <a:gd name="T68" fmla="*/ 425 w 603"/>
                <a:gd name="T69" fmla="*/ 321 h 455"/>
                <a:gd name="T70" fmla="*/ 467 w 603"/>
                <a:gd name="T71" fmla="*/ 279 h 455"/>
                <a:gd name="T72" fmla="*/ 443 w 603"/>
                <a:gd name="T73" fmla="*/ 44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3" h="455">
                  <a:moveTo>
                    <a:pt x="467" y="279"/>
                  </a:moveTo>
                  <a:cubicBezTo>
                    <a:pt x="476" y="273"/>
                    <a:pt x="474" y="275"/>
                    <a:pt x="471" y="266"/>
                  </a:cubicBezTo>
                  <a:cubicBezTo>
                    <a:pt x="479" y="266"/>
                    <a:pt x="513" y="296"/>
                    <a:pt x="512" y="275"/>
                  </a:cubicBezTo>
                  <a:cubicBezTo>
                    <a:pt x="511" y="257"/>
                    <a:pt x="483" y="251"/>
                    <a:pt x="478" y="236"/>
                  </a:cubicBezTo>
                  <a:cubicBezTo>
                    <a:pt x="483" y="239"/>
                    <a:pt x="493" y="253"/>
                    <a:pt x="501" y="250"/>
                  </a:cubicBezTo>
                  <a:cubicBezTo>
                    <a:pt x="519" y="245"/>
                    <a:pt x="493" y="230"/>
                    <a:pt x="488" y="227"/>
                  </a:cubicBezTo>
                  <a:cubicBezTo>
                    <a:pt x="498" y="229"/>
                    <a:pt x="500" y="232"/>
                    <a:pt x="509" y="229"/>
                  </a:cubicBezTo>
                  <a:cubicBezTo>
                    <a:pt x="517" y="227"/>
                    <a:pt x="523" y="225"/>
                    <a:pt x="519" y="216"/>
                  </a:cubicBezTo>
                  <a:cubicBezTo>
                    <a:pt x="527" y="214"/>
                    <a:pt x="528" y="211"/>
                    <a:pt x="533" y="207"/>
                  </a:cubicBezTo>
                  <a:cubicBezTo>
                    <a:pt x="528" y="205"/>
                    <a:pt x="526" y="201"/>
                    <a:pt x="521" y="199"/>
                  </a:cubicBezTo>
                  <a:cubicBezTo>
                    <a:pt x="531" y="197"/>
                    <a:pt x="532" y="193"/>
                    <a:pt x="530" y="184"/>
                  </a:cubicBezTo>
                  <a:cubicBezTo>
                    <a:pt x="529" y="179"/>
                    <a:pt x="519" y="170"/>
                    <a:pt x="519" y="173"/>
                  </a:cubicBezTo>
                  <a:cubicBezTo>
                    <a:pt x="517" y="154"/>
                    <a:pt x="534" y="168"/>
                    <a:pt x="547" y="156"/>
                  </a:cubicBezTo>
                  <a:cubicBezTo>
                    <a:pt x="543" y="151"/>
                    <a:pt x="537" y="147"/>
                    <a:pt x="531" y="144"/>
                  </a:cubicBezTo>
                  <a:cubicBezTo>
                    <a:pt x="533" y="143"/>
                    <a:pt x="535" y="143"/>
                    <a:pt x="537" y="142"/>
                  </a:cubicBezTo>
                  <a:cubicBezTo>
                    <a:pt x="530" y="138"/>
                    <a:pt x="522" y="136"/>
                    <a:pt x="514" y="135"/>
                  </a:cubicBezTo>
                  <a:cubicBezTo>
                    <a:pt x="517" y="121"/>
                    <a:pt x="536" y="114"/>
                    <a:pt x="532" y="101"/>
                  </a:cubicBezTo>
                  <a:cubicBezTo>
                    <a:pt x="542" y="100"/>
                    <a:pt x="561" y="85"/>
                    <a:pt x="564" y="77"/>
                  </a:cubicBezTo>
                  <a:cubicBezTo>
                    <a:pt x="562" y="77"/>
                    <a:pt x="560" y="77"/>
                    <a:pt x="557" y="77"/>
                  </a:cubicBezTo>
                  <a:cubicBezTo>
                    <a:pt x="566" y="77"/>
                    <a:pt x="603" y="63"/>
                    <a:pt x="597" y="52"/>
                  </a:cubicBezTo>
                  <a:cubicBezTo>
                    <a:pt x="590" y="40"/>
                    <a:pt x="566" y="46"/>
                    <a:pt x="556" y="48"/>
                  </a:cubicBezTo>
                  <a:cubicBezTo>
                    <a:pt x="541" y="52"/>
                    <a:pt x="531" y="54"/>
                    <a:pt x="516" y="53"/>
                  </a:cubicBezTo>
                  <a:cubicBezTo>
                    <a:pt x="505" y="52"/>
                    <a:pt x="489" y="77"/>
                    <a:pt x="480" y="84"/>
                  </a:cubicBezTo>
                  <a:cubicBezTo>
                    <a:pt x="485" y="74"/>
                    <a:pt x="512" y="53"/>
                    <a:pt x="498" y="44"/>
                  </a:cubicBezTo>
                  <a:cubicBezTo>
                    <a:pt x="486" y="36"/>
                    <a:pt x="468" y="60"/>
                    <a:pt x="454" y="61"/>
                  </a:cubicBezTo>
                  <a:cubicBezTo>
                    <a:pt x="459" y="57"/>
                    <a:pt x="461" y="51"/>
                    <a:pt x="466" y="45"/>
                  </a:cubicBezTo>
                  <a:cubicBezTo>
                    <a:pt x="462" y="44"/>
                    <a:pt x="458" y="44"/>
                    <a:pt x="455" y="44"/>
                  </a:cubicBezTo>
                  <a:cubicBezTo>
                    <a:pt x="478" y="43"/>
                    <a:pt x="500" y="40"/>
                    <a:pt x="508" y="26"/>
                  </a:cubicBezTo>
                  <a:cubicBezTo>
                    <a:pt x="481" y="26"/>
                    <a:pt x="468" y="15"/>
                    <a:pt x="444" y="6"/>
                  </a:cubicBezTo>
                  <a:cubicBezTo>
                    <a:pt x="425" y="0"/>
                    <a:pt x="395" y="0"/>
                    <a:pt x="375" y="3"/>
                  </a:cubicBezTo>
                  <a:cubicBezTo>
                    <a:pt x="354" y="5"/>
                    <a:pt x="335" y="12"/>
                    <a:pt x="314" y="13"/>
                  </a:cubicBezTo>
                  <a:cubicBezTo>
                    <a:pt x="304" y="13"/>
                    <a:pt x="273" y="17"/>
                    <a:pt x="255" y="21"/>
                  </a:cubicBezTo>
                  <a:cubicBezTo>
                    <a:pt x="258" y="23"/>
                    <a:pt x="261" y="25"/>
                    <a:pt x="263" y="27"/>
                  </a:cubicBezTo>
                  <a:cubicBezTo>
                    <a:pt x="239" y="24"/>
                    <a:pt x="260" y="41"/>
                    <a:pt x="269" y="46"/>
                  </a:cubicBezTo>
                  <a:cubicBezTo>
                    <a:pt x="260" y="46"/>
                    <a:pt x="206" y="22"/>
                    <a:pt x="217" y="46"/>
                  </a:cubicBezTo>
                  <a:cubicBezTo>
                    <a:pt x="207" y="45"/>
                    <a:pt x="190" y="28"/>
                    <a:pt x="193" y="46"/>
                  </a:cubicBezTo>
                  <a:cubicBezTo>
                    <a:pt x="178" y="34"/>
                    <a:pt x="137" y="39"/>
                    <a:pt x="121" y="49"/>
                  </a:cubicBezTo>
                  <a:cubicBezTo>
                    <a:pt x="115" y="52"/>
                    <a:pt x="115" y="60"/>
                    <a:pt x="110" y="64"/>
                  </a:cubicBezTo>
                  <a:cubicBezTo>
                    <a:pt x="104" y="70"/>
                    <a:pt x="101" y="61"/>
                    <a:pt x="94" y="67"/>
                  </a:cubicBezTo>
                  <a:cubicBezTo>
                    <a:pt x="83" y="76"/>
                    <a:pt x="70" y="80"/>
                    <a:pt x="58" y="88"/>
                  </a:cubicBezTo>
                  <a:cubicBezTo>
                    <a:pt x="64" y="95"/>
                    <a:pt x="74" y="95"/>
                    <a:pt x="83" y="95"/>
                  </a:cubicBezTo>
                  <a:cubicBezTo>
                    <a:pt x="78" y="119"/>
                    <a:pt x="62" y="111"/>
                    <a:pt x="44" y="115"/>
                  </a:cubicBezTo>
                  <a:cubicBezTo>
                    <a:pt x="38" y="117"/>
                    <a:pt x="12" y="125"/>
                    <a:pt x="10" y="130"/>
                  </a:cubicBezTo>
                  <a:cubicBezTo>
                    <a:pt x="0" y="151"/>
                    <a:pt x="66" y="143"/>
                    <a:pt x="72" y="143"/>
                  </a:cubicBezTo>
                  <a:cubicBezTo>
                    <a:pt x="66" y="162"/>
                    <a:pt x="35" y="146"/>
                    <a:pt x="22" y="162"/>
                  </a:cubicBezTo>
                  <a:cubicBezTo>
                    <a:pt x="31" y="159"/>
                    <a:pt x="41" y="162"/>
                    <a:pt x="49" y="167"/>
                  </a:cubicBezTo>
                  <a:cubicBezTo>
                    <a:pt x="47" y="169"/>
                    <a:pt x="44" y="171"/>
                    <a:pt x="42" y="173"/>
                  </a:cubicBezTo>
                  <a:cubicBezTo>
                    <a:pt x="50" y="180"/>
                    <a:pt x="59" y="183"/>
                    <a:pt x="68" y="180"/>
                  </a:cubicBezTo>
                  <a:cubicBezTo>
                    <a:pt x="67" y="179"/>
                    <a:pt x="65" y="178"/>
                    <a:pt x="64" y="177"/>
                  </a:cubicBezTo>
                  <a:cubicBezTo>
                    <a:pt x="113" y="175"/>
                    <a:pt x="154" y="175"/>
                    <a:pt x="174" y="230"/>
                  </a:cubicBezTo>
                  <a:cubicBezTo>
                    <a:pt x="179" y="244"/>
                    <a:pt x="185" y="242"/>
                    <a:pt x="179" y="256"/>
                  </a:cubicBezTo>
                  <a:cubicBezTo>
                    <a:pt x="173" y="271"/>
                    <a:pt x="196" y="260"/>
                    <a:pt x="202" y="262"/>
                  </a:cubicBezTo>
                  <a:cubicBezTo>
                    <a:pt x="208" y="265"/>
                    <a:pt x="224" y="281"/>
                    <a:pt x="217" y="286"/>
                  </a:cubicBezTo>
                  <a:cubicBezTo>
                    <a:pt x="216" y="286"/>
                    <a:pt x="193" y="279"/>
                    <a:pt x="189" y="279"/>
                  </a:cubicBezTo>
                  <a:cubicBezTo>
                    <a:pt x="197" y="289"/>
                    <a:pt x="215" y="293"/>
                    <a:pt x="227" y="294"/>
                  </a:cubicBezTo>
                  <a:cubicBezTo>
                    <a:pt x="220" y="304"/>
                    <a:pt x="221" y="320"/>
                    <a:pt x="207" y="318"/>
                  </a:cubicBezTo>
                  <a:cubicBezTo>
                    <a:pt x="201" y="325"/>
                    <a:pt x="193" y="334"/>
                    <a:pt x="193" y="346"/>
                  </a:cubicBezTo>
                  <a:cubicBezTo>
                    <a:pt x="195" y="346"/>
                    <a:pt x="197" y="346"/>
                    <a:pt x="199" y="346"/>
                  </a:cubicBezTo>
                  <a:cubicBezTo>
                    <a:pt x="193" y="361"/>
                    <a:pt x="210" y="371"/>
                    <a:pt x="212" y="386"/>
                  </a:cubicBezTo>
                  <a:cubicBezTo>
                    <a:pt x="217" y="384"/>
                    <a:pt x="220" y="387"/>
                    <a:pt x="224" y="387"/>
                  </a:cubicBezTo>
                  <a:cubicBezTo>
                    <a:pt x="210" y="400"/>
                    <a:pt x="241" y="435"/>
                    <a:pt x="254" y="440"/>
                  </a:cubicBezTo>
                  <a:cubicBezTo>
                    <a:pt x="256" y="442"/>
                    <a:pt x="263" y="435"/>
                    <a:pt x="267" y="437"/>
                  </a:cubicBezTo>
                  <a:cubicBezTo>
                    <a:pt x="272" y="440"/>
                    <a:pt x="274" y="446"/>
                    <a:pt x="278" y="447"/>
                  </a:cubicBezTo>
                  <a:cubicBezTo>
                    <a:pt x="284" y="449"/>
                    <a:pt x="292" y="455"/>
                    <a:pt x="298" y="450"/>
                  </a:cubicBezTo>
                  <a:cubicBezTo>
                    <a:pt x="307" y="441"/>
                    <a:pt x="306" y="428"/>
                    <a:pt x="308" y="417"/>
                  </a:cubicBezTo>
                  <a:cubicBezTo>
                    <a:pt x="310" y="407"/>
                    <a:pt x="329" y="400"/>
                    <a:pt x="323" y="390"/>
                  </a:cubicBezTo>
                  <a:cubicBezTo>
                    <a:pt x="312" y="374"/>
                    <a:pt x="348" y="364"/>
                    <a:pt x="355" y="354"/>
                  </a:cubicBezTo>
                  <a:cubicBezTo>
                    <a:pt x="355" y="356"/>
                    <a:pt x="355" y="359"/>
                    <a:pt x="355" y="361"/>
                  </a:cubicBezTo>
                  <a:cubicBezTo>
                    <a:pt x="373" y="358"/>
                    <a:pt x="380" y="355"/>
                    <a:pt x="392" y="343"/>
                  </a:cubicBezTo>
                  <a:cubicBezTo>
                    <a:pt x="402" y="333"/>
                    <a:pt x="409" y="321"/>
                    <a:pt x="425" y="321"/>
                  </a:cubicBezTo>
                  <a:cubicBezTo>
                    <a:pt x="456" y="321"/>
                    <a:pt x="479" y="303"/>
                    <a:pt x="505" y="290"/>
                  </a:cubicBezTo>
                  <a:cubicBezTo>
                    <a:pt x="492" y="288"/>
                    <a:pt x="474" y="291"/>
                    <a:pt x="467" y="279"/>
                  </a:cubicBezTo>
                  <a:close/>
                  <a:moveTo>
                    <a:pt x="397" y="45"/>
                  </a:moveTo>
                  <a:cubicBezTo>
                    <a:pt x="407" y="43"/>
                    <a:pt x="425" y="44"/>
                    <a:pt x="443" y="44"/>
                  </a:cubicBezTo>
                  <a:cubicBezTo>
                    <a:pt x="427" y="45"/>
                    <a:pt x="412" y="48"/>
                    <a:pt x="397" y="4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7" name="Freeform 147"/>
            <p:cNvSpPr>
              <a:spLocks/>
            </p:cNvSpPr>
            <p:nvPr/>
          </p:nvSpPr>
          <p:spPr bwMode="auto">
            <a:xfrm>
              <a:off x="1722" y="577"/>
              <a:ext cx="57" cy="39"/>
            </a:xfrm>
            <a:custGeom>
              <a:avLst/>
              <a:gdLst>
                <a:gd name="T0" fmla="*/ 11 w 32"/>
                <a:gd name="T1" fmla="*/ 20 h 22"/>
                <a:gd name="T2" fmla="*/ 32 w 32"/>
                <a:gd name="T3" fmla="*/ 14 h 22"/>
                <a:gd name="T4" fmla="*/ 12 w 32"/>
                <a:gd name="T5" fmla="*/ 1 h 22"/>
                <a:gd name="T6" fmla="*/ 11 w 32"/>
                <a:gd name="T7" fmla="*/ 20 h 22"/>
              </a:gdLst>
              <a:ahLst/>
              <a:cxnLst>
                <a:cxn ang="0">
                  <a:pos x="T0" y="T1"/>
                </a:cxn>
                <a:cxn ang="0">
                  <a:pos x="T2" y="T3"/>
                </a:cxn>
                <a:cxn ang="0">
                  <a:pos x="T4" y="T5"/>
                </a:cxn>
                <a:cxn ang="0">
                  <a:pos x="T6" y="T7"/>
                </a:cxn>
              </a:cxnLst>
              <a:rect l="0" t="0" r="r" b="b"/>
              <a:pathLst>
                <a:path w="32" h="22">
                  <a:moveTo>
                    <a:pt x="11" y="20"/>
                  </a:moveTo>
                  <a:cubicBezTo>
                    <a:pt x="19" y="22"/>
                    <a:pt x="27" y="20"/>
                    <a:pt x="32" y="14"/>
                  </a:cubicBezTo>
                  <a:cubicBezTo>
                    <a:pt x="28" y="11"/>
                    <a:pt x="17" y="0"/>
                    <a:pt x="12" y="1"/>
                  </a:cubicBezTo>
                  <a:cubicBezTo>
                    <a:pt x="0" y="4"/>
                    <a:pt x="5" y="15"/>
                    <a:pt x="11" y="2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8" name="Freeform 148"/>
            <p:cNvSpPr>
              <a:spLocks/>
            </p:cNvSpPr>
            <p:nvPr/>
          </p:nvSpPr>
          <p:spPr bwMode="auto">
            <a:xfrm>
              <a:off x="2350" y="403"/>
              <a:ext cx="32" cy="22"/>
            </a:xfrm>
            <a:custGeom>
              <a:avLst/>
              <a:gdLst>
                <a:gd name="T0" fmla="*/ 7 w 18"/>
                <a:gd name="T1" fmla="*/ 12 h 12"/>
                <a:gd name="T2" fmla="*/ 18 w 18"/>
                <a:gd name="T3" fmla="*/ 7 h 12"/>
                <a:gd name="T4" fmla="*/ 7 w 18"/>
                <a:gd name="T5" fmla="*/ 12 h 12"/>
              </a:gdLst>
              <a:ahLst/>
              <a:cxnLst>
                <a:cxn ang="0">
                  <a:pos x="T0" y="T1"/>
                </a:cxn>
                <a:cxn ang="0">
                  <a:pos x="T2" y="T3"/>
                </a:cxn>
                <a:cxn ang="0">
                  <a:pos x="T4" y="T5"/>
                </a:cxn>
              </a:cxnLst>
              <a:rect l="0" t="0" r="r" b="b"/>
              <a:pathLst>
                <a:path w="18" h="12">
                  <a:moveTo>
                    <a:pt x="7" y="12"/>
                  </a:moveTo>
                  <a:cubicBezTo>
                    <a:pt x="11" y="11"/>
                    <a:pt x="15" y="9"/>
                    <a:pt x="18" y="7"/>
                  </a:cubicBezTo>
                  <a:cubicBezTo>
                    <a:pt x="13" y="2"/>
                    <a:pt x="0" y="0"/>
                    <a:pt x="7" y="1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49" name="Freeform 149"/>
            <p:cNvSpPr>
              <a:spLocks/>
            </p:cNvSpPr>
            <p:nvPr/>
          </p:nvSpPr>
          <p:spPr bwMode="auto">
            <a:xfrm>
              <a:off x="1658" y="1087"/>
              <a:ext cx="123" cy="112"/>
            </a:xfrm>
            <a:custGeom>
              <a:avLst/>
              <a:gdLst>
                <a:gd name="T0" fmla="*/ 23 w 69"/>
                <a:gd name="T1" fmla="*/ 24 h 63"/>
                <a:gd name="T2" fmla="*/ 30 w 69"/>
                <a:gd name="T3" fmla="*/ 0 h 63"/>
                <a:gd name="T4" fmla="*/ 1 w 69"/>
                <a:gd name="T5" fmla="*/ 38 h 63"/>
                <a:gd name="T6" fmla="*/ 1 w 69"/>
                <a:gd name="T7" fmla="*/ 52 h 63"/>
                <a:gd name="T8" fmla="*/ 39 w 69"/>
                <a:gd name="T9" fmla="*/ 52 h 63"/>
                <a:gd name="T10" fmla="*/ 35 w 69"/>
                <a:gd name="T11" fmla="*/ 58 h 63"/>
                <a:gd name="T12" fmla="*/ 47 w 69"/>
                <a:gd name="T13" fmla="*/ 49 h 63"/>
                <a:gd name="T14" fmla="*/ 56 w 69"/>
                <a:gd name="T15" fmla="*/ 63 h 63"/>
                <a:gd name="T16" fmla="*/ 56 w 69"/>
                <a:gd name="T17" fmla="*/ 38 h 63"/>
                <a:gd name="T18" fmla="*/ 52 w 69"/>
                <a:gd name="T19" fmla="*/ 39 h 63"/>
                <a:gd name="T20" fmla="*/ 52 w 69"/>
                <a:gd name="T21" fmla="*/ 28 h 63"/>
                <a:gd name="T22" fmla="*/ 32 w 69"/>
                <a:gd name="T23" fmla="*/ 28 h 63"/>
                <a:gd name="T24" fmla="*/ 34 w 69"/>
                <a:gd name="T25" fmla="*/ 23 h 63"/>
                <a:gd name="T26" fmla="*/ 23 w 69"/>
                <a:gd name="T27" fmla="*/ 2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63">
                  <a:moveTo>
                    <a:pt x="23" y="24"/>
                  </a:moveTo>
                  <a:cubicBezTo>
                    <a:pt x="26" y="16"/>
                    <a:pt x="32" y="8"/>
                    <a:pt x="30" y="0"/>
                  </a:cubicBezTo>
                  <a:cubicBezTo>
                    <a:pt x="15" y="8"/>
                    <a:pt x="15" y="28"/>
                    <a:pt x="1" y="38"/>
                  </a:cubicBezTo>
                  <a:cubicBezTo>
                    <a:pt x="1" y="43"/>
                    <a:pt x="0" y="47"/>
                    <a:pt x="1" y="52"/>
                  </a:cubicBezTo>
                  <a:cubicBezTo>
                    <a:pt x="12" y="48"/>
                    <a:pt x="27" y="52"/>
                    <a:pt x="39" y="52"/>
                  </a:cubicBezTo>
                  <a:cubicBezTo>
                    <a:pt x="37" y="54"/>
                    <a:pt x="36" y="56"/>
                    <a:pt x="35" y="58"/>
                  </a:cubicBezTo>
                  <a:cubicBezTo>
                    <a:pt x="39" y="54"/>
                    <a:pt x="43" y="53"/>
                    <a:pt x="47" y="49"/>
                  </a:cubicBezTo>
                  <a:cubicBezTo>
                    <a:pt x="49" y="56"/>
                    <a:pt x="52" y="57"/>
                    <a:pt x="56" y="63"/>
                  </a:cubicBezTo>
                  <a:cubicBezTo>
                    <a:pt x="69" y="45"/>
                    <a:pt x="48" y="53"/>
                    <a:pt x="56" y="38"/>
                  </a:cubicBezTo>
                  <a:cubicBezTo>
                    <a:pt x="55" y="39"/>
                    <a:pt x="53" y="39"/>
                    <a:pt x="52" y="39"/>
                  </a:cubicBezTo>
                  <a:cubicBezTo>
                    <a:pt x="53" y="37"/>
                    <a:pt x="53" y="31"/>
                    <a:pt x="52" y="28"/>
                  </a:cubicBezTo>
                  <a:cubicBezTo>
                    <a:pt x="43" y="29"/>
                    <a:pt x="39" y="29"/>
                    <a:pt x="32" y="28"/>
                  </a:cubicBezTo>
                  <a:cubicBezTo>
                    <a:pt x="32" y="25"/>
                    <a:pt x="33" y="25"/>
                    <a:pt x="34" y="23"/>
                  </a:cubicBezTo>
                  <a:cubicBezTo>
                    <a:pt x="29" y="24"/>
                    <a:pt x="28" y="22"/>
                    <a:pt x="23" y="2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0" name="Freeform 150"/>
            <p:cNvSpPr>
              <a:spLocks/>
            </p:cNvSpPr>
            <p:nvPr/>
          </p:nvSpPr>
          <p:spPr bwMode="auto">
            <a:xfrm>
              <a:off x="5048" y="354"/>
              <a:ext cx="156" cy="87"/>
            </a:xfrm>
            <a:custGeom>
              <a:avLst/>
              <a:gdLst>
                <a:gd name="T0" fmla="*/ 72 w 88"/>
                <a:gd name="T1" fmla="*/ 34 h 49"/>
                <a:gd name="T2" fmla="*/ 88 w 88"/>
                <a:gd name="T3" fmla="*/ 22 h 49"/>
                <a:gd name="T4" fmla="*/ 67 w 88"/>
                <a:gd name="T5" fmla="*/ 16 h 49"/>
                <a:gd name="T6" fmla="*/ 48 w 88"/>
                <a:gd name="T7" fmla="*/ 22 h 49"/>
                <a:gd name="T8" fmla="*/ 16 w 88"/>
                <a:gd name="T9" fmla="*/ 18 h 49"/>
                <a:gd name="T10" fmla="*/ 72 w 88"/>
                <a:gd name="T11" fmla="*/ 34 h 49"/>
              </a:gdLst>
              <a:ahLst/>
              <a:cxnLst>
                <a:cxn ang="0">
                  <a:pos x="T0" y="T1"/>
                </a:cxn>
                <a:cxn ang="0">
                  <a:pos x="T2" y="T3"/>
                </a:cxn>
                <a:cxn ang="0">
                  <a:pos x="T4" y="T5"/>
                </a:cxn>
                <a:cxn ang="0">
                  <a:pos x="T6" y="T7"/>
                </a:cxn>
                <a:cxn ang="0">
                  <a:pos x="T8" y="T9"/>
                </a:cxn>
                <a:cxn ang="0">
                  <a:pos x="T10" y="T11"/>
                </a:cxn>
              </a:cxnLst>
              <a:rect l="0" t="0" r="r" b="b"/>
              <a:pathLst>
                <a:path w="88" h="49">
                  <a:moveTo>
                    <a:pt x="72" y="34"/>
                  </a:moveTo>
                  <a:cubicBezTo>
                    <a:pt x="81" y="35"/>
                    <a:pt x="86" y="31"/>
                    <a:pt x="88" y="22"/>
                  </a:cubicBezTo>
                  <a:cubicBezTo>
                    <a:pt x="81" y="20"/>
                    <a:pt x="74" y="18"/>
                    <a:pt x="67" y="16"/>
                  </a:cubicBezTo>
                  <a:cubicBezTo>
                    <a:pt x="55" y="12"/>
                    <a:pt x="54" y="22"/>
                    <a:pt x="48" y="22"/>
                  </a:cubicBezTo>
                  <a:cubicBezTo>
                    <a:pt x="39" y="22"/>
                    <a:pt x="24" y="0"/>
                    <a:pt x="16" y="18"/>
                  </a:cubicBezTo>
                  <a:cubicBezTo>
                    <a:pt x="0" y="49"/>
                    <a:pt x="59" y="36"/>
                    <a:pt x="72" y="3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1" name="Freeform 151"/>
            <p:cNvSpPr>
              <a:spLocks/>
            </p:cNvSpPr>
            <p:nvPr/>
          </p:nvSpPr>
          <p:spPr bwMode="auto">
            <a:xfrm>
              <a:off x="1410" y="1323"/>
              <a:ext cx="16" cy="2"/>
            </a:xfrm>
            <a:custGeom>
              <a:avLst/>
              <a:gdLst>
                <a:gd name="T0" fmla="*/ 9 w 9"/>
                <a:gd name="T1" fmla="*/ 0 h 1"/>
                <a:gd name="T2" fmla="*/ 0 w 9"/>
                <a:gd name="T3" fmla="*/ 1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cubicBezTo>
                    <a:pt x="6" y="0"/>
                    <a:pt x="3" y="1"/>
                    <a:pt x="0" y="1"/>
                  </a:cubicBezTo>
                  <a:cubicBezTo>
                    <a:pt x="0" y="1"/>
                    <a:pt x="0" y="1"/>
                    <a:pt x="0" y="1"/>
                  </a:cubicBezTo>
                  <a:cubicBezTo>
                    <a:pt x="3" y="1"/>
                    <a:pt x="6" y="0"/>
                    <a:pt x="9"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2" name="Freeform 152"/>
            <p:cNvSpPr>
              <a:spLocks noEditPoints="1"/>
            </p:cNvSpPr>
            <p:nvPr/>
          </p:nvSpPr>
          <p:spPr bwMode="auto">
            <a:xfrm>
              <a:off x="-237" y="528"/>
              <a:ext cx="2339" cy="2646"/>
            </a:xfrm>
            <a:custGeom>
              <a:avLst/>
              <a:gdLst>
                <a:gd name="T0" fmla="*/ 1165 w 1319"/>
                <a:gd name="T1" fmla="*/ 892 h 1491"/>
                <a:gd name="T2" fmla="*/ 1156 w 1319"/>
                <a:gd name="T3" fmla="*/ 869 h 1491"/>
                <a:gd name="T4" fmla="*/ 1038 w 1319"/>
                <a:gd name="T5" fmla="*/ 770 h 1491"/>
                <a:gd name="T6" fmla="*/ 951 w 1319"/>
                <a:gd name="T7" fmla="*/ 758 h 1491"/>
                <a:gd name="T8" fmla="*/ 827 w 1319"/>
                <a:gd name="T9" fmla="*/ 742 h 1491"/>
                <a:gd name="T10" fmla="*/ 787 w 1319"/>
                <a:gd name="T11" fmla="*/ 696 h 1491"/>
                <a:gd name="T12" fmla="*/ 699 w 1319"/>
                <a:gd name="T13" fmla="*/ 590 h 1491"/>
                <a:gd name="T14" fmla="*/ 807 w 1319"/>
                <a:gd name="T15" fmla="*/ 574 h 1491"/>
                <a:gd name="T16" fmla="*/ 885 w 1319"/>
                <a:gd name="T17" fmla="*/ 528 h 1491"/>
                <a:gd name="T18" fmla="*/ 900 w 1319"/>
                <a:gd name="T19" fmla="*/ 472 h 1491"/>
                <a:gd name="T20" fmla="*/ 928 w 1319"/>
                <a:gd name="T21" fmla="*/ 446 h 1491"/>
                <a:gd name="T22" fmla="*/ 989 w 1319"/>
                <a:gd name="T23" fmla="*/ 398 h 1491"/>
                <a:gd name="T24" fmla="*/ 1017 w 1319"/>
                <a:gd name="T25" fmla="*/ 362 h 1491"/>
                <a:gd name="T26" fmla="*/ 1046 w 1319"/>
                <a:gd name="T27" fmla="*/ 333 h 1491"/>
                <a:gd name="T28" fmla="*/ 1056 w 1319"/>
                <a:gd name="T29" fmla="*/ 265 h 1491"/>
                <a:gd name="T30" fmla="*/ 952 w 1319"/>
                <a:gd name="T31" fmla="*/ 183 h 1491"/>
                <a:gd name="T32" fmla="*/ 892 w 1319"/>
                <a:gd name="T33" fmla="*/ 249 h 1491"/>
                <a:gd name="T34" fmla="*/ 820 w 1319"/>
                <a:gd name="T35" fmla="*/ 263 h 1491"/>
                <a:gd name="T36" fmla="*/ 714 w 1319"/>
                <a:gd name="T37" fmla="*/ 221 h 1491"/>
                <a:gd name="T38" fmla="*/ 793 w 1319"/>
                <a:gd name="T39" fmla="*/ 124 h 1491"/>
                <a:gd name="T40" fmla="*/ 811 w 1319"/>
                <a:gd name="T41" fmla="*/ 59 h 1491"/>
                <a:gd name="T42" fmla="*/ 735 w 1319"/>
                <a:gd name="T43" fmla="*/ 42 h 1491"/>
                <a:gd name="T44" fmla="*/ 719 w 1319"/>
                <a:gd name="T45" fmla="*/ 61 h 1491"/>
                <a:gd name="T46" fmla="*/ 577 w 1319"/>
                <a:gd name="T47" fmla="*/ 65 h 1491"/>
                <a:gd name="T48" fmla="*/ 522 w 1319"/>
                <a:gd name="T49" fmla="*/ 67 h 1491"/>
                <a:gd name="T50" fmla="*/ 358 w 1319"/>
                <a:gd name="T51" fmla="*/ 37 h 1491"/>
                <a:gd name="T52" fmla="*/ 220 w 1319"/>
                <a:gd name="T53" fmla="*/ 38 h 1491"/>
                <a:gd name="T54" fmla="*/ 37 w 1319"/>
                <a:gd name="T55" fmla="*/ 61 h 1491"/>
                <a:gd name="T56" fmla="*/ 13 w 1319"/>
                <a:gd name="T57" fmla="*/ 116 h 1491"/>
                <a:gd name="T58" fmla="*/ 71 w 1319"/>
                <a:gd name="T59" fmla="*/ 143 h 1491"/>
                <a:gd name="T60" fmla="*/ 62 w 1319"/>
                <a:gd name="T61" fmla="*/ 222 h 1491"/>
                <a:gd name="T62" fmla="*/ 78 w 1319"/>
                <a:gd name="T63" fmla="*/ 254 h 1491"/>
                <a:gd name="T64" fmla="*/ 153 w 1319"/>
                <a:gd name="T65" fmla="*/ 210 h 1491"/>
                <a:gd name="T66" fmla="*/ 305 w 1319"/>
                <a:gd name="T67" fmla="*/ 221 h 1491"/>
                <a:gd name="T68" fmla="*/ 345 w 1319"/>
                <a:gd name="T69" fmla="*/ 260 h 1491"/>
                <a:gd name="T70" fmla="*/ 361 w 1319"/>
                <a:gd name="T71" fmla="*/ 271 h 1491"/>
                <a:gd name="T72" fmla="*/ 438 w 1319"/>
                <a:gd name="T73" fmla="*/ 367 h 1491"/>
                <a:gd name="T74" fmla="*/ 445 w 1319"/>
                <a:gd name="T75" fmla="*/ 491 h 1491"/>
                <a:gd name="T76" fmla="*/ 546 w 1319"/>
                <a:gd name="T77" fmla="*/ 623 h 1491"/>
                <a:gd name="T78" fmla="*/ 543 w 1319"/>
                <a:gd name="T79" fmla="*/ 585 h 1491"/>
                <a:gd name="T80" fmla="*/ 656 w 1319"/>
                <a:gd name="T81" fmla="*/ 707 h 1491"/>
                <a:gd name="T82" fmla="*/ 810 w 1319"/>
                <a:gd name="T83" fmla="*/ 783 h 1491"/>
                <a:gd name="T84" fmla="*/ 890 w 1319"/>
                <a:gd name="T85" fmla="*/ 840 h 1491"/>
                <a:gd name="T86" fmla="*/ 947 w 1319"/>
                <a:gd name="T87" fmla="*/ 1053 h 1491"/>
                <a:gd name="T88" fmla="*/ 930 w 1319"/>
                <a:gd name="T89" fmla="*/ 1287 h 1491"/>
                <a:gd name="T90" fmla="*/ 928 w 1319"/>
                <a:gd name="T91" fmla="*/ 1318 h 1491"/>
                <a:gd name="T92" fmla="*/ 913 w 1319"/>
                <a:gd name="T93" fmla="*/ 1412 h 1491"/>
                <a:gd name="T94" fmla="*/ 987 w 1319"/>
                <a:gd name="T95" fmla="*/ 1489 h 1491"/>
                <a:gd name="T96" fmla="*/ 1008 w 1319"/>
                <a:gd name="T97" fmla="*/ 1389 h 1491"/>
                <a:gd name="T98" fmla="*/ 1019 w 1319"/>
                <a:gd name="T99" fmla="*/ 1326 h 1491"/>
                <a:gd name="T100" fmla="*/ 1080 w 1319"/>
                <a:gd name="T101" fmla="*/ 1231 h 1491"/>
                <a:gd name="T102" fmla="*/ 1221 w 1319"/>
                <a:gd name="T103" fmla="*/ 1103 h 1491"/>
                <a:gd name="T104" fmla="*/ 1268 w 1319"/>
                <a:gd name="T105" fmla="*/ 1022 h 1491"/>
                <a:gd name="T106" fmla="*/ 862 w 1319"/>
                <a:gd name="T107" fmla="*/ 431 h 1491"/>
                <a:gd name="T108" fmla="*/ 868 w 1319"/>
                <a:gd name="T109" fmla="*/ 418 h 1491"/>
                <a:gd name="T110" fmla="*/ 813 w 1319"/>
                <a:gd name="T111" fmla="*/ 367 h 1491"/>
                <a:gd name="T112" fmla="*/ 828 w 1319"/>
                <a:gd name="T113" fmla="*/ 411 h 1491"/>
                <a:gd name="T114" fmla="*/ 823 w 1319"/>
                <a:gd name="T115" fmla="*/ 387 h 1491"/>
                <a:gd name="T116" fmla="*/ 743 w 1319"/>
                <a:gd name="T117" fmla="*/ 379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19" h="1491">
                  <a:moveTo>
                    <a:pt x="1301" y="925"/>
                  </a:moveTo>
                  <a:cubicBezTo>
                    <a:pt x="1282" y="928"/>
                    <a:pt x="1275" y="906"/>
                    <a:pt x="1262" y="908"/>
                  </a:cubicBezTo>
                  <a:cubicBezTo>
                    <a:pt x="1249" y="910"/>
                    <a:pt x="1230" y="892"/>
                    <a:pt x="1217" y="906"/>
                  </a:cubicBezTo>
                  <a:cubicBezTo>
                    <a:pt x="1212" y="881"/>
                    <a:pt x="1179" y="879"/>
                    <a:pt x="1166" y="900"/>
                  </a:cubicBezTo>
                  <a:cubicBezTo>
                    <a:pt x="1166" y="898"/>
                    <a:pt x="1165" y="895"/>
                    <a:pt x="1165" y="892"/>
                  </a:cubicBezTo>
                  <a:cubicBezTo>
                    <a:pt x="1154" y="898"/>
                    <a:pt x="1145" y="890"/>
                    <a:pt x="1148" y="879"/>
                  </a:cubicBezTo>
                  <a:cubicBezTo>
                    <a:pt x="1148" y="876"/>
                    <a:pt x="1151" y="874"/>
                    <a:pt x="1153" y="872"/>
                  </a:cubicBezTo>
                  <a:cubicBezTo>
                    <a:pt x="1150" y="880"/>
                    <a:pt x="1163" y="889"/>
                    <a:pt x="1171" y="881"/>
                  </a:cubicBezTo>
                  <a:cubicBezTo>
                    <a:pt x="1180" y="872"/>
                    <a:pt x="1166" y="868"/>
                    <a:pt x="1159" y="867"/>
                  </a:cubicBezTo>
                  <a:cubicBezTo>
                    <a:pt x="1158" y="868"/>
                    <a:pt x="1157" y="868"/>
                    <a:pt x="1156" y="869"/>
                  </a:cubicBezTo>
                  <a:cubicBezTo>
                    <a:pt x="1157" y="859"/>
                    <a:pt x="1154" y="865"/>
                    <a:pt x="1152" y="857"/>
                  </a:cubicBezTo>
                  <a:cubicBezTo>
                    <a:pt x="1149" y="836"/>
                    <a:pt x="1139" y="831"/>
                    <a:pt x="1125" y="822"/>
                  </a:cubicBezTo>
                  <a:cubicBezTo>
                    <a:pt x="1115" y="815"/>
                    <a:pt x="1105" y="818"/>
                    <a:pt x="1093" y="816"/>
                  </a:cubicBezTo>
                  <a:cubicBezTo>
                    <a:pt x="1081" y="815"/>
                    <a:pt x="1080" y="806"/>
                    <a:pt x="1071" y="802"/>
                  </a:cubicBezTo>
                  <a:cubicBezTo>
                    <a:pt x="1063" y="798"/>
                    <a:pt x="1026" y="777"/>
                    <a:pt x="1038" y="770"/>
                  </a:cubicBezTo>
                  <a:cubicBezTo>
                    <a:pt x="1025" y="773"/>
                    <a:pt x="1010" y="776"/>
                    <a:pt x="996" y="773"/>
                  </a:cubicBezTo>
                  <a:cubicBezTo>
                    <a:pt x="982" y="770"/>
                    <a:pt x="977" y="766"/>
                    <a:pt x="960" y="759"/>
                  </a:cubicBezTo>
                  <a:cubicBezTo>
                    <a:pt x="963" y="762"/>
                    <a:pt x="965" y="764"/>
                    <a:pt x="967" y="766"/>
                  </a:cubicBezTo>
                  <a:cubicBezTo>
                    <a:pt x="947" y="754"/>
                    <a:pt x="952" y="779"/>
                    <a:pt x="950" y="785"/>
                  </a:cubicBezTo>
                  <a:cubicBezTo>
                    <a:pt x="940" y="777"/>
                    <a:pt x="945" y="767"/>
                    <a:pt x="951" y="758"/>
                  </a:cubicBezTo>
                  <a:cubicBezTo>
                    <a:pt x="943" y="761"/>
                    <a:pt x="932" y="762"/>
                    <a:pt x="922" y="766"/>
                  </a:cubicBezTo>
                  <a:cubicBezTo>
                    <a:pt x="908" y="772"/>
                    <a:pt x="905" y="787"/>
                    <a:pt x="895" y="789"/>
                  </a:cubicBezTo>
                  <a:cubicBezTo>
                    <a:pt x="896" y="793"/>
                    <a:pt x="897" y="791"/>
                    <a:pt x="896" y="796"/>
                  </a:cubicBezTo>
                  <a:cubicBezTo>
                    <a:pt x="880" y="781"/>
                    <a:pt x="873" y="784"/>
                    <a:pt x="853" y="787"/>
                  </a:cubicBezTo>
                  <a:cubicBezTo>
                    <a:pt x="825" y="790"/>
                    <a:pt x="831" y="757"/>
                    <a:pt x="827" y="742"/>
                  </a:cubicBezTo>
                  <a:cubicBezTo>
                    <a:pt x="826" y="735"/>
                    <a:pt x="836" y="727"/>
                    <a:pt x="825" y="725"/>
                  </a:cubicBezTo>
                  <a:cubicBezTo>
                    <a:pt x="814" y="722"/>
                    <a:pt x="808" y="717"/>
                    <a:pt x="796" y="717"/>
                  </a:cubicBezTo>
                  <a:cubicBezTo>
                    <a:pt x="788" y="717"/>
                    <a:pt x="778" y="728"/>
                    <a:pt x="774" y="717"/>
                  </a:cubicBezTo>
                  <a:cubicBezTo>
                    <a:pt x="772" y="712"/>
                    <a:pt x="790" y="705"/>
                    <a:pt x="782" y="692"/>
                  </a:cubicBezTo>
                  <a:cubicBezTo>
                    <a:pt x="784" y="693"/>
                    <a:pt x="785" y="693"/>
                    <a:pt x="787" y="696"/>
                  </a:cubicBezTo>
                  <a:cubicBezTo>
                    <a:pt x="785" y="683"/>
                    <a:pt x="791" y="673"/>
                    <a:pt x="795" y="662"/>
                  </a:cubicBezTo>
                  <a:cubicBezTo>
                    <a:pt x="773" y="666"/>
                    <a:pt x="770" y="663"/>
                    <a:pt x="755" y="680"/>
                  </a:cubicBezTo>
                  <a:cubicBezTo>
                    <a:pt x="745" y="691"/>
                    <a:pt x="736" y="702"/>
                    <a:pt x="716" y="691"/>
                  </a:cubicBezTo>
                  <a:cubicBezTo>
                    <a:pt x="686" y="676"/>
                    <a:pt x="684" y="631"/>
                    <a:pt x="694" y="613"/>
                  </a:cubicBezTo>
                  <a:cubicBezTo>
                    <a:pt x="682" y="603"/>
                    <a:pt x="692" y="598"/>
                    <a:pt x="699" y="590"/>
                  </a:cubicBezTo>
                  <a:cubicBezTo>
                    <a:pt x="705" y="584"/>
                    <a:pt x="712" y="591"/>
                    <a:pt x="714" y="582"/>
                  </a:cubicBezTo>
                  <a:cubicBezTo>
                    <a:pt x="715" y="575"/>
                    <a:pt x="720" y="575"/>
                    <a:pt x="726" y="572"/>
                  </a:cubicBezTo>
                  <a:cubicBezTo>
                    <a:pt x="730" y="569"/>
                    <a:pt x="785" y="592"/>
                    <a:pt x="766" y="568"/>
                  </a:cubicBezTo>
                  <a:cubicBezTo>
                    <a:pt x="774" y="567"/>
                    <a:pt x="781" y="567"/>
                    <a:pt x="785" y="571"/>
                  </a:cubicBezTo>
                  <a:cubicBezTo>
                    <a:pt x="794" y="562"/>
                    <a:pt x="799" y="569"/>
                    <a:pt x="807" y="574"/>
                  </a:cubicBezTo>
                  <a:cubicBezTo>
                    <a:pt x="816" y="579"/>
                    <a:pt x="825" y="566"/>
                    <a:pt x="832" y="578"/>
                  </a:cubicBezTo>
                  <a:cubicBezTo>
                    <a:pt x="836" y="586"/>
                    <a:pt x="831" y="594"/>
                    <a:pt x="835" y="602"/>
                  </a:cubicBezTo>
                  <a:cubicBezTo>
                    <a:pt x="838" y="610"/>
                    <a:pt x="850" y="614"/>
                    <a:pt x="854" y="623"/>
                  </a:cubicBezTo>
                  <a:cubicBezTo>
                    <a:pt x="872" y="606"/>
                    <a:pt x="851" y="594"/>
                    <a:pt x="848" y="577"/>
                  </a:cubicBezTo>
                  <a:cubicBezTo>
                    <a:pt x="841" y="545"/>
                    <a:pt x="864" y="542"/>
                    <a:pt x="885" y="528"/>
                  </a:cubicBezTo>
                  <a:cubicBezTo>
                    <a:pt x="884" y="520"/>
                    <a:pt x="897" y="522"/>
                    <a:pt x="902" y="514"/>
                  </a:cubicBezTo>
                  <a:cubicBezTo>
                    <a:pt x="900" y="514"/>
                    <a:pt x="898" y="513"/>
                    <a:pt x="895" y="513"/>
                  </a:cubicBezTo>
                  <a:cubicBezTo>
                    <a:pt x="899" y="510"/>
                    <a:pt x="900" y="507"/>
                    <a:pt x="906" y="505"/>
                  </a:cubicBezTo>
                  <a:cubicBezTo>
                    <a:pt x="904" y="504"/>
                    <a:pt x="902" y="503"/>
                    <a:pt x="900" y="502"/>
                  </a:cubicBezTo>
                  <a:cubicBezTo>
                    <a:pt x="903" y="492"/>
                    <a:pt x="898" y="483"/>
                    <a:pt x="900" y="472"/>
                  </a:cubicBezTo>
                  <a:cubicBezTo>
                    <a:pt x="902" y="479"/>
                    <a:pt x="903" y="486"/>
                    <a:pt x="904" y="492"/>
                  </a:cubicBezTo>
                  <a:cubicBezTo>
                    <a:pt x="910" y="485"/>
                    <a:pt x="912" y="477"/>
                    <a:pt x="909" y="469"/>
                  </a:cubicBezTo>
                  <a:cubicBezTo>
                    <a:pt x="918" y="470"/>
                    <a:pt x="930" y="458"/>
                    <a:pt x="919" y="451"/>
                  </a:cubicBezTo>
                  <a:cubicBezTo>
                    <a:pt x="922" y="451"/>
                    <a:pt x="926" y="450"/>
                    <a:pt x="929" y="449"/>
                  </a:cubicBezTo>
                  <a:cubicBezTo>
                    <a:pt x="929" y="448"/>
                    <a:pt x="929" y="447"/>
                    <a:pt x="928" y="446"/>
                  </a:cubicBezTo>
                  <a:cubicBezTo>
                    <a:pt x="939" y="444"/>
                    <a:pt x="952" y="435"/>
                    <a:pt x="963" y="438"/>
                  </a:cubicBezTo>
                  <a:cubicBezTo>
                    <a:pt x="954" y="437"/>
                    <a:pt x="949" y="421"/>
                    <a:pt x="960" y="417"/>
                  </a:cubicBezTo>
                  <a:cubicBezTo>
                    <a:pt x="964" y="416"/>
                    <a:pt x="967" y="414"/>
                    <a:pt x="968" y="410"/>
                  </a:cubicBezTo>
                  <a:cubicBezTo>
                    <a:pt x="974" y="400"/>
                    <a:pt x="973" y="413"/>
                    <a:pt x="980" y="408"/>
                  </a:cubicBezTo>
                  <a:cubicBezTo>
                    <a:pt x="988" y="403"/>
                    <a:pt x="990" y="402"/>
                    <a:pt x="989" y="398"/>
                  </a:cubicBezTo>
                  <a:cubicBezTo>
                    <a:pt x="998" y="400"/>
                    <a:pt x="1008" y="393"/>
                    <a:pt x="1016" y="387"/>
                  </a:cubicBezTo>
                  <a:cubicBezTo>
                    <a:pt x="1017" y="390"/>
                    <a:pt x="1018" y="393"/>
                    <a:pt x="1019" y="396"/>
                  </a:cubicBezTo>
                  <a:cubicBezTo>
                    <a:pt x="1005" y="391"/>
                    <a:pt x="999" y="409"/>
                    <a:pt x="1006" y="420"/>
                  </a:cubicBezTo>
                  <a:cubicBezTo>
                    <a:pt x="1015" y="406"/>
                    <a:pt x="1034" y="404"/>
                    <a:pt x="1046" y="393"/>
                  </a:cubicBezTo>
                  <a:cubicBezTo>
                    <a:pt x="1036" y="390"/>
                    <a:pt x="998" y="378"/>
                    <a:pt x="1017" y="362"/>
                  </a:cubicBezTo>
                  <a:cubicBezTo>
                    <a:pt x="1013" y="362"/>
                    <a:pt x="1009" y="361"/>
                    <a:pt x="1005" y="362"/>
                  </a:cubicBezTo>
                  <a:cubicBezTo>
                    <a:pt x="1012" y="360"/>
                    <a:pt x="1015" y="355"/>
                    <a:pt x="1020" y="350"/>
                  </a:cubicBezTo>
                  <a:cubicBezTo>
                    <a:pt x="1001" y="337"/>
                    <a:pt x="987" y="353"/>
                    <a:pt x="970" y="357"/>
                  </a:cubicBezTo>
                  <a:cubicBezTo>
                    <a:pt x="982" y="351"/>
                    <a:pt x="987" y="342"/>
                    <a:pt x="998" y="336"/>
                  </a:cubicBezTo>
                  <a:cubicBezTo>
                    <a:pt x="1011" y="328"/>
                    <a:pt x="1030" y="329"/>
                    <a:pt x="1046" y="333"/>
                  </a:cubicBezTo>
                  <a:cubicBezTo>
                    <a:pt x="1059" y="337"/>
                    <a:pt x="1077" y="316"/>
                    <a:pt x="1091" y="314"/>
                  </a:cubicBezTo>
                  <a:cubicBezTo>
                    <a:pt x="1111" y="311"/>
                    <a:pt x="1095" y="291"/>
                    <a:pt x="1090" y="281"/>
                  </a:cubicBezTo>
                  <a:cubicBezTo>
                    <a:pt x="1082" y="289"/>
                    <a:pt x="1065" y="292"/>
                    <a:pt x="1056" y="288"/>
                  </a:cubicBezTo>
                  <a:cubicBezTo>
                    <a:pt x="1066" y="284"/>
                    <a:pt x="1077" y="283"/>
                    <a:pt x="1084" y="275"/>
                  </a:cubicBezTo>
                  <a:cubicBezTo>
                    <a:pt x="1076" y="269"/>
                    <a:pt x="1065" y="270"/>
                    <a:pt x="1056" y="265"/>
                  </a:cubicBezTo>
                  <a:cubicBezTo>
                    <a:pt x="1055" y="265"/>
                    <a:pt x="1059" y="256"/>
                    <a:pt x="1056" y="253"/>
                  </a:cubicBezTo>
                  <a:cubicBezTo>
                    <a:pt x="1051" y="249"/>
                    <a:pt x="1043" y="256"/>
                    <a:pt x="1037" y="248"/>
                  </a:cubicBezTo>
                  <a:cubicBezTo>
                    <a:pt x="1053" y="240"/>
                    <a:pt x="1020" y="197"/>
                    <a:pt x="1012" y="191"/>
                  </a:cubicBezTo>
                  <a:cubicBezTo>
                    <a:pt x="1004" y="205"/>
                    <a:pt x="996" y="222"/>
                    <a:pt x="980" y="216"/>
                  </a:cubicBezTo>
                  <a:cubicBezTo>
                    <a:pt x="965" y="209"/>
                    <a:pt x="967" y="185"/>
                    <a:pt x="952" y="183"/>
                  </a:cubicBezTo>
                  <a:cubicBezTo>
                    <a:pt x="944" y="182"/>
                    <a:pt x="945" y="173"/>
                    <a:pt x="937" y="168"/>
                  </a:cubicBezTo>
                  <a:cubicBezTo>
                    <a:pt x="926" y="162"/>
                    <a:pt x="923" y="167"/>
                    <a:pt x="913" y="165"/>
                  </a:cubicBezTo>
                  <a:cubicBezTo>
                    <a:pt x="906" y="164"/>
                    <a:pt x="858" y="158"/>
                    <a:pt x="885" y="174"/>
                  </a:cubicBezTo>
                  <a:cubicBezTo>
                    <a:pt x="865" y="182"/>
                    <a:pt x="897" y="207"/>
                    <a:pt x="870" y="212"/>
                  </a:cubicBezTo>
                  <a:cubicBezTo>
                    <a:pt x="882" y="224"/>
                    <a:pt x="885" y="234"/>
                    <a:pt x="892" y="249"/>
                  </a:cubicBezTo>
                  <a:cubicBezTo>
                    <a:pt x="900" y="267"/>
                    <a:pt x="859" y="268"/>
                    <a:pt x="866" y="279"/>
                  </a:cubicBezTo>
                  <a:cubicBezTo>
                    <a:pt x="874" y="291"/>
                    <a:pt x="884" y="304"/>
                    <a:pt x="870" y="316"/>
                  </a:cubicBezTo>
                  <a:cubicBezTo>
                    <a:pt x="857" y="327"/>
                    <a:pt x="840" y="306"/>
                    <a:pt x="837" y="292"/>
                  </a:cubicBezTo>
                  <a:cubicBezTo>
                    <a:pt x="835" y="284"/>
                    <a:pt x="845" y="282"/>
                    <a:pt x="838" y="272"/>
                  </a:cubicBezTo>
                  <a:cubicBezTo>
                    <a:pt x="837" y="269"/>
                    <a:pt x="823" y="264"/>
                    <a:pt x="820" y="263"/>
                  </a:cubicBezTo>
                  <a:cubicBezTo>
                    <a:pt x="814" y="261"/>
                    <a:pt x="803" y="259"/>
                    <a:pt x="797" y="258"/>
                  </a:cubicBezTo>
                  <a:cubicBezTo>
                    <a:pt x="786" y="255"/>
                    <a:pt x="784" y="249"/>
                    <a:pt x="775" y="246"/>
                  </a:cubicBezTo>
                  <a:cubicBezTo>
                    <a:pt x="769" y="243"/>
                    <a:pt x="762" y="244"/>
                    <a:pt x="754" y="240"/>
                  </a:cubicBezTo>
                  <a:cubicBezTo>
                    <a:pt x="750" y="238"/>
                    <a:pt x="742" y="244"/>
                    <a:pt x="739" y="242"/>
                  </a:cubicBezTo>
                  <a:cubicBezTo>
                    <a:pt x="728" y="234"/>
                    <a:pt x="737" y="204"/>
                    <a:pt x="714" y="221"/>
                  </a:cubicBezTo>
                  <a:cubicBezTo>
                    <a:pt x="715" y="206"/>
                    <a:pt x="715" y="192"/>
                    <a:pt x="723" y="179"/>
                  </a:cubicBezTo>
                  <a:cubicBezTo>
                    <a:pt x="732" y="163"/>
                    <a:pt x="745" y="160"/>
                    <a:pt x="758" y="150"/>
                  </a:cubicBezTo>
                  <a:cubicBezTo>
                    <a:pt x="751" y="148"/>
                    <a:pt x="744" y="145"/>
                    <a:pt x="737" y="141"/>
                  </a:cubicBezTo>
                  <a:cubicBezTo>
                    <a:pt x="748" y="142"/>
                    <a:pt x="756" y="142"/>
                    <a:pt x="766" y="139"/>
                  </a:cubicBezTo>
                  <a:cubicBezTo>
                    <a:pt x="775" y="135"/>
                    <a:pt x="782" y="127"/>
                    <a:pt x="793" y="124"/>
                  </a:cubicBezTo>
                  <a:cubicBezTo>
                    <a:pt x="784" y="115"/>
                    <a:pt x="768" y="120"/>
                    <a:pt x="762" y="106"/>
                  </a:cubicBezTo>
                  <a:cubicBezTo>
                    <a:pt x="769" y="107"/>
                    <a:pt x="783" y="119"/>
                    <a:pt x="787" y="116"/>
                  </a:cubicBezTo>
                  <a:cubicBezTo>
                    <a:pt x="795" y="109"/>
                    <a:pt x="808" y="105"/>
                    <a:pt x="798" y="95"/>
                  </a:cubicBezTo>
                  <a:cubicBezTo>
                    <a:pt x="840" y="128"/>
                    <a:pt x="867" y="45"/>
                    <a:pt x="824" y="42"/>
                  </a:cubicBezTo>
                  <a:cubicBezTo>
                    <a:pt x="803" y="40"/>
                    <a:pt x="817" y="55"/>
                    <a:pt x="811" y="59"/>
                  </a:cubicBezTo>
                  <a:cubicBezTo>
                    <a:pt x="803" y="64"/>
                    <a:pt x="799" y="82"/>
                    <a:pt x="793" y="82"/>
                  </a:cubicBezTo>
                  <a:cubicBezTo>
                    <a:pt x="772" y="84"/>
                    <a:pt x="782" y="30"/>
                    <a:pt x="757" y="65"/>
                  </a:cubicBezTo>
                  <a:cubicBezTo>
                    <a:pt x="754" y="57"/>
                    <a:pt x="753" y="58"/>
                    <a:pt x="749" y="51"/>
                  </a:cubicBezTo>
                  <a:cubicBezTo>
                    <a:pt x="751" y="50"/>
                    <a:pt x="753" y="48"/>
                    <a:pt x="755" y="47"/>
                  </a:cubicBezTo>
                  <a:cubicBezTo>
                    <a:pt x="748" y="46"/>
                    <a:pt x="741" y="44"/>
                    <a:pt x="735" y="42"/>
                  </a:cubicBezTo>
                  <a:cubicBezTo>
                    <a:pt x="738" y="40"/>
                    <a:pt x="740" y="36"/>
                    <a:pt x="744" y="34"/>
                  </a:cubicBezTo>
                  <a:cubicBezTo>
                    <a:pt x="733" y="27"/>
                    <a:pt x="733" y="15"/>
                    <a:pt x="726" y="10"/>
                  </a:cubicBezTo>
                  <a:cubicBezTo>
                    <a:pt x="709" y="0"/>
                    <a:pt x="714" y="17"/>
                    <a:pt x="698" y="17"/>
                  </a:cubicBezTo>
                  <a:cubicBezTo>
                    <a:pt x="699" y="29"/>
                    <a:pt x="698" y="31"/>
                    <a:pt x="705" y="39"/>
                  </a:cubicBezTo>
                  <a:cubicBezTo>
                    <a:pt x="712" y="47"/>
                    <a:pt x="730" y="46"/>
                    <a:pt x="719" y="61"/>
                  </a:cubicBezTo>
                  <a:cubicBezTo>
                    <a:pt x="721" y="60"/>
                    <a:pt x="722" y="59"/>
                    <a:pt x="724" y="59"/>
                  </a:cubicBezTo>
                  <a:cubicBezTo>
                    <a:pt x="717" y="66"/>
                    <a:pt x="709" y="72"/>
                    <a:pt x="709" y="83"/>
                  </a:cubicBezTo>
                  <a:cubicBezTo>
                    <a:pt x="693" y="62"/>
                    <a:pt x="685" y="68"/>
                    <a:pt x="663" y="75"/>
                  </a:cubicBezTo>
                  <a:cubicBezTo>
                    <a:pt x="646" y="80"/>
                    <a:pt x="606" y="76"/>
                    <a:pt x="605" y="53"/>
                  </a:cubicBezTo>
                  <a:cubicBezTo>
                    <a:pt x="595" y="58"/>
                    <a:pt x="585" y="58"/>
                    <a:pt x="577" y="65"/>
                  </a:cubicBezTo>
                  <a:cubicBezTo>
                    <a:pt x="584" y="67"/>
                    <a:pt x="592" y="66"/>
                    <a:pt x="600" y="63"/>
                  </a:cubicBezTo>
                  <a:cubicBezTo>
                    <a:pt x="595" y="73"/>
                    <a:pt x="583" y="73"/>
                    <a:pt x="585" y="86"/>
                  </a:cubicBezTo>
                  <a:cubicBezTo>
                    <a:pt x="573" y="83"/>
                    <a:pt x="568" y="66"/>
                    <a:pt x="552" y="73"/>
                  </a:cubicBezTo>
                  <a:cubicBezTo>
                    <a:pt x="538" y="79"/>
                    <a:pt x="523" y="76"/>
                    <a:pt x="509" y="71"/>
                  </a:cubicBezTo>
                  <a:cubicBezTo>
                    <a:pt x="514" y="71"/>
                    <a:pt x="518" y="68"/>
                    <a:pt x="522" y="67"/>
                  </a:cubicBezTo>
                  <a:cubicBezTo>
                    <a:pt x="515" y="52"/>
                    <a:pt x="481" y="55"/>
                    <a:pt x="466" y="46"/>
                  </a:cubicBezTo>
                  <a:cubicBezTo>
                    <a:pt x="458" y="42"/>
                    <a:pt x="440" y="40"/>
                    <a:pt x="433" y="45"/>
                  </a:cubicBezTo>
                  <a:cubicBezTo>
                    <a:pt x="424" y="51"/>
                    <a:pt x="419" y="33"/>
                    <a:pt x="407" y="47"/>
                  </a:cubicBezTo>
                  <a:cubicBezTo>
                    <a:pt x="403" y="40"/>
                    <a:pt x="396" y="35"/>
                    <a:pt x="389" y="30"/>
                  </a:cubicBezTo>
                  <a:cubicBezTo>
                    <a:pt x="381" y="51"/>
                    <a:pt x="372" y="32"/>
                    <a:pt x="358" y="37"/>
                  </a:cubicBezTo>
                  <a:cubicBezTo>
                    <a:pt x="347" y="41"/>
                    <a:pt x="339" y="57"/>
                    <a:pt x="325" y="44"/>
                  </a:cubicBezTo>
                  <a:cubicBezTo>
                    <a:pt x="317" y="51"/>
                    <a:pt x="323" y="52"/>
                    <a:pt x="310" y="49"/>
                  </a:cubicBezTo>
                  <a:cubicBezTo>
                    <a:pt x="311" y="52"/>
                    <a:pt x="311" y="56"/>
                    <a:pt x="311" y="59"/>
                  </a:cubicBezTo>
                  <a:cubicBezTo>
                    <a:pt x="296" y="53"/>
                    <a:pt x="273" y="47"/>
                    <a:pt x="264" y="44"/>
                  </a:cubicBezTo>
                  <a:cubicBezTo>
                    <a:pt x="249" y="39"/>
                    <a:pt x="236" y="40"/>
                    <a:pt x="220" y="38"/>
                  </a:cubicBezTo>
                  <a:cubicBezTo>
                    <a:pt x="204" y="35"/>
                    <a:pt x="179" y="37"/>
                    <a:pt x="164" y="30"/>
                  </a:cubicBezTo>
                  <a:cubicBezTo>
                    <a:pt x="149" y="24"/>
                    <a:pt x="132" y="16"/>
                    <a:pt x="117" y="25"/>
                  </a:cubicBezTo>
                  <a:cubicBezTo>
                    <a:pt x="115" y="20"/>
                    <a:pt x="110" y="17"/>
                    <a:pt x="108" y="13"/>
                  </a:cubicBezTo>
                  <a:cubicBezTo>
                    <a:pt x="102" y="28"/>
                    <a:pt x="69" y="29"/>
                    <a:pt x="56" y="39"/>
                  </a:cubicBezTo>
                  <a:cubicBezTo>
                    <a:pt x="49" y="44"/>
                    <a:pt x="44" y="57"/>
                    <a:pt x="37" y="61"/>
                  </a:cubicBezTo>
                  <a:cubicBezTo>
                    <a:pt x="27" y="65"/>
                    <a:pt x="17" y="50"/>
                    <a:pt x="11" y="68"/>
                  </a:cubicBezTo>
                  <a:cubicBezTo>
                    <a:pt x="25" y="78"/>
                    <a:pt x="57" y="86"/>
                    <a:pt x="62" y="107"/>
                  </a:cubicBezTo>
                  <a:cubicBezTo>
                    <a:pt x="51" y="107"/>
                    <a:pt x="41" y="98"/>
                    <a:pt x="33" y="98"/>
                  </a:cubicBezTo>
                  <a:cubicBezTo>
                    <a:pt x="22" y="99"/>
                    <a:pt x="13" y="112"/>
                    <a:pt x="0" y="114"/>
                  </a:cubicBezTo>
                  <a:cubicBezTo>
                    <a:pt x="5" y="113"/>
                    <a:pt x="9" y="116"/>
                    <a:pt x="13" y="116"/>
                  </a:cubicBezTo>
                  <a:cubicBezTo>
                    <a:pt x="0" y="134"/>
                    <a:pt x="23" y="132"/>
                    <a:pt x="34" y="133"/>
                  </a:cubicBezTo>
                  <a:cubicBezTo>
                    <a:pt x="49" y="133"/>
                    <a:pt x="54" y="133"/>
                    <a:pt x="69" y="129"/>
                  </a:cubicBezTo>
                  <a:cubicBezTo>
                    <a:pt x="69" y="131"/>
                    <a:pt x="70" y="133"/>
                    <a:pt x="70" y="135"/>
                  </a:cubicBezTo>
                  <a:cubicBezTo>
                    <a:pt x="68" y="135"/>
                    <a:pt x="67" y="136"/>
                    <a:pt x="65" y="136"/>
                  </a:cubicBezTo>
                  <a:cubicBezTo>
                    <a:pt x="67" y="138"/>
                    <a:pt x="69" y="140"/>
                    <a:pt x="71" y="143"/>
                  </a:cubicBezTo>
                  <a:cubicBezTo>
                    <a:pt x="63" y="150"/>
                    <a:pt x="41" y="159"/>
                    <a:pt x="30" y="162"/>
                  </a:cubicBezTo>
                  <a:cubicBezTo>
                    <a:pt x="6" y="168"/>
                    <a:pt x="21" y="179"/>
                    <a:pt x="32" y="191"/>
                  </a:cubicBezTo>
                  <a:cubicBezTo>
                    <a:pt x="29" y="190"/>
                    <a:pt x="27" y="190"/>
                    <a:pt x="24" y="190"/>
                  </a:cubicBezTo>
                  <a:cubicBezTo>
                    <a:pt x="31" y="200"/>
                    <a:pt x="45" y="212"/>
                    <a:pt x="55" y="202"/>
                  </a:cubicBezTo>
                  <a:cubicBezTo>
                    <a:pt x="60" y="208"/>
                    <a:pt x="62" y="215"/>
                    <a:pt x="62" y="222"/>
                  </a:cubicBezTo>
                  <a:cubicBezTo>
                    <a:pt x="65" y="219"/>
                    <a:pt x="69" y="218"/>
                    <a:pt x="71" y="214"/>
                  </a:cubicBezTo>
                  <a:cubicBezTo>
                    <a:pt x="77" y="223"/>
                    <a:pt x="84" y="224"/>
                    <a:pt x="90" y="216"/>
                  </a:cubicBezTo>
                  <a:cubicBezTo>
                    <a:pt x="102" y="229"/>
                    <a:pt x="106" y="211"/>
                    <a:pt x="116" y="217"/>
                  </a:cubicBezTo>
                  <a:cubicBezTo>
                    <a:pt x="108" y="224"/>
                    <a:pt x="109" y="229"/>
                    <a:pt x="101" y="236"/>
                  </a:cubicBezTo>
                  <a:cubicBezTo>
                    <a:pt x="93" y="244"/>
                    <a:pt x="85" y="245"/>
                    <a:pt x="78" y="254"/>
                  </a:cubicBezTo>
                  <a:cubicBezTo>
                    <a:pt x="72" y="260"/>
                    <a:pt x="41" y="275"/>
                    <a:pt x="32" y="278"/>
                  </a:cubicBezTo>
                  <a:cubicBezTo>
                    <a:pt x="51" y="287"/>
                    <a:pt x="96" y="251"/>
                    <a:pt x="111" y="239"/>
                  </a:cubicBezTo>
                  <a:cubicBezTo>
                    <a:pt x="134" y="222"/>
                    <a:pt x="148" y="200"/>
                    <a:pt x="169" y="181"/>
                  </a:cubicBezTo>
                  <a:cubicBezTo>
                    <a:pt x="170" y="182"/>
                    <a:pt x="171" y="184"/>
                    <a:pt x="172" y="185"/>
                  </a:cubicBezTo>
                  <a:cubicBezTo>
                    <a:pt x="164" y="193"/>
                    <a:pt x="157" y="201"/>
                    <a:pt x="153" y="210"/>
                  </a:cubicBezTo>
                  <a:cubicBezTo>
                    <a:pt x="164" y="218"/>
                    <a:pt x="182" y="200"/>
                    <a:pt x="192" y="193"/>
                  </a:cubicBezTo>
                  <a:cubicBezTo>
                    <a:pt x="191" y="191"/>
                    <a:pt x="189" y="190"/>
                    <a:pt x="188" y="188"/>
                  </a:cubicBezTo>
                  <a:cubicBezTo>
                    <a:pt x="204" y="181"/>
                    <a:pt x="212" y="196"/>
                    <a:pt x="227" y="199"/>
                  </a:cubicBezTo>
                  <a:cubicBezTo>
                    <a:pt x="243" y="202"/>
                    <a:pt x="256" y="200"/>
                    <a:pt x="271" y="205"/>
                  </a:cubicBezTo>
                  <a:cubicBezTo>
                    <a:pt x="279" y="208"/>
                    <a:pt x="302" y="224"/>
                    <a:pt x="305" y="221"/>
                  </a:cubicBezTo>
                  <a:cubicBezTo>
                    <a:pt x="314" y="210"/>
                    <a:pt x="325" y="235"/>
                    <a:pt x="326" y="242"/>
                  </a:cubicBezTo>
                  <a:cubicBezTo>
                    <a:pt x="329" y="239"/>
                    <a:pt x="332" y="238"/>
                    <a:pt x="335" y="235"/>
                  </a:cubicBezTo>
                  <a:cubicBezTo>
                    <a:pt x="333" y="238"/>
                    <a:pt x="333" y="242"/>
                    <a:pt x="331" y="245"/>
                  </a:cubicBezTo>
                  <a:cubicBezTo>
                    <a:pt x="336" y="247"/>
                    <a:pt x="348" y="253"/>
                    <a:pt x="345" y="258"/>
                  </a:cubicBezTo>
                  <a:cubicBezTo>
                    <a:pt x="345" y="259"/>
                    <a:pt x="345" y="259"/>
                    <a:pt x="345" y="260"/>
                  </a:cubicBezTo>
                  <a:cubicBezTo>
                    <a:pt x="342" y="253"/>
                    <a:pt x="337" y="249"/>
                    <a:pt x="333" y="260"/>
                  </a:cubicBezTo>
                  <a:cubicBezTo>
                    <a:pt x="335" y="260"/>
                    <a:pt x="338" y="260"/>
                    <a:pt x="340" y="260"/>
                  </a:cubicBezTo>
                  <a:cubicBezTo>
                    <a:pt x="340" y="266"/>
                    <a:pt x="341" y="270"/>
                    <a:pt x="347" y="274"/>
                  </a:cubicBezTo>
                  <a:cubicBezTo>
                    <a:pt x="348" y="272"/>
                    <a:pt x="347" y="269"/>
                    <a:pt x="347" y="266"/>
                  </a:cubicBezTo>
                  <a:cubicBezTo>
                    <a:pt x="351" y="269"/>
                    <a:pt x="359" y="269"/>
                    <a:pt x="361" y="271"/>
                  </a:cubicBezTo>
                  <a:cubicBezTo>
                    <a:pt x="369" y="280"/>
                    <a:pt x="371" y="292"/>
                    <a:pt x="380" y="304"/>
                  </a:cubicBezTo>
                  <a:cubicBezTo>
                    <a:pt x="383" y="307"/>
                    <a:pt x="390" y="307"/>
                    <a:pt x="392" y="310"/>
                  </a:cubicBezTo>
                  <a:cubicBezTo>
                    <a:pt x="394" y="312"/>
                    <a:pt x="391" y="320"/>
                    <a:pt x="393" y="323"/>
                  </a:cubicBezTo>
                  <a:cubicBezTo>
                    <a:pt x="394" y="325"/>
                    <a:pt x="413" y="335"/>
                    <a:pt x="418" y="336"/>
                  </a:cubicBezTo>
                  <a:cubicBezTo>
                    <a:pt x="431" y="341"/>
                    <a:pt x="452" y="354"/>
                    <a:pt x="438" y="367"/>
                  </a:cubicBezTo>
                  <a:cubicBezTo>
                    <a:pt x="433" y="363"/>
                    <a:pt x="427" y="364"/>
                    <a:pt x="424" y="362"/>
                  </a:cubicBezTo>
                  <a:cubicBezTo>
                    <a:pt x="433" y="381"/>
                    <a:pt x="427" y="401"/>
                    <a:pt x="427" y="419"/>
                  </a:cubicBezTo>
                  <a:cubicBezTo>
                    <a:pt x="426" y="436"/>
                    <a:pt x="426" y="456"/>
                    <a:pt x="434" y="471"/>
                  </a:cubicBezTo>
                  <a:cubicBezTo>
                    <a:pt x="435" y="474"/>
                    <a:pt x="442" y="477"/>
                    <a:pt x="445" y="478"/>
                  </a:cubicBezTo>
                  <a:cubicBezTo>
                    <a:pt x="455" y="483"/>
                    <a:pt x="441" y="485"/>
                    <a:pt x="445" y="491"/>
                  </a:cubicBezTo>
                  <a:cubicBezTo>
                    <a:pt x="449" y="498"/>
                    <a:pt x="456" y="504"/>
                    <a:pt x="462" y="511"/>
                  </a:cubicBezTo>
                  <a:cubicBezTo>
                    <a:pt x="472" y="524"/>
                    <a:pt x="484" y="531"/>
                    <a:pt x="498" y="542"/>
                  </a:cubicBezTo>
                  <a:cubicBezTo>
                    <a:pt x="493" y="552"/>
                    <a:pt x="520" y="588"/>
                    <a:pt x="530" y="594"/>
                  </a:cubicBezTo>
                  <a:cubicBezTo>
                    <a:pt x="527" y="596"/>
                    <a:pt x="523" y="597"/>
                    <a:pt x="520" y="598"/>
                  </a:cubicBezTo>
                  <a:cubicBezTo>
                    <a:pt x="531" y="600"/>
                    <a:pt x="546" y="611"/>
                    <a:pt x="546" y="623"/>
                  </a:cubicBezTo>
                  <a:cubicBezTo>
                    <a:pt x="545" y="634"/>
                    <a:pt x="562" y="639"/>
                    <a:pt x="569" y="647"/>
                  </a:cubicBezTo>
                  <a:cubicBezTo>
                    <a:pt x="570" y="646"/>
                    <a:pt x="571" y="644"/>
                    <a:pt x="572" y="643"/>
                  </a:cubicBezTo>
                  <a:cubicBezTo>
                    <a:pt x="558" y="636"/>
                    <a:pt x="545" y="609"/>
                    <a:pt x="539" y="594"/>
                  </a:cubicBezTo>
                  <a:cubicBezTo>
                    <a:pt x="536" y="584"/>
                    <a:pt x="500" y="542"/>
                    <a:pt x="531" y="558"/>
                  </a:cubicBezTo>
                  <a:cubicBezTo>
                    <a:pt x="543" y="564"/>
                    <a:pt x="536" y="577"/>
                    <a:pt x="543" y="585"/>
                  </a:cubicBezTo>
                  <a:cubicBezTo>
                    <a:pt x="548" y="591"/>
                    <a:pt x="561" y="594"/>
                    <a:pt x="562" y="598"/>
                  </a:cubicBezTo>
                  <a:cubicBezTo>
                    <a:pt x="569" y="615"/>
                    <a:pt x="604" y="633"/>
                    <a:pt x="606" y="647"/>
                  </a:cubicBezTo>
                  <a:cubicBezTo>
                    <a:pt x="608" y="659"/>
                    <a:pt x="621" y="661"/>
                    <a:pt x="614" y="674"/>
                  </a:cubicBezTo>
                  <a:cubicBezTo>
                    <a:pt x="610" y="680"/>
                    <a:pt x="627" y="693"/>
                    <a:pt x="632" y="696"/>
                  </a:cubicBezTo>
                  <a:cubicBezTo>
                    <a:pt x="642" y="701"/>
                    <a:pt x="648" y="696"/>
                    <a:pt x="656" y="707"/>
                  </a:cubicBezTo>
                  <a:cubicBezTo>
                    <a:pt x="660" y="711"/>
                    <a:pt x="681" y="714"/>
                    <a:pt x="689" y="717"/>
                  </a:cubicBezTo>
                  <a:cubicBezTo>
                    <a:pt x="698" y="720"/>
                    <a:pt x="707" y="729"/>
                    <a:pt x="714" y="717"/>
                  </a:cubicBezTo>
                  <a:cubicBezTo>
                    <a:pt x="719" y="710"/>
                    <a:pt x="735" y="721"/>
                    <a:pt x="737" y="728"/>
                  </a:cubicBezTo>
                  <a:cubicBezTo>
                    <a:pt x="742" y="740"/>
                    <a:pt x="781" y="747"/>
                    <a:pt x="790" y="745"/>
                  </a:cubicBezTo>
                  <a:cubicBezTo>
                    <a:pt x="796" y="757"/>
                    <a:pt x="810" y="769"/>
                    <a:pt x="810" y="783"/>
                  </a:cubicBezTo>
                  <a:cubicBezTo>
                    <a:pt x="814" y="779"/>
                    <a:pt x="812" y="784"/>
                    <a:pt x="814" y="779"/>
                  </a:cubicBezTo>
                  <a:cubicBezTo>
                    <a:pt x="821" y="782"/>
                    <a:pt x="833" y="786"/>
                    <a:pt x="835" y="795"/>
                  </a:cubicBezTo>
                  <a:cubicBezTo>
                    <a:pt x="834" y="794"/>
                    <a:pt x="853" y="803"/>
                    <a:pt x="857" y="809"/>
                  </a:cubicBezTo>
                  <a:cubicBezTo>
                    <a:pt x="858" y="799"/>
                    <a:pt x="862" y="806"/>
                    <a:pt x="858" y="798"/>
                  </a:cubicBezTo>
                  <a:cubicBezTo>
                    <a:pt x="892" y="772"/>
                    <a:pt x="880" y="828"/>
                    <a:pt x="890" y="840"/>
                  </a:cubicBezTo>
                  <a:cubicBezTo>
                    <a:pt x="882" y="848"/>
                    <a:pt x="834" y="910"/>
                    <a:pt x="867" y="902"/>
                  </a:cubicBezTo>
                  <a:cubicBezTo>
                    <a:pt x="853" y="918"/>
                    <a:pt x="848" y="920"/>
                    <a:pt x="860" y="942"/>
                  </a:cubicBezTo>
                  <a:cubicBezTo>
                    <a:pt x="869" y="955"/>
                    <a:pt x="877" y="968"/>
                    <a:pt x="885" y="984"/>
                  </a:cubicBezTo>
                  <a:cubicBezTo>
                    <a:pt x="892" y="998"/>
                    <a:pt x="897" y="1016"/>
                    <a:pt x="907" y="1029"/>
                  </a:cubicBezTo>
                  <a:cubicBezTo>
                    <a:pt x="918" y="1041"/>
                    <a:pt x="934" y="1044"/>
                    <a:pt x="947" y="1053"/>
                  </a:cubicBezTo>
                  <a:cubicBezTo>
                    <a:pt x="975" y="1071"/>
                    <a:pt x="960" y="1118"/>
                    <a:pt x="955" y="1143"/>
                  </a:cubicBezTo>
                  <a:cubicBezTo>
                    <a:pt x="951" y="1159"/>
                    <a:pt x="946" y="1177"/>
                    <a:pt x="945" y="1193"/>
                  </a:cubicBezTo>
                  <a:cubicBezTo>
                    <a:pt x="945" y="1201"/>
                    <a:pt x="951" y="1212"/>
                    <a:pt x="950" y="1219"/>
                  </a:cubicBezTo>
                  <a:cubicBezTo>
                    <a:pt x="949" y="1229"/>
                    <a:pt x="941" y="1230"/>
                    <a:pt x="945" y="1242"/>
                  </a:cubicBezTo>
                  <a:cubicBezTo>
                    <a:pt x="932" y="1244"/>
                    <a:pt x="932" y="1273"/>
                    <a:pt x="930" y="1287"/>
                  </a:cubicBezTo>
                  <a:cubicBezTo>
                    <a:pt x="930" y="1288"/>
                    <a:pt x="926" y="1305"/>
                    <a:pt x="927" y="1314"/>
                  </a:cubicBezTo>
                  <a:cubicBezTo>
                    <a:pt x="926" y="1313"/>
                    <a:pt x="926" y="1312"/>
                    <a:pt x="925" y="1311"/>
                  </a:cubicBezTo>
                  <a:cubicBezTo>
                    <a:pt x="924" y="1315"/>
                    <a:pt x="922" y="1318"/>
                    <a:pt x="921" y="1322"/>
                  </a:cubicBezTo>
                  <a:cubicBezTo>
                    <a:pt x="923" y="1326"/>
                    <a:pt x="922" y="1330"/>
                    <a:pt x="928" y="1331"/>
                  </a:cubicBezTo>
                  <a:cubicBezTo>
                    <a:pt x="929" y="1326"/>
                    <a:pt x="929" y="1322"/>
                    <a:pt x="928" y="1318"/>
                  </a:cubicBezTo>
                  <a:cubicBezTo>
                    <a:pt x="930" y="1319"/>
                    <a:pt x="932" y="1319"/>
                    <a:pt x="936" y="1316"/>
                  </a:cubicBezTo>
                  <a:cubicBezTo>
                    <a:pt x="939" y="1334"/>
                    <a:pt x="935" y="1356"/>
                    <a:pt x="928" y="1373"/>
                  </a:cubicBezTo>
                  <a:cubicBezTo>
                    <a:pt x="926" y="1370"/>
                    <a:pt x="921" y="1368"/>
                    <a:pt x="918" y="1365"/>
                  </a:cubicBezTo>
                  <a:cubicBezTo>
                    <a:pt x="916" y="1367"/>
                    <a:pt x="914" y="1368"/>
                    <a:pt x="913" y="1369"/>
                  </a:cubicBezTo>
                  <a:cubicBezTo>
                    <a:pt x="930" y="1382"/>
                    <a:pt x="906" y="1395"/>
                    <a:pt x="913" y="1412"/>
                  </a:cubicBezTo>
                  <a:cubicBezTo>
                    <a:pt x="917" y="1424"/>
                    <a:pt x="926" y="1442"/>
                    <a:pt x="928" y="1451"/>
                  </a:cubicBezTo>
                  <a:cubicBezTo>
                    <a:pt x="925" y="1453"/>
                    <a:pt x="922" y="1455"/>
                    <a:pt x="920" y="1457"/>
                  </a:cubicBezTo>
                  <a:cubicBezTo>
                    <a:pt x="926" y="1467"/>
                    <a:pt x="933" y="1463"/>
                    <a:pt x="941" y="1468"/>
                  </a:cubicBezTo>
                  <a:cubicBezTo>
                    <a:pt x="947" y="1472"/>
                    <a:pt x="953" y="1479"/>
                    <a:pt x="963" y="1483"/>
                  </a:cubicBezTo>
                  <a:cubicBezTo>
                    <a:pt x="975" y="1489"/>
                    <a:pt x="973" y="1491"/>
                    <a:pt x="987" y="1489"/>
                  </a:cubicBezTo>
                  <a:cubicBezTo>
                    <a:pt x="996" y="1489"/>
                    <a:pt x="1004" y="1487"/>
                    <a:pt x="1012" y="1485"/>
                  </a:cubicBezTo>
                  <a:cubicBezTo>
                    <a:pt x="1000" y="1476"/>
                    <a:pt x="994" y="1477"/>
                    <a:pt x="985" y="1464"/>
                  </a:cubicBezTo>
                  <a:cubicBezTo>
                    <a:pt x="981" y="1459"/>
                    <a:pt x="969" y="1437"/>
                    <a:pt x="970" y="1433"/>
                  </a:cubicBezTo>
                  <a:cubicBezTo>
                    <a:pt x="972" y="1419"/>
                    <a:pt x="988" y="1423"/>
                    <a:pt x="991" y="1414"/>
                  </a:cubicBezTo>
                  <a:cubicBezTo>
                    <a:pt x="994" y="1403"/>
                    <a:pt x="999" y="1395"/>
                    <a:pt x="1008" y="1389"/>
                  </a:cubicBezTo>
                  <a:cubicBezTo>
                    <a:pt x="1003" y="1386"/>
                    <a:pt x="992" y="1379"/>
                    <a:pt x="992" y="1374"/>
                  </a:cubicBezTo>
                  <a:cubicBezTo>
                    <a:pt x="991" y="1360"/>
                    <a:pt x="994" y="1365"/>
                    <a:pt x="1000" y="1356"/>
                  </a:cubicBezTo>
                  <a:cubicBezTo>
                    <a:pt x="1006" y="1345"/>
                    <a:pt x="1012" y="1338"/>
                    <a:pt x="1016" y="1328"/>
                  </a:cubicBezTo>
                  <a:cubicBezTo>
                    <a:pt x="1024" y="1326"/>
                    <a:pt x="1020" y="1327"/>
                    <a:pt x="1023" y="1322"/>
                  </a:cubicBezTo>
                  <a:cubicBezTo>
                    <a:pt x="1022" y="1324"/>
                    <a:pt x="1020" y="1325"/>
                    <a:pt x="1019" y="1326"/>
                  </a:cubicBezTo>
                  <a:cubicBezTo>
                    <a:pt x="1016" y="1321"/>
                    <a:pt x="1009" y="1310"/>
                    <a:pt x="1012" y="1307"/>
                  </a:cubicBezTo>
                  <a:cubicBezTo>
                    <a:pt x="1019" y="1298"/>
                    <a:pt x="1024" y="1316"/>
                    <a:pt x="1030" y="1313"/>
                  </a:cubicBezTo>
                  <a:cubicBezTo>
                    <a:pt x="1049" y="1304"/>
                    <a:pt x="1030" y="1287"/>
                    <a:pt x="1056" y="1282"/>
                  </a:cubicBezTo>
                  <a:cubicBezTo>
                    <a:pt x="1075" y="1278"/>
                    <a:pt x="1075" y="1281"/>
                    <a:pt x="1089" y="1267"/>
                  </a:cubicBezTo>
                  <a:cubicBezTo>
                    <a:pt x="1104" y="1252"/>
                    <a:pt x="1082" y="1246"/>
                    <a:pt x="1080" y="1231"/>
                  </a:cubicBezTo>
                  <a:cubicBezTo>
                    <a:pt x="1096" y="1235"/>
                    <a:pt x="1118" y="1244"/>
                    <a:pt x="1130" y="1225"/>
                  </a:cubicBezTo>
                  <a:cubicBezTo>
                    <a:pt x="1140" y="1209"/>
                    <a:pt x="1151" y="1192"/>
                    <a:pt x="1159" y="1180"/>
                  </a:cubicBezTo>
                  <a:cubicBezTo>
                    <a:pt x="1162" y="1176"/>
                    <a:pt x="1172" y="1162"/>
                    <a:pt x="1171" y="1159"/>
                  </a:cubicBezTo>
                  <a:cubicBezTo>
                    <a:pt x="1171" y="1154"/>
                    <a:pt x="1172" y="1134"/>
                    <a:pt x="1175" y="1130"/>
                  </a:cubicBezTo>
                  <a:cubicBezTo>
                    <a:pt x="1180" y="1122"/>
                    <a:pt x="1212" y="1105"/>
                    <a:pt x="1221" y="1103"/>
                  </a:cubicBezTo>
                  <a:cubicBezTo>
                    <a:pt x="1233" y="1100"/>
                    <a:pt x="1235" y="1110"/>
                    <a:pt x="1247" y="1097"/>
                  </a:cubicBezTo>
                  <a:cubicBezTo>
                    <a:pt x="1249" y="1094"/>
                    <a:pt x="1245" y="1090"/>
                    <a:pt x="1248" y="1086"/>
                  </a:cubicBezTo>
                  <a:cubicBezTo>
                    <a:pt x="1252" y="1082"/>
                    <a:pt x="1259" y="1077"/>
                    <a:pt x="1261" y="1072"/>
                  </a:cubicBezTo>
                  <a:cubicBezTo>
                    <a:pt x="1265" y="1064"/>
                    <a:pt x="1252" y="1054"/>
                    <a:pt x="1266" y="1048"/>
                  </a:cubicBezTo>
                  <a:cubicBezTo>
                    <a:pt x="1274" y="1045"/>
                    <a:pt x="1268" y="1029"/>
                    <a:pt x="1268" y="1022"/>
                  </a:cubicBezTo>
                  <a:cubicBezTo>
                    <a:pt x="1269" y="1010"/>
                    <a:pt x="1268" y="1011"/>
                    <a:pt x="1275" y="1000"/>
                  </a:cubicBezTo>
                  <a:cubicBezTo>
                    <a:pt x="1277" y="996"/>
                    <a:pt x="1289" y="980"/>
                    <a:pt x="1294" y="978"/>
                  </a:cubicBezTo>
                  <a:cubicBezTo>
                    <a:pt x="1307" y="973"/>
                    <a:pt x="1319" y="932"/>
                    <a:pt x="1301" y="925"/>
                  </a:cubicBezTo>
                  <a:close/>
                  <a:moveTo>
                    <a:pt x="832" y="437"/>
                  </a:moveTo>
                  <a:cubicBezTo>
                    <a:pt x="843" y="436"/>
                    <a:pt x="851" y="425"/>
                    <a:pt x="862" y="431"/>
                  </a:cubicBezTo>
                  <a:cubicBezTo>
                    <a:pt x="856" y="438"/>
                    <a:pt x="837" y="448"/>
                    <a:pt x="832" y="437"/>
                  </a:cubicBezTo>
                  <a:close/>
                  <a:moveTo>
                    <a:pt x="868" y="418"/>
                  </a:moveTo>
                  <a:cubicBezTo>
                    <a:pt x="880" y="412"/>
                    <a:pt x="889" y="413"/>
                    <a:pt x="901" y="410"/>
                  </a:cubicBezTo>
                  <a:cubicBezTo>
                    <a:pt x="890" y="421"/>
                    <a:pt x="874" y="427"/>
                    <a:pt x="860" y="420"/>
                  </a:cubicBezTo>
                  <a:cubicBezTo>
                    <a:pt x="863" y="419"/>
                    <a:pt x="865" y="419"/>
                    <a:pt x="868" y="418"/>
                  </a:cubicBezTo>
                  <a:close/>
                  <a:moveTo>
                    <a:pt x="769" y="359"/>
                  </a:moveTo>
                  <a:cubicBezTo>
                    <a:pt x="776" y="358"/>
                    <a:pt x="779" y="360"/>
                    <a:pt x="784" y="353"/>
                  </a:cubicBezTo>
                  <a:cubicBezTo>
                    <a:pt x="786" y="356"/>
                    <a:pt x="790" y="358"/>
                    <a:pt x="792" y="361"/>
                  </a:cubicBezTo>
                  <a:cubicBezTo>
                    <a:pt x="791" y="358"/>
                    <a:pt x="791" y="355"/>
                    <a:pt x="791" y="352"/>
                  </a:cubicBezTo>
                  <a:cubicBezTo>
                    <a:pt x="798" y="357"/>
                    <a:pt x="806" y="360"/>
                    <a:pt x="813" y="367"/>
                  </a:cubicBezTo>
                  <a:cubicBezTo>
                    <a:pt x="821" y="375"/>
                    <a:pt x="819" y="384"/>
                    <a:pt x="833" y="388"/>
                  </a:cubicBezTo>
                  <a:cubicBezTo>
                    <a:pt x="842" y="391"/>
                    <a:pt x="852" y="383"/>
                    <a:pt x="859" y="392"/>
                  </a:cubicBezTo>
                  <a:cubicBezTo>
                    <a:pt x="867" y="403"/>
                    <a:pt x="857" y="406"/>
                    <a:pt x="848" y="401"/>
                  </a:cubicBezTo>
                  <a:cubicBezTo>
                    <a:pt x="848" y="409"/>
                    <a:pt x="845" y="416"/>
                    <a:pt x="839" y="420"/>
                  </a:cubicBezTo>
                  <a:cubicBezTo>
                    <a:pt x="834" y="410"/>
                    <a:pt x="836" y="412"/>
                    <a:pt x="828" y="411"/>
                  </a:cubicBezTo>
                  <a:cubicBezTo>
                    <a:pt x="840" y="388"/>
                    <a:pt x="801" y="387"/>
                    <a:pt x="796" y="413"/>
                  </a:cubicBezTo>
                  <a:cubicBezTo>
                    <a:pt x="795" y="416"/>
                    <a:pt x="794" y="457"/>
                    <a:pt x="784" y="432"/>
                  </a:cubicBezTo>
                  <a:cubicBezTo>
                    <a:pt x="781" y="424"/>
                    <a:pt x="792" y="405"/>
                    <a:pt x="793" y="397"/>
                  </a:cubicBezTo>
                  <a:cubicBezTo>
                    <a:pt x="790" y="399"/>
                    <a:pt x="787" y="400"/>
                    <a:pt x="784" y="402"/>
                  </a:cubicBezTo>
                  <a:cubicBezTo>
                    <a:pt x="795" y="387"/>
                    <a:pt x="804" y="380"/>
                    <a:pt x="823" y="387"/>
                  </a:cubicBezTo>
                  <a:cubicBezTo>
                    <a:pt x="819" y="375"/>
                    <a:pt x="811" y="381"/>
                    <a:pt x="802" y="379"/>
                  </a:cubicBezTo>
                  <a:cubicBezTo>
                    <a:pt x="794" y="378"/>
                    <a:pt x="795" y="390"/>
                    <a:pt x="790" y="379"/>
                  </a:cubicBezTo>
                  <a:cubicBezTo>
                    <a:pt x="785" y="371"/>
                    <a:pt x="786" y="377"/>
                    <a:pt x="779" y="379"/>
                  </a:cubicBezTo>
                  <a:cubicBezTo>
                    <a:pt x="781" y="375"/>
                    <a:pt x="783" y="371"/>
                    <a:pt x="785" y="367"/>
                  </a:cubicBezTo>
                  <a:cubicBezTo>
                    <a:pt x="772" y="381"/>
                    <a:pt x="758" y="376"/>
                    <a:pt x="743" y="379"/>
                  </a:cubicBezTo>
                  <a:cubicBezTo>
                    <a:pt x="752" y="372"/>
                    <a:pt x="761" y="367"/>
                    <a:pt x="769" y="359"/>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3" name="Freeform 153"/>
            <p:cNvSpPr>
              <a:spLocks/>
            </p:cNvSpPr>
            <p:nvPr/>
          </p:nvSpPr>
          <p:spPr bwMode="auto">
            <a:xfrm>
              <a:off x="1258" y="1051"/>
              <a:ext cx="19" cy="11"/>
            </a:xfrm>
            <a:custGeom>
              <a:avLst/>
              <a:gdLst>
                <a:gd name="T0" fmla="*/ 11 w 11"/>
                <a:gd name="T1" fmla="*/ 6 h 6"/>
                <a:gd name="T2" fmla="*/ 0 w 11"/>
                <a:gd name="T3" fmla="*/ 0 h 6"/>
                <a:gd name="T4" fmla="*/ 11 w 11"/>
                <a:gd name="T5" fmla="*/ 6 h 6"/>
              </a:gdLst>
              <a:ahLst/>
              <a:cxnLst>
                <a:cxn ang="0">
                  <a:pos x="T0" y="T1"/>
                </a:cxn>
                <a:cxn ang="0">
                  <a:pos x="T2" y="T3"/>
                </a:cxn>
                <a:cxn ang="0">
                  <a:pos x="T4" y="T5"/>
                </a:cxn>
              </a:cxnLst>
              <a:rect l="0" t="0" r="r" b="b"/>
              <a:pathLst>
                <a:path w="11" h="6">
                  <a:moveTo>
                    <a:pt x="11" y="6"/>
                  </a:moveTo>
                  <a:cubicBezTo>
                    <a:pt x="8" y="0"/>
                    <a:pt x="5" y="2"/>
                    <a:pt x="0" y="0"/>
                  </a:cubicBezTo>
                  <a:cubicBezTo>
                    <a:pt x="2" y="2"/>
                    <a:pt x="5" y="6"/>
                    <a:pt x="11"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4" name="Freeform 154"/>
            <p:cNvSpPr>
              <a:spLocks/>
            </p:cNvSpPr>
            <p:nvPr/>
          </p:nvSpPr>
          <p:spPr bwMode="auto">
            <a:xfrm>
              <a:off x="449" y="1106"/>
              <a:ext cx="82" cy="57"/>
            </a:xfrm>
            <a:custGeom>
              <a:avLst/>
              <a:gdLst>
                <a:gd name="T0" fmla="*/ 0 w 46"/>
                <a:gd name="T1" fmla="*/ 4 h 32"/>
                <a:gd name="T2" fmla="*/ 6 w 46"/>
                <a:gd name="T3" fmla="*/ 5 h 32"/>
                <a:gd name="T4" fmla="*/ 3 w 46"/>
                <a:gd name="T5" fmla="*/ 8 h 32"/>
                <a:gd name="T6" fmla="*/ 21 w 46"/>
                <a:gd name="T7" fmla="*/ 16 h 32"/>
                <a:gd name="T8" fmla="*/ 46 w 46"/>
                <a:gd name="T9" fmla="*/ 32 h 32"/>
                <a:gd name="T10" fmla="*/ 0 w 46"/>
                <a:gd name="T11" fmla="*/ 4 h 32"/>
              </a:gdLst>
              <a:ahLst/>
              <a:cxnLst>
                <a:cxn ang="0">
                  <a:pos x="T0" y="T1"/>
                </a:cxn>
                <a:cxn ang="0">
                  <a:pos x="T2" y="T3"/>
                </a:cxn>
                <a:cxn ang="0">
                  <a:pos x="T4" y="T5"/>
                </a:cxn>
                <a:cxn ang="0">
                  <a:pos x="T6" y="T7"/>
                </a:cxn>
                <a:cxn ang="0">
                  <a:pos x="T8" y="T9"/>
                </a:cxn>
                <a:cxn ang="0">
                  <a:pos x="T10" y="T11"/>
                </a:cxn>
              </a:cxnLst>
              <a:rect l="0" t="0" r="r" b="b"/>
              <a:pathLst>
                <a:path w="46" h="32">
                  <a:moveTo>
                    <a:pt x="0" y="4"/>
                  </a:moveTo>
                  <a:cubicBezTo>
                    <a:pt x="2" y="4"/>
                    <a:pt x="4" y="4"/>
                    <a:pt x="6" y="5"/>
                  </a:cubicBezTo>
                  <a:cubicBezTo>
                    <a:pt x="5" y="6"/>
                    <a:pt x="4" y="7"/>
                    <a:pt x="3" y="8"/>
                  </a:cubicBezTo>
                  <a:cubicBezTo>
                    <a:pt x="9" y="12"/>
                    <a:pt x="13" y="15"/>
                    <a:pt x="21" y="16"/>
                  </a:cubicBezTo>
                  <a:cubicBezTo>
                    <a:pt x="17" y="24"/>
                    <a:pt x="35" y="31"/>
                    <a:pt x="46" y="32"/>
                  </a:cubicBezTo>
                  <a:cubicBezTo>
                    <a:pt x="41" y="19"/>
                    <a:pt x="14" y="0"/>
                    <a:pt x="0"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5" name="Freeform 155"/>
            <p:cNvSpPr>
              <a:spLocks/>
            </p:cNvSpPr>
            <p:nvPr/>
          </p:nvSpPr>
          <p:spPr bwMode="auto">
            <a:xfrm>
              <a:off x="366" y="1032"/>
              <a:ext cx="25" cy="42"/>
            </a:xfrm>
            <a:custGeom>
              <a:avLst/>
              <a:gdLst>
                <a:gd name="T0" fmla="*/ 6 w 14"/>
                <a:gd name="T1" fmla="*/ 7 h 24"/>
                <a:gd name="T2" fmla="*/ 0 w 14"/>
                <a:gd name="T3" fmla="*/ 0 h 24"/>
                <a:gd name="T4" fmla="*/ 5 w 14"/>
                <a:gd name="T5" fmla="*/ 9 h 24"/>
                <a:gd name="T6" fmla="*/ 14 w 14"/>
                <a:gd name="T7" fmla="*/ 24 h 24"/>
                <a:gd name="T8" fmla="*/ 11 w 14"/>
                <a:gd name="T9" fmla="*/ 3 h 24"/>
                <a:gd name="T10" fmla="*/ 6 w 14"/>
                <a:gd name="T11" fmla="*/ 7 h 24"/>
              </a:gdLst>
              <a:ahLst/>
              <a:cxnLst>
                <a:cxn ang="0">
                  <a:pos x="T0" y="T1"/>
                </a:cxn>
                <a:cxn ang="0">
                  <a:pos x="T2" y="T3"/>
                </a:cxn>
                <a:cxn ang="0">
                  <a:pos x="T4" y="T5"/>
                </a:cxn>
                <a:cxn ang="0">
                  <a:pos x="T6" y="T7"/>
                </a:cxn>
                <a:cxn ang="0">
                  <a:pos x="T8" y="T9"/>
                </a:cxn>
                <a:cxn ang="0">
                  <a:pos x="T10" y="T11"/>
                </a:cxn>
              </a:cxnLst>
              <a:rect l="0" t="0" r="r" b="b"/>
              <a:pathLst>
                <a:path w="14" h="24">
                  <a:moveTo>
                    <a:pt x="6" y="7"/>
                  </a:moveTo>
                  <a:cubicBezTo>
                    <a:pt x="4" y="3"/>
                    <a:pt x="9" y="5"/>
                    <a:pt x="0" y="0"/>
                  </a:cubicBezTo>
                  <a:cubicBezTo>
                    <a:pt x="1" y="4"/>
                    <a:pt x="3" y="6"/>
                    <a:pt x="5" y="9"/>
                  </a:cubicBezTo>
                  <a:cubicBezTo>
                    <a:pt x="9" y="15"/>
                    <a:pt x="11" y="17"/>
                    <a:pt x="14" y="24"/>
                  </a:cubicBezTo>
                  <a:cubicBezTo>
                    <a:pt x="11" y="17"/>
                    <a:pt x="11" y="11"/>
                    <a:pt x="11" y="3"/>
                  </a:cubicBezTo>
                  <a:cubicBezTo>
                    <a:pt x="9" y="4"/>
                    <a:pt x="8" y="5"/>
                    <a:pt x="6" y="7"/>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6" name="Freeform 156"/>
            <p:cNvSpPr>
              <a:spLocks/>
            </p:cNvSpPr>
            <p:nvPr/>
          </p:nvSpPr>
          <p:spPr bwMode="auto">
            <a:xfrm>
              <a:off x="-15" y="939"/>
              <a:ext cx="53" cy="31"/>
            </a:xfrm>
            <a:custGeom>
              <a:avLst/>
              <a:gdLst>
                <a:gd name="T0" fmla="*/ 21 w 30"/>
                <a:gd name="T1" fmla="*/ 0 h 17"/>
                <a:gd name="T2" fmla="*/ 12 w 30"/>
                <a:gd name="T3" fmla="*/ 14 h 17"/>
                <a:gd name="T4" fmla="*/ 21 w 30"/>
                <a:gd name="T5" fmla="*/ 0 h 17"/>
              </a:gdLst>
              <a:ahLst/>
              <a:cxnLst>
                <a:cxn ang="0">
                  <a:pos x="T0" y="T1"/>
                </a:cxn>
                <a:cxn ang="0">
                  <a:pos x="T2" y="T3"/>
                </a:cxn>
                <a:cxn ang="0">
                  <a:pos x="T4" y="T5"/>
                </a:cxn>
              </a:cxnLst>
              <a:rect l="0" t="0" r="r" b="b"/>
              <a:pathLst>
                <a:path w="30" h="17">
                  <a:moveTo>
                    <a:pt x="21" y="0"/>
                  </a:moveTo>
                  <a:cubicBezTo>
                    <a:pt x="9" y="1"/>
                    <a:pt x="0" y="17"/>
                    <a:pt x="12" y="14"/>
                  </a:cubicBezTo>
                  <a:cubicBezTo>
                    <a:pt x="19" y="13"/>
                    <a:pt x="30" y="4"/>
                    <a:pt x="21"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7" name="Freeform 157"/>
            <p:cNvSpPr>
              <a:spLocks/>
            </p:cNvSpPr>
            <p:nvPr/>
          </p:nvSpPr>
          <p:spPr bwMode="auto">
            <a:xfrm>
              <a:off x="2899" y="1376"/>
              <a:ext cx="48" cy="39"/>
            </a:xfrm>
            <a:custGeom>
              <a:avLst/>
              <a:gdLst>
                <a:gd name="T0" fmla="*/ 27 w 27"/>
                <a:gd name="T1" fmla="*/ 0 h 22"/>
                <a:gd name="T2" fmla="*/ 0 w 27"/>
                <a:gd name="T3" fmla="*/ 2 h 22"/>
                <a:gd name="T4" fmla="*/ 27 w 27"/>
                <a:gd name="T5" fmla="*/ 0 h 22"/>
              </a:gdLst>
              <a:ahLst/>
              <a:cxnLst>
                <a:cxn ang="0">
                  <a:pos x="T0" y="T1"/>
                </a:cxn>
                <a:cxn ang="0">
                  <a:pos x="T2" y="T3"/>
                </a:cxn>
                <a:cxn ang="0">
                  <a:pos x="T4" y="T5"/>
                </a:cxn>
              </a:cxnLst>
              <a:rect l="0" t="0" r="r" b="b"/>
              <a:pathLst>
                <a:path w="27" h="22">
                  <a:moveTo>
                    <a:pt x="27" y="0"/>
                  </a:moveTo>
                  <a:cubicBezTo>
                    <a:pt x="18" y="4"/>
                    <a:pt x="8" y="2"/>
                    <a:pt x="0" y="2"/>
                  </a:cubicBezTo>
                  <a:cubicBezTo>
                    <a:pt x="11" y="15"/>
                    <a:pt x="25" y="22"/>
                    <a:pt x="27"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8" name="Freeform 158"/>
            <p:cNvSpPr>
              <a:spLocks/>
            </p:cNvSpPr>
            <p:nvPr/>
          </p:nvSpPr>
          <p:spPr bwMode="auto">
            <a:xfrm>
              <a:off x="2836" y="1277"/>
              <a:ext cx="12" cy="32"/>
            </a:xfrm>
            <a:custGeom>
              <a:avLst/>
              <a:gdLst>
                <a:gd name="T0" fmla="*/ 6 w 7"/>
                <a:gd name="T1" fmla="*/ 0 h 18"/>
                <a:gd name="T2" fmla="*/ 0 w 7"/>
                <a:gd name="T3" fmla="*/ 4 h 18"/>
                <a:gd name="T4" fmla="*/ 4 w 7"/>
                <a:gd name="T5" fmla="*/ 18 h 18"/>
                <a:gd name="T6" fmla="*/ 6 w 7"/>
                <a:gd name="T7" fmla="*/ 0 h 18"/>
              </a:gdLst>
              <a:ahLst/>
              <a:cxnLst>
                <a:cxn ang="0">
                  <a:pos x="T0" y="T1"/>
                </a:cxn>
                <a:cxn ang="0">
                  <a:pos x="T2" y="T3"/>
                </a:cxn>
                <a:cxn ang="0">
                  <a:pos x="T4" y="T5"/>
                </a:cxn>
                <a:cxn ang="0">
                  <a:pos x="T6" y="T7"/>
                </a:cxn>
              </a:cxnLst>
              <a:rect l="0" t="0" r="r" b="b"/>
              <a:pathLst>
                <a:path w="7" h="18">
                  <a:moveTo>
                    <a:pt x="6" y="0"/>
                  </a:moveTo>
                  <a:cubicBezTo>
                    <a:pt x="4" y="2"/>
                    <a:pt x="2" y="3"/>
                    <a:pt x="0" y="4"/>
                  </a:cubicBezTo>
                  <a:cubicBezTo>
                    <a:pt x="0" y="7"/>
                    <a:pt x="0" y="12"/>
                    <a:pt x="4" y="18"/>
                  </a:cubicBezTo>
                  <a:cubicBezTo>
                    <a:pt x="7" y="12"/>
                    <a:pt x="7" y="6"/>
                    <a:pt x="6"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59" name="Freeform 159"/>
            <p:cNvSpPr>
              <a:spLocks/>
            </p:cNvSpPr>
            <p:nvPr/>
          </p:nvSpPr>
          <p:spPr bwMode="auto">
            <a:xfrm>
              <a:off x="2816" y="1293"/>
              <a:ext cx="69" cy="65"/>
            </a:xfrm>
            <a:custGeom>
              <a:avLst/>
              <a:gdLst>
                <a:gd name="T0" fmla="*/ 10 w 39"/>
                <a:gd name="T1" fmla="*/ 23 h 37"/>
                <a:gd name="T2" fmla="*/ 11 w 39"/>
                <a:gd name="T3" fmla="*/ 37 h 37"/>
                <a:gd name="T4" fmla="*/ 10 w 39"/>
                <a:gd name="T5" fmla="*/ 23 h 37"/>
              </a:gdLst>
              <a:ahLst/>
              <a:cxnLst>
                <a:cxn ang="0">
                  <a:pos x="T0" y="T1"/>
                </a:cxn>
                <a:cxn ang="0">
                  <a:pos x="T2" y="T3"/>
                </a:cxn>
                <a:cxn ang="0">
                  <a:pos x="T4" y="T5"/>
                </a:cxn>
              </a:cxnLst>
              <a:rect l="0" t="0" r="r" b="b"/>
              <a:pathLst>
                <a:path w="39" h="37">
                  <a:moveTo>
                    <a:pt x="10" y="23"/>
                  </a:moveTo>
                  <a:cubicBezTo>
                    <a:pt x="8" y="29"/>
                    <a:pt x="8" y="32"/>
                    <a:pt x="11" y="37"/>
                  </a:cubicBezTo>
                  <a:cubicBezTo>
                    <a:pt x="39" y="25"/>
                    <a:pt x="0" y="0"/>
                    <a:pt x="10" y="2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0" name="Freeform 160"/>
            <p:cNvSpPr>
              <a:spLocks/>
            </p:cNvSpPr>
            <p:nvPr/>
          </p:nvSpPr>
          <p:spPr bwMode="auto">
            <a:xfrm>
              <a:off x="2729" y="1337"/>
              <a:ext cx="13" cy="16"/>
            </a:xfrm>
            <a:custGeom>
              <a:avLst/>
              <a:gdLst>
                <a:gd name="T0" fmla="*/ 7 w 7"/>
                <a:gd name="T1" fmla="*/ 6 h 9"/>
                <a:gd name="T2" fmla="*/ 0 w 7"/>
                <a:gd name="T3" fmla="*/ 4 h 9"/>
                <a:gd name="T4" fmla="*/ 7 w 7"/>
                <a:gd name="T5" fmla="*/ 6 h 9"/>
              </a:gdLst>
              <a:ahLst/>
              <a:cxnLst>
                <a:cxn ang="0">
                  <a:pos x="T0" y="T1"/>
                </a:cxn>
                <a:cxn ang="0">
                  <a:pos x="T2" y="T3"/>
                </a:cxn>
                <a:cxn ang="0">
                  <a:pos x="T4" y="T5"/>
                </a:cxn>
              </a:cxnLst>
              <a:rect l="0" t="0" r="r" b="b"/>
              <a:pathLst>
                <a:path w="7" h="9">
                  <a:moveTo>
                    <a:pt x="7" y="6"/>
                  </a:moveTo>
                  <a:cubicBezTo>
                    <a:pt x="4" y="5"/>
                    <a:pt x="6" y="0"/>
                    <a:pt x="0" y="4"/>
                  </a:cubicBezTo>
                  <a:cubicBezTo>
                    <a:pt x="3" y="9"/>
                    <a:pt x="5" y="5"/>
                    <a:pt x="7" y="6"/>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1" name="Freeform 161"/>
            <p:cNvSpPr>
              <a:spLocks/>
            </p:cNvSpPr>
            <p:nvPr/>
          </p:nvSpPr>
          <p:spPr bwMode="auto">
            <a:xfrm>
              <a:off x="2855" y="989"/>
              <a:ext cx="18" cy="14"/>
            </a:xfrm>
            <a:custGeom>
              <a:avLst/>
              <a:gdLst>
                <a:gd name="T0" fmla="*/ 8 w 10"/>
                <a:gd name="T1" fmla="*/ 8 h 8"/>
                <a:gd name="T2" fmla="*/ 0 w 10"/>
                <a:gd name="T3" fmla="*/ 0 h 8"/>
                <a:gd name="T4" fmla="*/ 8 w 10"/>
                <a:gd name="T5" fmla="*/ 8 h 8"/>
              </a:gdLst>
              <a:ahLst/>
              <a:cxnLst>
                <a:cxn ang="0">
                  <a:pos x="T0" y="T1"/>
                </a:cxn>
                <a:cxn ang="0">
                  <a:pos x="T2" y="T3"/>
                </a:cxn>
                <a:cxn ang="0">
                  <a:pos x="T4" y="T5"/>
                </a:cxn>
              </a:cxnLst>
              <a:rect l="0" t="0" r="r" b="b"/>
              <a:pathLst>
                <a:path w="10" h="8">
                  <a:moveTo>
                    <a:pt x="8" y="8"/>
                  </a:moveTo>
                  <a:cubicBezTo>
                    <a:pt x="10" y="7"/>
                    <a:pt x="8" y="3"/>
                    <a:pt x="0" y="0"/>
                  </a:cubicBezTo>
                  <a:cubicBezTo>
                    <a:pt x="1" y="5"/>
                    <a:pt x="4" y="4"/>
                    <a:pt x="8" y="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2" name="Freeform 162"/>
            <p:cNvSpPr>
              <a:spLocks/>
            </p:cNvSpPr>
            <p:nvPr/>
          </p:nvSpPr>
          <p:spPr bwMode="auto">
            <a:xfrm>
              <a:off x="2997" y="925"/>
              <a:ext cx="14" cy="23"/>
            </a:xfrm>
            <a:custGeom>
              <a:avLst/>
              <a:gdLst>
                <a:gd name="T0" fmla="*/ 8 w 8"/>
                <a:gd name="T1" fmla="*/ 0 h 13"/>
                <a:gd name="T2" fmla="*/ 0 w 8"/>
                <a:gd name="T3" fmla="*/ 13 h 13"/>
                <a:gd name="T4" fmla="*/ 5 w 8"/>
                <a:gd name="T5" fmla="*/ 5 h 13"/>
                <a:gd name="T6" fmla="*/ 8 w 8"/>
                <a:gd name="T7" fmla="*/ 0 h 13"/>
              </a:gdLst>
              <a:ahLst/>
              <a:cxnLst>
                <a:cxn ang="0">
                  <a:pos x="T0" y="T1"/>
                </a:cxn>
                <a:cxn ang="0">
                  <a:pos x="T2" y="T3"/>
                </a:cxn>
                <a:cxn ang="0">
                  <a:pos x="T4" y="T5"/>
                </a:cxn>
                <a:cxn ang="0">
                  <a:pos x="T6" y="T7"/>
                </a:cxn>
              </a:cxnLst>
              <a:rect l="0" t="0" r="r" b="b"/>
              <a:pathLst>
                <a:path w="8" h="13">
                  <a:moveTo>
                    <a:pt x="8" y="0"/>
                  </a:moveTo>
                  <a:cubicBezTo>
                    <a:pt x="3" y="6"/>
                    <a:pt x="2" y="8"/>
                    <a:pt x="0" y="13"/>
                  </a:cubicBezTo>
                  <a:cubicBezTo>
                    <a:pt x="2" y="11"/>
                    <a:pt x="3" y="8"/>
                    <a:pt x="5" y="5"/>
                  </a:cubicBezTo>
                  <a:cubicBezTo>
                    <a:pt x="6" y="3"/>
                    <a:pt x="7" y="2"/>
                    <a:pt x="8"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3" name="Freeform 163"/>
            <p:cNvSpPr>
              <a:spLocks/>
            </p:cNvSpPr>
            <p:nvPr/>
          </p:nvSpPr>
          <p:spPr bwMode="auto">
            <a:xfrm>
              <a:off x="3098" y="1431"/>
              <a:ext cx="39" cy="7"/>
            </a:xfrm>
            <a:custGeom>
              <a:avLst/>
              <a:gdLst>
                <a:gd name="T0" fmla="*/ 22 w 22"/>
                <a:gd name="T1" fmla="*/ 3 h 4"/>
                <a:gd name="T2" fmla="*/ 0 w 22"/>
                <a:gd name="T3" fmla="*/ 1 h 4"/>
                <a:gd name="T4" fmla="*/ 22 w 22"/>
                <a:gd name="T5" fmla="*/ 3 h 4"/>
              </a:gdLst>
              <a:ahLst/>
              <a:cxnLst>
                <a:cxn ang="0">
                  <a:pos x="T0" y="T1"/>
                </a:cxn>
                <a:cxn ang="0">
                  <a:pos x="T2" y="T3"/>
                </a:cxn>
                <a:cxn ang="0">
                  <a:pos x="T4" y="T5"/>
                </a:cxn>
              </a:cxnLst>
              <a:rect l="0" t="0" r="r" b="b"/>
              <a:pathLst>
                <a:path w="22" h="4">
                  <a:moveTo>
                    <a:pt x="22" y="3"/>
                  </a:moveTo>
                  <a:cubicBezTo>
                    <a:pt x="14" y="1"/>
                    <a:pt x="7" y="0"/>
                    <a:pt x="0" y="1"/>
                  </a:cubicBezTo>
                  <a:cubicBezTo>
                    <a:pt x="7" y="3"/>
                    <a:pt x="14" y="4"/>
                    <a:pt x="22"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4" name="Freeform 164"/>
            <p:cNvSpPr>
              <a:spLocks/>
            </p:cNvSpPr>
            <p:nvPr/>
          </p:nvSpPr>
          <p:spPr bwMode="auto">
            <a:xfrm>
              <a:off x="3245" y="1426"/>
              <a:ext cx="36" cy="17"/>
            </a:xfrm>
            <a:custGeom>
              <a:avLst/>
              <a:gdLst>
                <a:gd name="T0" fmla="*/ 20 w 20"/>
                <a:gd name="T1" fmla="*/ 0 h 10"/>
                <a:gd name="T2" fmla="*/ 0 w 20"/>
                <a:gd name="T3" fmla="*/ 7 h 10"/>
                <a:gd name="T4" fmla="*/ 4 w 20"/>
                <a:gd name="T5" fmla="*/ 10 h 10"/>
                <a:gd name="T6" fmla="*/ 20 w 20"/>
                <a:gd name="T7" fmla="*/ 0 h 10"/>
              </a:gdLst>
              <a:ahLst/>
              <a:cxnLst>
                <a:cxn ang="0">
                  <a:pos x="T0" y="T1"/>
                </a:cxn>
                <a:cxn ang="0">
                  <a:pos x="T2" y="T3"/>
                </a:cxn>
                <a:cxn ang="0">
                  <a:pos x="T4" y="T5"/>
                </a:cxn>
                <a:cxn ang="0">
                  <a:pos x="T6" y="T7"/>
                </a:cxn>
              </a:cxnLst>
              <a:rect l="0" t="0" r="r" b="b"/>
              <a:pathLst>
                <a:path w="20" h="10">
                  <a:moveTo>
                    <a:pt x="20" y="0"/>
                  </a:moveTo>
                  <a:cubicBezTo>
                    <a:pt x="13" y="1"/>
                    <a:pt x="6" y="4"/>
                    <a:pt x="0" y="7"/>
                  </a:cubicBezTo>
                  <a:cubicBezTo>
                    <a:pt x="1" y="8"/>
                    <a:pt x="3" y="9"/>
                    <a:pt x="4" y="10"/>
                  </a:cubicBezTo>
                  <a:cubicBezTo>
                    <a:pt x="11" y="8"/>
                    <a:pt x="16" y="5"/>
                    <a:pt x="2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5" name="Freeform 165"/>
            <p:cNvSpPr>
              <a:spLocks/>
            </p:cNvSpPr>
            <p:nvPr/>
          </p:nvSpPr>
          <p:spPr bwMode="auto">
            <a:xfrm>
              <a:off x="3609" y="1857"/>
              <a:ext cx="17" cy="9"/>
            </a:xfrm>
            <a:custGeom>
              <a:avLst/>
              <a:gdLst>
                <a:gd name="T0" fmla="*/ 10 w 10"/>
                <a:gd name="T1" fmla="*/ 0 h 5"/>
                <a:gd name="T2" fmla="*/ 0 w 10"/>
                <a:gd name="T3" fmla="*/ 2 h 5"/>
                <a:gd name="T4" fmla="*/ 10 w 10"/>
                <a:gd name="T5" fmla="*/ 0 h 5"/>
              </a:gdLst>
              <a:ahLst/>
              <a:cxnLst>
                <a:cxn ang="0">
                  <a:pos x="T0" y="T1"/>
                </a:cxn>
                <a:cxn ang="0">
                  <a:pos x="T2" y="T3"/>
                </a:cxn>
                <a:cxn ang="0">
                  <a:pos x="T4" y="T5"/>
                </a:cxn>
              </a:cxnLst>
              <a:rect l="0" t="0" r="r" b="b"/>
              <a:pathLst>
                <a:path w="10" h="5">
                  <a:moveTo>
                    <a:pt x="10" y="0"/>
                  </a:moveTo>
                  <a:cubicBezTo>
                    <a:pt x="6" y="0"/>
                    <a:pt x="3" y="1"/>
                    <a:pt x="0" y="2"/>
                  </a:cubicBezTo>
                  <a:cubicBezTo>
                    <a:pt x="4" y="2"/>
                    <a:pt x="5" y="5"/>
                    <a:pt x="1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6" name="Freeform 166"/>
            <p:cNvSpPr>
              <a:spLocks/>
            </p:cNvSpPr>
            <p:nvPr/>
          </p:nvSpPr>
          <p:spPr bwMode="auto">
            <a:xfrm>
              <a:off x="3499" y="602"/>
              <a:ext cx="55" cy="36"/>
            </a:xfrm>
            <a:custGeom>
              <a:avLst/>
              <a:gdLst>
                <a:gd name="T0" fmla="*/ 13 w 31"/>
                <a:gd name="T1" fmla="*/ 3 h 20"/>
                <a:gd name="T2" fmla="*/ 29 w 31"/>
                <a:gd name="T3" fmla="*/ 9 h 20"/>
                <a:gd name="T4" fmla="*/ 13 w 31"/>
                <a:gd name="T5" fmla="*/ 3 h 20"/>
              </a:gdLst>
              <a:ahLst/>
              <a:cxnLst>
                <a:cxn ang="0">
                  <a:pos x="T0" y="T1"/>
                </a:cxn>
                <a:cxn ang="0">
                  <a:pos x="T2" y="T3"/>
                </a:cxn>
                <a:cxn ang="0">
                  <a:pos x="T4" y="T5"/>
                </a:cxn>
              </a:cxnLst>
              <a:rect l="0" t="0" r="r" b="b"/>
              <a:pathLst>
                <a:path w="31" h="20">
                  <a:moveTo>
                    <a:pt x="13" y="3"/>
                  </a:moveTo>
                  <a:cubicBezTo>
                    <a:pt x="0" y="20"/>
                    <a:pt x="28" y="15"/>
                    <a:pt x="29" y="9"/>
                  </a:cubicBezTo>
                  <a:cubicBezTo>
                    <a:pt x="31" y="0"/>
                    <a:pt x="18" y="0"/>
                    <a:pt x="13"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7" name="Freeform 167"/>
            <p:cNvSpPr>
              <a:spLocks/>
            </p:cNvSpPr>
            <p:nvPr/>
          </p:nvSpPr>
          <p:spPr bwMode="auto">
            <a:xfrm>
              <a:off x="3697" y="577"/>
              <a:ext cx="30" cy="22"/>
            </a:xfrm>
            <a:custGeom>
              <a:avLst/>
              <a:gdLst>
                <a:gd name="T0" fmla="*/ 0 w 17"/>
                <a:gd name="T1" fmla="*/ 2 h 12"/>
                <a:gd name="T2" fmla="*/ 17 w 17"/>
                <a:gd name="T3" fmla="*/ 9 h 12"/>
                <a:gd name="T4" fmla="*/ 0 w 17"/>
                <a:gd name="T5" fmla="*/ 2 h 12"/>
              </a:gdLst>
              <a:ahLst/>
              <a:cxnLst>
                <a:cxn ang="0">
                  <a:pos x="T0" y="T1"/>
                </a:cxn>
                <a:cxn ang="0">
                  <a:pos x="T2" y="T3"/>
                </a:cxn>
                <a:cxn ang="0">
                  <a:pos x="T4" y="T5"/>
                </a:cxn>
              </a:cxnLst>
              <a:rect l="0" t="0" r="r" b="b"/>
              <a:pathLst>
                <a:path w="17" h="12">
                  <a:moveTo>
                    <a:pt x="0" y="2"/>
                  </a:moveTo>
                  <a:cubicBezTo>
                    <a:pt x="4" y="9"/>
                    <a:pt x="10" y="12"/>
                    <a:pt x="17" y="9"/>
                  </a:cubicBezTo>
                  <a:cubicBezTo>
                    <a:pt x="13" y="2"/>
                    <a:pt x="7" y="0"/>
                    <a:pt x="0" y="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8" name="Freeform 168"/>
            <p:cNvSpPr>
              <a:spLocks/>
            </p:cNvSpPr>
            <p:nvPr/>
          </p:nvSpPr>
          <p:spPr bwMode="auto">
            <a:xfrm>
              <a:off x="5233" y="396"/>
              <a:ext cx="78" cy="39"/>
            </a:xfrm>
            <a:custGeom>
              <a:avLst/>
              <a:gdLst>
                <a:gd name="T0" fmla="*/ 44 w 44"/>
                <a:gd name="T1" fmla="*/ 10 h 22"/>
                <a:gd name="T2" fmla="*/ 0 w 44"/>
                <a:gd name="T3" fmla="*/ 0 h 22"/>
                <a:gd name="T4" fmla="*/ 44 w 44"/>
                <a:gd name="T5" fmla="*/ 10 h 22"/>
              </a:gdLst>
              <a:ahLst/>
              <a:cxnLst>
                <a:cxn ang="0">
                  <a:pos x="T0" y="T1"/>
                </a:cxn>
                <a:cxn ang="0">
                  <a:pos x="T2" y="T3"/>
                </a:cxn>
                <a:cxn ang="0">
                  <a:pos x="T4" y="T5"/>
                </a:cxn>
              </a:cxnLst>
              <a:rect l="0" t="0" r="r" b="b"/>
              <a:pathLst>
                <a:path w="44" h="22">
                  <a:moveTo>
                    <a:pt x="44" y="10"/>
                  </a:moveTo>
                  <a:cubicBezTo>
                    <a:pt x="33" y="2"/>
                    <a:pt x="14" y="4"/>
                    <a:pt x="0" y="0"/>
                  </a:cubicBezTo>
                  <a:cubicBezTo>
                    <a:pt x="9" y="14"/>
                    <a:pt x="30" y="22"/>
                    <a:pt x="44" y="1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69" name="Freeform 169"/>
            <p:cNvSpPr>
              <a:spLocks/>
            </p:cNvSpPr>
            <p:nvPr/>
          </p:nvSpPr>
          <p:spPr bwMode="auto">
            <a:xfrm>
              <a:off x="5121" y="446"/>
              <a:ext cx="18" cy="12"/>
            </a:xfrm>
            <a:custGeom>
              <a:avLst/>
              <a:gdLst>
                <a:gd name="T0" fmla="*/ 10 w 10"/>
                <a:gd name="T1" fmla="*/ 0 h 7"/>
                <a:gd name="T2" fmla="*/ 0 w 10"/>
                <a:gd name="T3" fmla="*/ 0 h 7"/>
                <a:gd name="T4" fmla="*/ 10 w 10"/>
                <a:gd name="T5" fmla="*/ 0 h 7"/>
              </a:gdLst>
              <a:ahLst/>
              <a:cxnLst>
                <a:cxn ang="0">
                  <a:pos x="T0" y="T1"/>
                </a:cxn>
                <a:cxn ang="0">
                  <a:pos x="T2" y="T3"/>
                </a:cxn>
                <a:cxn ang="0">
                  <a:pos x="T4" y="T5"/>
                </a:cxn>
              </a:cxnLst>
              <a:rect l="0" t="0" r="r" b="b"/>
              <a:pathLst>
                <a:path w="10" h="7">
                  <a:moveTo>
                    <a:pt x="10" y="0"/>
                  </a:moveTo>
                  <a:cubicBezTo>
                    <a:pt x="0" y="0"/>
                    <a:pt x="0" y="0"/>
                    <a:pt x="0" y="0"/>
                  </a:cubicBezTo>
                  <a:cubicBezTo>
                    <a:pt x="5" y="7"/>
                    <a:pt x="5" y="1"/>
                    <a:pt x="1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0" name="Freeform 170"/>
            <p:cNvSpPr>
              <a:spLocks/>
            </p:cNvSpPr>
            <p:nvPr/>
          </p:nvSpPr>
          <p:spPr bwMode="auto">
            <a:xfrm>
              <a:off x="1564" y="1126"/>
              <a:ext cx="45" cy="19"/>
            </a:xfrm>
            <a:custGeom>
              <a:avLst/>
              <a:gdLst>
                <a:gd name="T0" fmla="*/ 0 w 25"/>
                <a:gd name="T1" fmla="*/ 1 h 11"/>
                <a:gd name="T2" fmla="*/ 20 w 25"/>
                <a:gd name="T3" fmla="*/ 11 h 11"/>
                <a:gd name="T4" fmla="*/ 25 w 25"/>
                <a:gd name="T5" fmla="*/ 9 h 11"/>
                <a:gd name="T6" fmla="*/ 0 w 25"/>
                <a:gd name="T7" fmla="*/ 1 h 11"/>
              </a:gdLst>
              <a:ahLst/>
              <a:cxnLst>
                <a:cxn ang="0">
                  <a:pos x="T0" y="T1"/>
                </a:cxn>
                <a:cxn ang="0">
                  <a:pos x="T2" y="T3"/>
                </a:cxn>
                <a:cxn ang="0">
                  <a:pos x="T4" y="T5"/>
                </a:cxn>
                <a:cxn ang="0">
                  <a:pos x="T6" y="T7"/>
                </a:cxn>
              </a:cxnLst>
              <a:rect l="0" t="0" r="r" b="b"/>
              <a:pathLst>
                <a:path w="25" h="11">
                  <a:moveTo>
                    <a:pt x="0" y="1"/>
                  </a:moveTo>
                  <a:cubicBezTo>
                    <a:pt x="6" y="6"/>
                    <a:pt x="13" y="9"/>
                    <a:pt x="20" y="11"/>
                  </a:cubicBezTo>
                  <a:cubicBezTo>
                    <a:pt x="21" y="11"/>
                    <a:pt x="23" y="10"/>
                    <a:pt x="25" y="9"/>
                  </a:cubicBezTo>
                  <a:cubicBezTo>
                    <a:pt x="18" y="4"/>
                    <a:pt x="9" y="0"/>
                    <a:pt x="0" y="1"/>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1" name="Freeform 171"/>
            <p:cNvSpPr>
              <a:spLocks/>
            </p:cNvSpPr>
            <p:nvPr/>
          </p:nvSpPr>
          <p:spPr bwMode="auto">
            <a:xfrm>
              <a:off x="1570" y="1193"/>
              <a:ext cx="32" cy="29"/>
            </a:xfrm>
            <a:custGeom>
              <a:avLst/>
              <a:gdLst>
                <a:gd name="T0" fmla="*/ 0 w 18"/>
                <a:gd name="T1" fmla="*/ 0 h 16"/>
                <a:gd name="T2" fmla="*/ 18 w 18"/>
                <a:gd name="T3" fmla="*/ 6 h 16"/>
                <a:gd name="T4" fmla="*/ 0 w 18"/>
                <a:gd name="T5" fmla="*/ 0 h 16"/>
              </a:gdLst>
              <a:ahLst/>
              <a:cxnLst>
                <a:cxn ang="0">
                  <a:pos x="T0" y="T1"/>
                </a:cxn>
                <a:cxn ang="0">
                  <a:pos x="T2" y="T3"/>
                </a:cxn>
                <a:cxn ang="0">
                  <a:pos x="T4" y="T5"/>
                </a:cxn>
              </a:cxnLst>
              <a:rect l="0" t="0" r="r" b="b"/>
              <a:pathLst>
                <a:path w="18" h="16">
                  <a:moveTo>
                    <a:pt x="0" y="0"/>
                  </a:moveTo>
                  <a:cubicBezTo>
                    <a:pt x="1" y="8"/>
                    <a:pt x="13" y="16"/>
                    <a:pt x="18" y="6"/>
                  </a:cubicBezTo>
                  <a:cubicBezTo>
                    <a:pt x="10" y="7"/>
                    <a:pt x="7" y="4"/>
                    <a:pt x="0"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2" name="Freeform 172"/>
            <p:cNvSpPr>
              <a:spLocks/>
            </p:cNvSpPr>
            <p:nvPr/>
          </p:nvSpPr>
          <p:spPr bwMode="auto">
            <a:xfrm>
              <a:off x="1610" y="1195"/>
              <a:ext cx="31" cy="37"/>
            </a:xfrm>
            <a:custGeom>
              <a:avLst/>
              <a:gdLst>
                <a:gd name="T0" fmla="*/ 17 w 17"/>
                <a:gd name="T1" fmla="*/ 8 h 21"/>
                <a:gd name="T2" fmla="*/ 12 w 17"/>
                <a:gd name="T3" fmla="*/ 0 h 21"/>
                <a:gd name="T4" fmla="*/ 17 w 17"/>
                <a:gd name="T5" fmla="*/ 8 h 21"/>
              </a:gdLst>
              <a:ahLst/>
              <a:cxnLst>
                <a:cxn ang="0">
                  <a:pos x="T0" y="T1"/>
                </a:cxn>
                <a:cxn ang="0">
                  <a:pos x="T2" y="T3"/>
                </a:cxn>
                <a:cxn ang="0">
                  <a:pos x="T4" y="T5"/>
                </a:cxn>
              </a:cxnLst>
              <a:rect l="0" t="0" r="r" b="b"/>
              <a:pathLst>
                <a:path w="17" h="21">
                  <a:moveTo>
                    <a:pt x="17" y="8"/>
                  </a:moveTo>
                  <a:cubicBezTo>
                    <a:pt x="16" y="5"/>
                    <a:pt x="14" y="2"/>
                    <a:pt x="12" y="0"/>
                  </a:cubicBezTo>
                  <a:cubicBezTo>
                    <a:pt x="0" y="8"/>
                    <a:pt x="7" y="21"/>
                    <a:pt x="17" y="8"/>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3" name="Freeform 173"/>
            <p:cNvSpPr>
              <a:spLocks/>
            </p:cNvSpPr>
            <p:nvPr/>
          </p:nvSpPr>
          <p:spPr bwMode="auto">
            <a:xfrm>
              <a:off x="-226" y="872"/>
              <a:ext cx="28" cy="14"/>
            </a:xfrm>
            <a:custGeom>
              <a:avLst/>
              <a:gdLst>
                <a:gd name="T0" fmla="*/ 6 w 16"/>
                <a:gd name="T1" fmla="*/ 5 h 8"/>
                <a:gd name="T2" fmla="*/ 0 w 16"/>
                <a:gd name="T3" fmla="*/ 5 h 8"/>
                <a:gd name="T4" fmla="*/ 16 w 16"/>
                <a:gd name="T5" fmla="*/ 8 h 8"/>
                <a:gd name="T6" fmla="*/ 6 w 16"/>
                <a:gd name="T7" fmla="*/ 5 h 8"/>
              </a:gdLst>
              <a:ahLst/>
              <a:cxnLst>
                <a:cxn ang="0">
                  <a:pos x="T0" y="T1"/>
                </a:cxn>
                <a:cxn ang="0">
                  <a:pos x="T2" y="T3"/>
                </a:cxn>
                <a:cxn ang="0">
                  <a:pos x="T4" y="T5"/>
                </a:cxn>
                <a:cxn ang="0">
                  <a:pos x="T6" y="T7"/>
                </a:cxn>
              </a:cxnLst>
              <a:rect l="0" t="0" r="r" b="b"/>
              <a:pathLst>
                <a:path w="16" h="8">
                  <a:moveTo>
                    <a:pt x="6" y="5"/>
                  </a:moveTo>
                  <a:cubicBezTo>
                    <a:pt x="4" y="5"/>
                    <a:pt x="2" y="5"/>
                    <a:pt x="0" y="5"/>
                  </a:cubicBezTo>
                  <a:cubicBezTo>
                    <a:pt x="6" y="8"/>
                    <a:pt x="9" y="8"/>
                    <a:pt x="16" y="8"/>
                  </a:cubicBezTo>
                  <a:cubicBezTo>
                    <a:pt x="12" y="0"/>
                    <a:pt x="11" y="5"/>
                    <a:pt x="6" y="5"/>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4" name="Freeform 174"/>
            <p:cNvSpPr>
              <a:spLocks/>
            </p:cNvSpPr>
            <p:nvPr/>
          </p:nvSpPr>
          <p:spPr bwMode="auto">
            <a:xfrm>
              <a:off x="-22" y="1742"/>
              <a:ext cx="14" cy="19"/>
            </a:xfrm>
            <a:custGeom>
              <a:avLst/>
              <a:gdLst>
                <a:gd name="T0" fmla="*/ 8 w 8"/>
                <a:gd name="T1" fmla="*/ 3 h 11"/>
                <a:gd name="T2" fmla="*/ 0 w 8"/>
                <a:gd name="T3" fmla="*/ 0 h 11"/>
                <a:gd name="T4" fmla="*/ 8 w 8"/>
                <a:gd name="T5" fmla="*/ 3 h 11"/>
              </a:gdLst>
              <a:ahLst/>
              <a:cxnLst>
                <a:cxn ang="0">
                  <a:pos x="T0" y="T1"/>
                </a:cxn>
                <a:cxn ang="0">
                  <a:pos x="T2" y="T3"/>
                </a:cxn>
                <a:cxn ang="0">
                  <a:pos x="T4" y="T5"/>
                </a:cxn>
              </a:cxnLst>
              <a:rect l="0" t="0" r="r" b="b"/>
              <a:pathLst>
                <a:path w="8" h="11">
                  <a:moveTo>
                    <a:pt x="8" y="3"/>
                  </a:moveTo>
                  <a:cubicBezTo>
                    <a:pt x="5" y="2"/>
                    <a:pt x="2" y="1"/>
                    <a:pt x="0" y="0"/>
                  </a:cubicBezTo>
                  <a:cubicBezTo>
                    <a:pt x="0" y="11"/>
                    <a:pt x="3" y="5"/>
                    <a:pt x="8" y="3"/>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5" name="Freeform 175"/>
            <p:cNvSpPr>
              <a:spLocks/>
            </p:cNvSpPr>
            <p:nvPr/>
          </p:nvSpPr>
          <p:spPr bwMode="auto">
            <a:xfrm>
              <a:off x="-35" y="1722"/>
              <a:ext cx="9" cy="4"/>
            </a:xfrm>
            <a:custGeom>
              <a:avLst/>
              <a:gdLst>
                <a:gd name="T0" fmla="*/ 5 w 5"/>
                <a:gd name="T1" fmla="*/ 2 h 2"/>
                <a:gd name="T2" fmla="*/ 0 w 5"/>
                <a:gd name="T3" fmla="*/ 0 h 2"/>
                <a:gd name="T4" fmla="*/ 5 w 5"/>
                <a:gd name="T5" fmla="*/ 2 h 2"/>
              </a:gdLst>
              <a:ahLst/>
              <a:cxnLst>
                <a:cxn ang="0">
                  <a:pos x="T0" y="T1"/>
                </a:cxn>
                <a:cxn ang="0">
                  <a:pos x="T2" y="T3"/>
                </a:cxn>
                <a:cxn ang="0">
                  <a:pos x="T4" y="T5"/>
                </a:cxn>
              </a:cxnLst>
              <a:rect l="0" t="0" r="r" b="b"/>
              <a:pathLst>
                <a:path w="5" h="2">
                  <a:moveTo>
                    <a:pt x="5" y="2"/>
                  </a:moveTo>
                  <a:cubicBezTo>
                    <a:pt x="3" y="1"/>
                    <a:pt x="2" y="1"/>
                    <a:pt x="0" y="0"/>
                  </a:cubicBezTo>
                  <a:cubicBezTo>
                    <a:pt x="1" y="2"/>
                    <a:pt x="3" y="2"/>
                    <a:pt x="5" y="2"/>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6" name="Freeform 176"/>
            <p:cNvSpPr>
              <a:spLocks/>
            </p:cNvSpPr>
            <p:nvPr/>
          </p:nvSpPr>
          <p:spPr bwMode="auto">
            <a:xfrm>
              <a:off x="-51" y="1715"/>
              <a:ext cx="13" cy="9"/>
            </a:xfrm>
            <a:custGeom>
              <a:avLst/>
              <a:gdLst>
                <a:gd name="T0" fmla="*/ 7 w 7"/>
                <a:gd name="T1" fmla="*/ 0 h 5"/>
                <a:gd name="T2" fmla="*/ 0 w 7"/>
                <a:gd name="T3" fmla="*/ 0 h 5"/>
                <a:gd name="T4" fmla="*/ 7 w 7"/>
                <a:gd name="T5" fmla="*/ 0 h 5"/>
              </a:gdLst>
              <a:ahLst/>
              <a:cxnLst>
                <a:cxn ang="0">
                  <a:pos x="T0" y="T1"/>
                </a:cxn>
                <a:cxn ang="0">
                  <a:pos x="T2" y="T3"/>
                </a:cxn>
                <a:cxn ang="0">
                  <a:pos x="T4" y="T5"/>
                </a:cxn>
              </a:cxnLst>
              <a:rect l="0" t="0" r="r" b="b"/>
              <a:pathLst>
                <a:path w="7" h="5">
                  <a:moveTo>
                    <a:pt x="7" y="0"/>
                  </a:moveTo>
                  <a:cubicBezTo>
                    <a:pt x="5" y="0"/>
                    <a:pt x="3" y="0"/>
                    <a:pt x="0" y="0"/>
                  </a:cubicBezTo>
                  <a:cubicBezTo>
                    <a:pt x="3" y="5"/>
                    <a:pt x="3" y="1"/>
                    <a:pt x="7" y="0"/>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7" name="Freeform 177"/>
            <p:cNvSpPr>
              <a:spLocks/>
            </p:cNvSpPr>
            <p:nvPr/>
          </p:nvSpPr>
          <p:spPr bwMode="auto">
            <a:xfrm>
              <a:off x="-65" y="1703"/>
              <a:ext cx="11" cy="10"/>
            </a:xfrm>
            <a:custGeom>
              <a:avLst/>
              <a:gdLst>
                <a:gd name="T0" fmla="*/ 2 w 6"/>
                <a:gd name="T1" fmla="*/ 4 h 6"/>
                <a:gd name="T2" fmla="*/ 5 w 6"/>
                <a:gd name="T3" fmla="*/ 5 h 6"/>
                <a:gd name="T4" fmla="*/ 2 w 6"/>
                <a:gd name="T5" fmla="*/ 4 h 6"/>
              </a:gdLst>
              <a:ahLst/>
              <a:cxnLst>
                <a:cxn ang="0">
                  <a:pos x="T0" y="T1"/>
                </a:cxn>
                <a:cxn ang="0">
                  <a:pos x="T2" y="T3"/>
                </a:cxn>
                <a:cxn ang="0">
                  <a:pos x="T4" y="T5"/>
                </a:cxn>
              </a:cxnLst>
              <a:rect l="0" t="0" r="r" b="b"/>
              <a:pathLst>
                <a:path w="6" h="6">
                  <a:moveTo>
                    <a:pt x="2" y="4"/>
                  </a:moveTo>
                  <a:cubicBezTo>
                    <a:pt x="2" y="3"/>
                    <a:pt x="0" y="6"/>
                    <a:pt x="5" y="5"/>
                  </a:cubicBezTo>
                  <a:cubicBezTo>
                    <a:pt x="6" y="0"/>
                    <a:pt x="4" y="5"/>
                    <a:pt x="2"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178" name="Freeform 178"/>
            <p:cNvSpPr>
              <a:spLocks/>
            </p:cNvSpPr>
            <p:nvPr/>
          </p:nvSpPr>
          <p:spPr bwMode="auto">
            <a:xfrm>
              <a:off x="-90" y="1690"/>
              <a:ext cx="9" cy="16"/>
            </a:xfrm>
            <a:custGeom>
              <a:avLst/>
              <a:gdLst>
                <a:gd name="T0" fmla="*/ 0 w 5"/>
                <a:gd name="T1" fmla="*/ 4 h 9"/>
                <a:gd name="T2" fmla="*/ 5 w 5"/>
                <a:gd name="T3" fmla="*/ 4 h 9"/>
                <a:gd name="T4" fmla="*/ 0 w 5"/>
                <a:gd name="T5" fmla="*/ 4 h 9"/>
              </a:gdLst>
              <a:ahLst/>
              <a:cxnLst>
                <a:cxn ang="0">
                  <a:pos x="T0" y="T1"/>
                </a:cxn>
                <a:cxn ang="0">
                  <a:pos x="T2" y="T3"/>
                </a:cxn>
                <a:cxn ang="0">
                  <a:pos x="T4" y="T5"/>
                </a:cxn>
              </a:cxnLst>
              <a:rect l="0" t="0" r="r" b="b"/>
              <a:pathLst>
                <a:path w="5" h="9">
                  <a:moveTo>
                    <a:pt x="0" y="4"/>
                  </a:moveTo>
                  <a:cubicBezTo>
                    <a:pt x="4" y="9"/>
                    <a:pt x="4" y="4"/>
                    <a:pt x="5" y="4"/>
                  </a:cubicBezTo>
                  <a:cubicBezTo>
                    <a:pt x="2" y="5"/>
                    <a:pt x="3" y="0"/>
                    <a:pt x="0" y="4"/>
                  </a:cubicBezTo>
                  <a:close/>
                </a:path>
              </a:pathLst>
            </a:custGeom>
            <a:grpFill/>
            <a:ln w="317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grpSp>
      <p:sp>
        <p:nvSpPr>
          <p:cNvPr id="194" name="TextBox 193"/>
          <p:cNvSpPr txBox="1"/>
          <p:nvPr/>
        </p:nvSpPr>
        <p:spPr>
          <a:xfrm>
            <a:off x="8098140" y="910049"/>
            <a:ext cx="4785189" cy="2031325"/>
          </a:xfrm>
          <a:prstGeom prst="rect">
            <a:avLst/>
          </a:prstGeom>
          <a:solidFill>
            <a:schemeClr val="tx2">
              <a:alpha val="75000"/>
            </a:schemeClr>
          </a:solidFill>
        </p:spPr>
        <p:txBody>
          <a:bodyPr wrap="square" lIns="268224" tIns="182880" rIns="853440" bIns="182880" rtlCol="0">
            <a:spAutoFit/>
          </a:bodyPr>
          <a:lstStyle/>
          <a:p>
            <a:r>
              <a:rPr lang="en-US" sz="3600">
                <a:solidFill>
                  <a:schemeClr val="bg1"/>
                </a:solidFill>
                <a:latin typeface="Avenir Light" panose="020B0402020203020204" pitchFamily="34" charset="77"/>
              </a:rPr>
              <a:t>Goal</a:t>
            </a:r>
          </a:p>
          <a:p>
            <a:r>
              <a:rPr lang="en-US" sz="2400">
                <a:solidFill>
                  <a:schemeClr val="bg1"/>
                </a:solidFill>
                <a:latin typeface="Avenir Light" panose="020B0402020203020204" pitchFamily="34" charset="77"/>
              </a:rPr>
              <a:t>To communicate climate change in a visual and effective way</a:t>
            </a:r>
          </a:p>
        </p:txBody>
      </p:sp>
      <p:sp>
        <p:nvSpPr>
          <p:cNvPr id="199" name="Oval 198"/>
          <p:cNvSpPr/>
          <p:nvPr/>
        </p:nvSpPr>
        <p:spPr>
          <a:xfrm>
            <a:off x="5791087" y="1564349"/>
            <a:ext cx="262467" cy="262467"/>
          </a:xfrm>
          <a:prstGeom prst="ellipse">
            <a:avLst/>
          </a:prstGeom>
          <a:solidFill>
            <a:schemeClr val="bg1"/>
          </a:solidFill>
          <a:ln w="38100">
            <a:solidFill>
              <a:srgbClr val="87AEA7"/>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cxnSp>
        <p:nvCxnSpPr>
          <p:cNvPr id="205" name="Straight Connector 204"/>
          <p:cNvCxnSpPr>
            <a:cxnSpLocks/>
            <a:stCxn id="199" idx="2"/>
            <a:endCxn id="193" idx="3"/>
          </p:cNvCxnSpPr>
          <p:nvPr/>
        </p:nvCxnSpPr>
        <p:spPr>
          <a:xfrm flipH="1" flipV="1">
            <a:off x="4499099" y="1436766"/>
            <a:ext cx="1291988" cy="258817"/>
          </a:xfrm>
          <a:prstGeom prst="line">
            <a:avLst/>
          </a:prstGeom>
          <a:ln w="25400">
            <a:solidFill>
              <a:srgbClr val="87AEA7"/>
            </a:solidFill>
          </a:ln>
        </p:spPr>
        <p:style>
          <a:lnRef idx="1">
            <a:schemeClr val="accent1"/>
          </a:lnRef>
          <a:fillRef idx="0">
            <a:schemeClr val="accent1"/>
          </a:fillRef>
          <a:effectRef idx="0">
            <a:schemeClr val="accent1"/>
          </a:effectRef>
          <a:fontRef idx="minor">
            <a:schemeClr val="tx1"/>
          </a:fontRef>
        </p:style>
      </p:cxnSp>
      <p:sp>
        <p:nvSpPr>
          <p:cNvPr id="193" name="Rectangle 192"/>
          <p:cNvSpPr/>
          <p:nvPr/>
        </p:nvSpPr>
        <p:spPr>
          <a:xfrm>
            <a:off x="2157985" y="1113600"/>
            <a:ext cx="2341114" cy="646331"/>
          </a:xfrm>
          <a:prstGeom prst="rect">
            <a:avLst/>
          </a:prstGeom>
          <a:solidFill>
            <a:srgbClr val="87AEA7"/>
          </a:solidFill>
        </p:spPr>
        <p:txBody>
          <a:bodyPr wrap="square">
            <a:spAutoFit/>
          </a:bodyPr>
          <a:lstStyle/>
          <a:p>
            <a:pPr algn="ctr"/>
            <a:r>
              <a:rPr lang="en-US">
                <a:solidFill>
                  <a:schemeClr val="bg1"/>
                </a:solidFill>
                <a:latin typeface="Avenir Light" panose="020B0402020203020204" pitchFamily="34" charset="77"/>
              </a:rPr>
              <a:t>To a predominantly Nordic audience</a:t>
            </a:r>
          </a:p>
        </p:txBody>
      </p:sp>
      <p:sp>
        <p:nvSpPr>
          <p:cNvPr id="204" name="Rectangle 203">
            <a:extLst>
              <a:ext uri="{FF2B5EF4-FFF2-40B4-BE49-F238E27FC236}">
                <a16:creationId xmlns:a16="http://schemas.microsoft.com/office/drawing/2014/main" id="{B2D72F53-26A7-1F49-9CCC-194913D11580}"/>
              </a:ext>
            </a:extLst>
          </p:cNvPr>
          <p:cNvSpPr/>
          <p:nvPr/>
        </p:nvSpPr>
        <p:spPr>
          <a:xfrm>
            <a:off x="652273" y="3800631"/>
            <a:ext cx="3846826" cy="1077026"/>
          </a:xfrm>
          <a:prstGeom prst="rect">
            <a:avLst/>
          </a:prstGeom>
          <a:solidFill>
            <a:srgbClr val="D1DCE1"/>
          </a:solidFill>
        </p:spPr>
        <p:txBody>
          <a:bodyPr wrap="square">
            <a:spAutoFit/>
          </a:bodyPr>
          <a:lstStyle/>
          <a:p>
            <a:pPr algn="ctr"/>
            <a:r>
              <a:rPr lang="en-US" sz="2133">
                <a:solidFill>
                  <a:schemeClr val="bg1"/>
                </a:solidFill>
                <a:latin typeface="Avenir Light" panose="020B0402020203020204" pitchFamily="34" charset="77"/>
              </a:rPr>
              <a:t>And disclose what explains the ongoing emission in different parts of the world</a:t>
            </a:r>
          </a:p>
        </p:txBody>
      </p:sp>
    </p:spTree>
    <p:extLst>
      <p:ext uri="{BB962C8B-B14F-4D97-AF65-F5344CB8AC3E}">
        <p14:creationId xmlns:p14="http://schemas.microsoft.com/office/powerpoint/2010/main" val="398058683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5556">
                                      <p:stCondLst>
                                        <p:cond delay="0"/>
                                      </p:stCondLst>
                                      <p:childTnLst>
                                        <p:set>
                                          <p:cBhvr>
                                            <p:cTn id="6" dur="1" fill="hold">
                                              <p:stCondLst>
                                                <p:cond delay="0"/>
                                              </p:stCondLst>
                                            </p:cTn>
                                            <p:tgtEl>
                                              <p:spTgt spid="194"/>
                                            </p:tgtEl>
                                            <p:attrNameLst>
                                              <p:attrName>style.visibility</p:attrName>
                                            </p:attrNameLst>
                                          </p:cBhvr>
                                          <p:to>
                                            <p:strVal val="visible"/>
                                          </p:to>
                                        </p:set>
                                        <p:anim calcmode="lin" valueType="num" p14:bounceEnd="55556">
                                          <p:cBhvr additive="base">
                                            <p:cTn id="7" dur="900" fill="hold"/>
                                            <p:tgtEl>
                                              <p:spTgt spid="194"/>
                                            </p:tgtEl>
                                            <p:attrNameLst>
                                              <p:attrName>ppt_x</p:attrName>
                                            </p:attrNameLst>
                                          </p:cBhvr>
                                          <p:tavLst>
                                            <p:tav tm="0">
                                              <p:val>
                                                <p:strVal val="1+#ppt_w/2"/>
                                              </p:val>
                                            </p:tav>
                                            <p:tav tm="100000">
                                              <p:val>
                                                <p:strVal val="#ppt_x"/>
                                              </p:val>
                                            </p:tav>
                                          </p:tavLst>
                                        </p:anim>
                                        <p:anim calcmode="lin" valueType="num" p14:bounceEnd="55556">
                                          <p:cBhvr additive="base">
                                            <p:cTn id="8" dur="900" fill="hold"/>
                                            <p:tgtEl>
                                              <p:spTgt spid="19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199"/>
                                            </p:tgtEl>
                                            <p:attrNameLst>
                                              <p:attrName>style.visibility</p:attrName>
                                            </p:attrNameLst>
                                          </p:cBhvr>
                                          <p:to>
                                            <p:strVal val="visible"/>
                                          </p:to>
                                        </p:set>
                                        <p:animEffect transition="in" filter="fade">
                                          <p:cBhvr>
                                            <p:cTn id="11" dur="200"/>
                                            <p:tgtEl>
                                              <p:spTgt spid="199"/>
                                            </p:tgtEl>
                                          </p:cBhvr>
                                        </p:animEffect>
                                      </p:childTnLst>
                                    </p:cTn>
                                  </p:par>
                                  <p:par>
                                    <p:cTn id="12" presetID="22" presetClass="entr" presetSubtype="4" fill="hold" nodeType="withEffect">
                                      <p:stCondLst>
                                        <p:cond delay="100"/>
                                      </p:stCondLst>
                                      <p:childTnLst>
                                        <p:set>
                                          <p:cBhvr>
                                            <p:cTn id="13" dur="1" fill="hold">
                                              <p:stCondLst>
                                                <p:cond delay="0"/>
                                              </p:stCondLst>
                                            </p:cTn>
                                            <p:tgtEl>
                                              <p:spTgt spid="205"/>
                                            </p:tgtEl>
                                            <p:attrNameLst>
                                              <p:attrName>style.visibility</p:attrName>
                                            </p:attrNameLst>
                                          </p:cBhvr>
                                          <p:to>
                                            <p:strVal val="visible"/>
                                          </p:to>
                                        </p:set>
                                        <p:animEffect transition="in" filter="wipe(down)">
                                          <p:cBhvr>
                                            <p:cTn id="14" dur="200"/>
                                            <p:tgtEl>
                                              <p:spTgt spid="205"/>
                                            </p:tgtEl>
                                          </p:cBhvr>
                                        </p:animEffect>
                                      </p:childTnLst>
                                    </p:cTn>
                                  </p:par>
                                  <p:par>
                                    <p:cTn id="15" presetID="10" presetClass="entr" presetSubtype="0" fill="hold" grpId="0" nodeType="withEffect">
                                      <p:stCondLst>
                                        <p:cond delay="100"/>
                                      </p:stCondLst>
                                      <p:childTnLst>
                                        <p:set>
                                          <p:cBhvr>
                                            <p:cTn id="16" dur="1" fill="hold">
                                              <p:stCondLst>
                                                <p:cond delay="0"/>
                                              </p:stCondLst>
                                            </p:cTn>
                                            <p:tgtEl>
                                              <p:spTgt spid="193"/>
                                            </p:tgtEl>
                                            <p:attrNameLst>
                                              <p:attrName>style.visibility</p:attrName>
                                            </p:attrNameLst>
                                          </p:cBhvr>
                                          <p:to>
                                            <p:strVal val="visible"/>
                                          </p:to>
                                        </p:set>
                                        <p:animEffect transition="in" filter="fade">
                                          <p:cBhvr>
                                            <p:cTn id="17" dur="300"/>
                                            <p:tgtEl>
                                              <p:spTgt spid="193"/>
                                            </p:tgtEl>
                                          </p:cBhvr>
                                        </p:animEffect>
                                      </p:childTnLst>
                                    </p:cTn>
                                  </p:par>
                                  <p:par>
                                    <p:cTn id="18" presetID="10" presetClass="entr" presetSubtype="0" fill="hold" grpId="0" nodeType="withEffect">
                                      <p:stCondLst>
                                        <p:cond delay="100"/>
                                      </p:stCondLst>
                                      <p:childTnLst>
                                        <p:set>
                                          <p:cBhvr>
                                            <p:cTn id="19" dur="1" fill="hold">
                                              <p:stCondLst>
                                                <p:cond delay="0"/>
                                              </p:stCondLst>
                                            </p:cTn>
                                            <p:tgtEl>
                                              <p:spTgt spid="204"/>
                                            </p:tgtEl>
                                            <p:attrNameLst>
                                              <p:attrName>style.visibility</p:attrName>
                                            </p:attrNameLst>
                                          </p:cBhvr>
                                          <p:to>
                                            <p:strVal val="visible"/>
                                          </p:to>
                                        </p:set>
                                        <p:animEffect transition="in" filter="fade">
                                          <p:cBhvr>
                                            <p:cTn id="20" dur="300"/>
                                            <p:tgtEl>
                                              <p:spTgt spid="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199" grpId="0" animBg="1"/>
          <p:bldP spid="193" grpId="0" animBg="1"/>
          <p:bldP spid="20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94"/>
                                            </p:tgtEl>
                                            <p:attrNameLst>
                                              <p:attrName>style.visibility</p:attrName>
                                            </p:attrNameLst>
                                          </p:cBhvr>
                                          <p:to>
                                            <p:strVal val="visible"/>
                                          </p:to>
                                        </p:set>
                                        <p:anim calcmode="lin" valueType="num">
                                          <p:cBhvr additive="base">
                                            <p:cTn id="7" dur="900" fill="hold"/>
                                            <p:tgtEl>
                                              <p:spTgt spid="194"/>
                                            </p:tgtEl>
                                            <p:attrNameLst>
                                              <p:attrName>ppt_x</p:attrName>
                                            </p:attrNameLst>
                                          </p:cBhvr>
                                          <p:tavLst>
                                            <p:tav tm="0">
                                              <p:val>
                                                <p:strVal val="1+#ppt_w/2"/>
                                              </p:val>
                                            </p:tav>
                                            <p:tav tm="100000">
                                              <p:val>
                                                <p:strVal val="#ppt_x"/>
                                              </p:val>
                                            </p:tav>
                                          </p:tavLst>
                                        </p:anim>
                                        <p:anim calcmode="lin" valueType="num">
                                          <p:cBhvr additive="base">
                                            <p:cTn id="8" dur="900" fill="hold"/>
                                            <p:tgtEl>
                                              <p:spTgt spid="19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199"/>
                                            </p:tgtEl>
                                            <p:attrNameLst>
                                              <p:attrName>style.visibility</p:attrName>
                                            </p:attrNameLst>
                                          </p:cBhvr>
                                          <p:to>
                                            <p:strVal val="visible"/>
                                          </p:to>
                                        </p:set>
                                        <p:animEffect transition="in" filter="fade">
                                          <p:cBhvr>
                                            <p:cTn id="11" dur="200"/>
                                            <p:tgtEl>
                                              <p:spTgt spid="199"/>
                                            </p:tgtEl>
                                          </p:cBhvr>
                                        </p:animEffect>
                                      </p:childTnLst>
                                    </p:cTn>
                                  </p:par>
                                  <p:par>
                                    <p:cTn id="12" presetID="22" presetClass="entr" presetSubtype="4" fill="hold" nodeType="withEffect">
                                      <p:stCondLst>
                                        <p:cond delay="100"/>
                                      </p:stCondLst>
                                      <p:childTnLst>
                                        <p:set>
                                          <p:cBhvr>
                                            <p:cTn id="13" dur="1" fill="hold">
                                              <p:stCondLst>
                                                <p:cond delay="0"/>
                                              </p:stCondLst>
                                            </p:cTn>
                                            <p:tgtEl>
                                              <p:spTgt spid="205"/>
                                            </p:tgtEl>
                                            <p:attrNameLst>
                                              <p:attrName>style.visibility</p:attrName>
                                            </p:attrNameLst>
                                          </p:cBhvr>
                                          <p:to>
                                            <p:strVal val="visible"/>
                                          </p:to>
                                        </p:set>
                                        <p:animEffect transition="in" filter="wipe(down)">
                                          <p:cBhvr>
                                            <p:cTn id="14" dur="200"/>
                                            <p:tgtEl>
                                              <p:spTgt spid="205"/>
                                            </p:tgtEl>
                                          </p:cBhvr>
                                        </p:animEffect>
                                      </p:childTnLst>
                                    </p:cTn>
                                  </p:par>
                                  <p:par>
                                    <p:cTn id="15" presetID="10" presetClass="entr" presetSubtype="0" fill="hold" grpId="0" nodeType="withEffect">
                                      <p:stCondLst>
                                        <p:cond delay="100"/>
                                      </p:stCondLst>
                                      <p:childTnLst>
                                        <p:set>
                                          <p:cBhvr>
                                            <p:cTn id="16" dur="1" fill="hold">
                                              <p:stCondLst>
                                                <p:cond delay="0"/>
                                              </p:stCondLst>
                                            </p:cTn>
                                            <p:tgtEl>
                                              <p:spTgt spid="193"/>
                                            </p:tgtEl>
                                            <p:attrNameLst>
                                              <p:attrName>style.visibility</p:attrName>
                                            </p:attrNameLst>
                                          </p:cBhvr>
                                          <p:to>
                                            <p:strVal val="visible"/>
                                          </p:to>
                                        </p:set>
                                        <p:animEffect transition="in" filter="fade">
                                          <p:cBhvr>
                                            <p:cTn id="17" dur="300"/>
                                            <p:tgtEl>
                                              <p:spTgt spid="193"/>
                                            </p:tgtEl>
                                          </p:cBhvr>
                                        </p:animEffect>
                                      </p:childTnLst>
                                    </p:cTn>
                                  </p:par>
                                  <p:par>
                                    <p:cTn id="18" presetID="10" presetClass="entr" presetSubtype="0" fill="hold" grpId="0" nodeType="withEffect">
                                      <p:stCondLst>
                                        <p:cond delay="100"/>
                                      </p:stCondLst>
                                      <p:childTnLst>
                                        <p:set>
                                          <p:cBhvr>
                                            <p:cTn id="19" dur="1" fill="hold">
                                              <p:stCondLst>
                                                <p:cond delay="0"/>
                                              </p:stCondLst>
                                            </p:cTn>
                                            <p:tgtEl>
                                              <p:spTgt spid="204"/>
                                            </p:tgtEl>
                                            <p:attrNameLst>
                                              <p:attrName>style.visibility</p:attrName>
                                            </p:attrNameLst>
                                          </p:cBhvr>
                                          <p:to>
                                            <p:strVal val="visible"/>
                                          </p:to>
                                        </p:set>
                                        <p:animEffect transition="in" filter="fade">
                                          <p:cBhvr>
                                            <p:cTn id="20" dur="300"/>
                                            <p:tgtEl>
                                              <p:spTgt spid="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199" grpId="0" animBg="1"/>
          <p:bldP spid="193" grpId="0" animBg="1"/>
          <p:bldP spid="204" grpId="0" animBg="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atin typeface="Avenir Light" panose="020B0402020203020204" pitchFamily="34" charset="77"/>
              </a:rPr>
              <a:t>Data Sources</a:t>
            </a:r>
          </a:p>
        </p:txBody>
      </p:sp>
      <p:sp>
        <p:nvSpPr>
          <p:cNvPr id="29" name="Oval 28"/>
          <p:cNvSpPr/>
          <p:nvPr/>
        </p:nvSpPr>
        <p:spPr>
          <a:xfrm>
            <a:off x="4944533" y="1600200"/>
            <a:ext cx="1016000" cy="101600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sp>
        <p:nvSpPr>
          <p:cNvPr id="30" name="Oval 29"/>
          <p:cNvSpPr/>
          <p:nvPr/>
        </p:nvSpPr>
        <p:spPr>
          <a:xfrm>
            <a:off x="4944533" y="2927773"/>
            <a:ext cx="1016000" cy="1016000"/>
          </a:xfrm>
          <a:prstGeom prst="ellipse">
            <a:avLst/>
          </a:prstGeom>
          <a:solidFill>
            <a:srgbClr val="D1DCE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sp>
        <p:nvSpPr>
          <p:cNvPr id="31" name="Oval 30"/>
          <p:cNvSpPr/>
          <p:nvPr/>
        </p:nvSpPr>
        <p:spPr>
          <a:xfrm>
            <a:off x="4944533" y="4255347"/>
            <a:ext cx="1016000" cy="101600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sp>
        <p:nvSpPr>
          <p:cNvPr id="32" name="Oval 31"/>
          <p:cNvSpPr/>
          <p:nvPr/>
        </p:nvSpPr>
        <p:spPr>
          <a:xfrm>
            <a:off x="6129867" y="2263987"/>
            <a:ext cx="1016000" cy="1016000"/>
          </a:xfrm>
          <a:prstGeom prst="ellipse">
            <a:avLst/>
          </a:prstGeom>
          <a:solidFill>
            <a:srgbClr val="87AEA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sp>
        <p:nvSpPr>
          <p:cNvPr id="33" name="Oval 32"/>
          <p:cNvSpPr/>
          <p:nvPr/>
        </p:nvSpPr>
        <p:spPr>
          <a:xfrm>
            <a:off x="6129867" y="3591560"/>
            <a:ext cx="1016000" cy="1016000"/>
          </a:xfrm>
          <a:prstGeom prst="ellips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sp>
        <p:nvSpPr>
          <p:cNvPr id="35" name="Rectangle 34"/>
          <p:cNvSpPr/>
          <p:nvPr/>
        </p:nvSpPr>
        <p:spPr>
          <a:xfrm>
            <a:off x="7218443" y="2329551"/>
            <a:ext cx="4456106" cy="394403"/>
          </a:xfrm>
          <a:prstGeom prst="rect">
            <a:avLst/>
          </a:prstGeom>
        </p:spPr>
        <p:txBody>
          <a:bodyPr wrap="square">
            <a:spAutoFit/>
          </a:bodyPr>
          <a:lstStyle/>
          <a:p>
            <a:pPr>
              <a:lnSpc>
                <a:spcPct val="90000"/>
              </a:lnSpc>
            </a:pPr>
            <a:r>
              <a:rPr lang="en-US" sz="2133">
                <a:latin typeface="Avenir Light" panose="020B0402020203020204" pitchFamily="34" charset="77"/>
              </a:rPr>
              <a:t>Key data source: Our world in Data</a:t>
            </a:r>
          </a:p>
        </p:txBody>
      </p:sp>
      <p:sp>
        <p:nvSpPr>
          <p:cNvPr id="36" name="Rectangle 35"/>
          <p:cNvSpPr/>
          <p:nvPr/>
        </p:nvSpPr>
        <p:spPr>
          <a:xfrm>
            <a:off x="1112757" y="1636484"/>
            <a:ext cx="3759200" cy="394403"/>
          </a:xfrm>
          <a:prstGeom prst="rect">
            <a:avLst/>
          </a:prstGeom>
        </p:spPr>
        <p:txBody>
          <a:bodyPr wrap="square">
            <a:spAutoFit/>
          </a:bodyPr>
          <a:lstStyle/>
          <a:p>
            <a:pPr algn="r">
              <a:lnSpc>
                <a:spcPct val="90000"/>
              </a:lnSpc>
            </a:pPr>
            <a:r>
              <a:rPr lang="en-US" sz="2133">
                <a:latin typeface="Avenir Light" panose="020B0402020203020204" pitchFamily="34" charset="77"/>
              </a:rPr>
              <a:t>Mostly CO2 emissions data</a:t>
            </a:r>
          </a:p>
        </p:txBody>
      </p:sp>
      <p:sp>
        <p:nvSpPr>
          <p:cNvPr id="37" name="Rectangle 36"/>
          <p:cNvSpPr/>
          <p:nvPr/>
        </p:nvSpPr>
        <p:spPr>
          <a:xfrm>
            <a:off x="7218442" y="3632935"/>
            <a:ext cx="4456105" cy="985206"/>
          </a:xfrm>
          <a:prstGeom prst="rect">
            <a:avLst/>
          </a:prstGeom>
        </p:spPr>
        <p:txBody>
          <a:bodyPr wrap="square">
            <a:spAutoFit/>
          </a:bodyPr>
          <a:lstStyle/>
          <a:p>
            <a:pPr algn="r">
              <a:lnSpc>
                <a:spcPct val="90000"/>
              </a:lnSpc>
            </a:pPr>
            <a:r>
              <a:rPr lang="en-US" sz="2133">
                <a:latin typeface="Avenir Light" panose="020B0402020203020204" pitchFamily="34" charset="77"/>
              </a:rPr>
              <a:t>In a cohesive and accessible format allowing automatic updates to the website</a:t>
            </a:r>
          </a:p>
        </p:txBody>
      </p:sp>
      <p:sp>
        <p:nvSpPr>
          <p:cNvPr id="39" name="Rectangle 38"/>
          <p:cNvSpPr/>
          <p:nvPr/>
        </p:nvSpPr>
        <p:spPr>
          <a:xfrm>
            <a:off x="1112757" y="4326488"/>
            <a:ext cx="3759200" cy="394403"/>
          </a:xfrm>
          <a:prstGeom prst="rect">
            <a:avLst/>
          </a:prstGeom>
        </p:spPr>
        <p:txBody>
          <a:bodyPr wrap="square">
            <a:spAutoFit/>
          </a:bodyPr>
          <a:lstStyle/>
          <a:p>
            <a:pPr algn="r">
              <a:lnSpc>
                <a:spcPct val="90000"/>
              </a:lnSpc>
            </a:pPr>
            <a:r>
              <a:rPr lang="en-US" sz="2133">
                <a:latin typeface="Avenir Light" panose="020B0402020203020204" pitchFamily="34" charset="77"/>
              </a:rPr>
              <a:t>Temperature data from GISS </a:t>
            </a:r>
          </a:p>
        </p:txBody>
      </p:sp>
      <p:sp>
        <p:nvSpPr>
          <p:cNvPr id="40" name="Rectangle 39"/>
          <p:cNvSpPr/>
          <p:nvPr/>
        </p:nvSpPr>
        <p:spPr>
          <a:xfrm>
            <a:off x="1112757" y="2974221"/>
            <a:ext cx="3759200" cy="689804"/>
          </a:xfrm>
          <a:prstGeom prst="rect">
            <a:avLst/>
          </a:prstGeom>
        </p:spPr>
        <p:txBody>
          <a:bodyPr wrap="square">
            <a:spAutoFit/>
          </a:bodyPr>
          <a:lstStyle/>
          <a:p>
            <a:pPr algn="r">
              <a:lnSpc>
                <a:spcPct val="90000"/>
              </a:lnSpc>
            </a:pPr>
            <a:r>
              <a:rPr lang="en-US" sz="2133">
                <a:latin typeface="Avenir Light" panose="020B0402020203020204" pitchFamily="34" charset="77"/>
              </a:rPr>
              <a:t>	Collection of data from multiple sources</a:t>
            </a:r>
          </a:p>
        </p:txBody>
      </p:sp>
      <p:pic>
        <p:nvPicPr>
          <p:cNvPr id="41" name="Picture 40"/>
          <p:cNvPicPr>
            <a:picLocks noChangeAspect="1"/>
          </p:cNvPicPr>
          <p:nvPr/>
        </p:nvPicPr>
        <p:blipFill>
          <a:blip r:embed="rId2"/>
          <a:stretch>
            <a:fillRect/>
          </a:stretch>
        </p:blipFill>
        <p:spPr>
          <a:xfrm>
            <a:off x="5069948" y="1890775"/>
            <a:ext cx="765171" cy="434851"/>
          </a:xfrm>
          <a:prstGeom prst="rect">
            <a:avLst/>
          </a:prstGeom>
        </p:spPr>
      </p:pic>
      <p:pic>
        <p:nvPicPr>
          <p:cNvPr id="42" name="Picture 41"/>
          <p:cNvPicPr>
            <a:picLocks noChangeAspect="1"/>
          </p:cNvPicPr>
          <p:nvPr/>
        </p:nvPicPr>
        <p:blipFill>
          <a:blip r:embed="rId3"/>
          <a:stretch>
            <a:fillRect/>
          </a:stretch>
        </p:blipFill>
        <p:spPr>
          <a:xfrm>
            <a:off x="6319337" y="2461371"/>
            <a:ext cx="637059" cy="621232"/>
          </a:xfrm>
          <a:prstGeom prst="rect">
            <a:avLst/>
          </a:prstGeom>
        </p:spPr>
      </p:pic>
      <p:pic>
        <p:nvPicPr>
          <p:cNvPr id="43" name="Picture 42"/>
          <p:cNvPicPr>
            <a:picLocks noChangeAspect="1"/>
          </p:cNvPicPr>
          <p:nvPr/>
        </p:nvPicPr>
        <p:blipFill>
          <a:blip r:embed="rId4"/>
          <a:stretch>
            <a:fillRect/>
          </a:stretch>
        </p:blipFill>
        <p:spPr>
          <a:xfrm>
            <a:off x="5153911" y="3156029"/>
            <a:ext cx="597245" cy="504568"/>
          </a:xfrm>
          <a:prstGeom prst="rect">
            <a:avLst/>
          </a:prstGeom>
        </p:spPr>
      </p:pic>
      <p:pic>
        <p:nvPicPr>
          <p:cNvPr id="44" name="Picture 43"/>
          <p:cNvPicPr>
            <a:picLocks noChangeAspect="1"/>
          </p:cNvPicPr>
          <p:nvPr/>
        </p:nvPicPr>
        <p:blipFill>
          <a:blip r:embed="rId5"/>
          <a:stretch>
            <a:fillRect/>
          </a:stretch>
        </p:blipFill>
        <p:spPr>
          <a:xfrm>
            <a:off x="5093862" y="4406459"/>
            <a:ext cx="711853" cy="711853"/>
          </a:xfrm>
          <a:prstGeom prst="rect">
            <a:avLst/>
          </a:prstGeom>
        </p:spPr>
      </p:pic>
      <p:pic>
        <p:nvPicPr>
          <p:cNvPr id="45" name="Picture 44"/>
          <p:cNvPicPr>
            <a:picLocks noChangeAspect="1"/>
          </p:cNvPicPr>
          <p:nvPr/>
        </p:nvPicPr>
        <p:blipFill>
          <a:blip r:embed="rId6"/>
          <a:stretch>
            <a:fillRect/>
          </a:stretch>
        </p:blipFill>
        <p:spPr>
          <a:xfrm>
            <a:off x="6256867" y="3900358"/>
            <a:ext cx="762000" cy="398407"/>
          </a:xfrm>
          <a:prstGeom prst="rect">
            <a:avLst/>
          </a:prstGeom>
        </p:spPr>
      </p:pic>
      <p:pic>
        <p:nvPicPr>
          <p:cNvPr id="46" name="Picture 45"/>
          <p:cNvPicPr>
            <a:picLocks noChangeAspect="1"/>
          </p:cNvPicPr>
          <p:nvPr/>
        </p:nvPicPr>
        <p:blipFill>
          <a:blip r:embed="rId7"/>
          <a:stretch>
            <a:fillRect/>
          </a:stretch>
        </p:blipFill>
        <p:spPr>
          <a:xfrm>
            <a:off x="6401237" y="5143500"/>
            <a:ext cx="473263" cy="567267"/>
          </a:xfrm>
          <a:prstGeom prst="rect">
            <a:avLst/>
          </a:prstGeom>
        </p:spPr>
      </p:pic>
      <p:cxnSp>
        <p:nvCxnSpPr>
          <p:cNvPr id="47" name="Straight Connector 46"/>
          <p:cNvCxnSpPr/>
          <p:nvPr/>
        </p:nvCxnSpPr>
        <p:spPr>
          <a:xfrm>
            <a:off x="5884313" y="2322280"/>
            <a:ext cx="341375" cy="207257"/>
          </a:xfrm>
          <a:prstGeom prst="line">
            <a:avLst/>
          </a:prstGeom>
          <a:ln w="19050" cmpd="sng">
            <a:solidFill>
              <a:schemeClr val="tx2"/>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5884313" y="3652757"/>
            <a:ext cx="341375" cy="207257"/>
          </a:xfrm>
          <a:prstGeom prst="line">
            <a:avLst/>
          </a:prstGeom>
          <a:ln w="19050" cmpd="sng">
            <a:solidFill>
              <a:srgbClr val="D1DCE1"/>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flipH="1">
            <a:off x="5884313" y="3011709"/>
            <a:ext cx="341375" cy="207257"/>
          </a:xfrm>
          <a:prstGeom prst="line">
            <a:avLst/>
          </a:prstGeom>
          <a:ln w="19050" cmpd="sng">
            <a:solidFill>
              <a:srgbClr val="87AEA7"/>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flipH="1">
            <a:off x="5884313" y="4354281"/>
            <a:ext cx="341375" cy="207257"/>
          </a:xfrm>
          <a:prstGeom prst="line">
            <a:avLst/>
          </a:prstGeom>
          <a:ln w="19050" cmpd="sng">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61866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
                                        <p:tgtEl>
                                          <p:spTgt spid="29"/>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100"/>
                                        <p:tgtEl>
                                          <p:spTgt spid="36"/>
                                        </p:tgtEl>
                                      </p:cBhvr>
                                    </p:animEffect>
                                  </p:childTnLst>
                                </p:cTn>
                              </p:par>
                              <p:par>
                                <p:cTn id="12" presetID="10" presetClass="entr" presetSubtype="0" fill="hold" nodeType="withEffect">
                                  <p:stCondLst>
                                    <p:cond delay="0"/>
                                  </p:stCondLst>
                                  <p:childTnLst>
                                    <p:set>
                                      <p:cBhvr>
                                        <p:cTn id="13" dur="1" fill="hold">
                                          <p:stCondLst>
                                            <p:cond delay="0"/>
                                          </p:stCondLst>
                                        </p:cTn>
                                        <p:tgtEl>
                                          <p:spTgt spid="41"/>
                                        </p:tgtEl>
                                        <p:attrNameLst>
                                          <p:attrName>style.visibility</p:attrName>
                                        </p:attrNameLst>
                                      </p:cBhvr>
                                      <p:to>
                                        <p:strVal val="visible"/>
                                      </p:to>
                                    </p:set>
                                    <p:animEffect transition="in" filter="fade">
                                      <p:cBhvr>
                                        <p:cTn id="14" dur="100"/>
                                        <p:tgtEl>
                                          <p:spTgt spid="41"/>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animEffect transition="in" filter="wipe(up)">
                                      <p:cBhvr>
                                        <p:cTn id="19" dur="100"/>
                                        <p:tgtEl>
                                          <p:spTgt spid="47"/>
                                        </p:tgtEl>
                                      </p:cBhvr>
                                    </p:animEffect>
                                  </p:childTnLst>
                                </p:cTn>
                              </p:par>
                            </p:childTnLst>
                          </p:cTn>
                        </p:par>
                        <p:par>
                          <p:cTn id="20" fill="hold">
                            <p:stCondLst>
                              <p:cond delay="100"/>
                            </p:stCondLst>
                            <p:childTnLst>
                              <p:par>
                                <p:cTn id="21" presetID="10" presetClass="entr" presetSubtype="0" fill="hold" grpId="0"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100"/>
                                        <p:tgtEl>
                                          <p:spTgt spid="32"/>
                                        </p:tgtEl>
                                      </p:cBhvr>
                                    </p:animEffect>
                                  </p:childTnLst>
                                </p:cTn>
                              </p:par>
                              <p:par>
                                <p:cTn id="24" presetID="10" presetClass="entr" presetSubtype="0" fill="hold" nodeType="with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fade">
                                      <p:cBhvr>
                                        <p:cTn id="26" dur="100"/>
                                        <p:tgtEl>
                                          <p:spTgt spid="4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100"/>
                                        <p:tgtEl>
                                          <p:spTgt spid="35"/>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wipe(up)">
                                      <p:cBhvr>
                                        <p:cTn id="34" dur="100"/>
                                        <p:tgtEl>
                                          <p:spTgt spid="50"/>
                                        </p:tgtEl>
                                      </p:cBhvr>
                                    </p:animEffect>
                                  </p:childTnLst>
                                </p:cTn>
                              </p:par>
                            </p:childTnLst>
                          </p:cTn>
                        </p:par>
                        <p:par>
                          <p:cTn id="35" fill="hold">
                            <p:stCondLst>
                              <p:cond delay="100"/>
                            </p:stCondLst>
                            <p:childTnLst>
                              <p:par>
                                <p:cTn id="36" presetID="10"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100"/>
                                        <p:tgtEl>
                                          <p:spTgt spid="3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100"/>
                                        <p:tgtEl>
                                          <p:spTgt spid="40"/>
                                        </p:tgtEl>
                                      </p:cBhvr>
                                    </p:animEffect>
                                  </p:childTnLst>
                                </p:cTn>
                              </p:par>
                              <p:par>
                                <p:cTn id="42" presetID="10" presetClass="entr" presetSubtype="0" fill="hold" nodeType="withEffect">
                                  <p:stCondLst>
                                    <p:cond delay="0"/>
                                  </p:stCondLst>
                                  <p:childTnLst>
                                    <p:set>
                                      <p:cBhvr>
                                        <p:cTn id="43" dur="1" fill="hold">
                                          <p:stCondLst>
                                            <p:cond delay="0"/>
                                          </p:stCondLst>
                                        </p:cTn>
                                        <p:tgtEl>
                                          <p:spTgt spid="43"/>
                                        </p:tgtEl>
                                        <p:attrNameLst>
                                          <p:attrName>style.visibility</p:attrName>
                                        </p:attrNameLst>
                                      </p:cBhvr>
                                      <p:to>
                                        <p:strVal val="visible"/>
                                      </p:to>
                                    </p:set>
                                    <p:animEffect transition="in" filter="fade">
                                      <p:cBhvr>
                                        <p:cTn id="44" dur="100"/>
                                        <p:tgtEl>
                                          <p:spTgt spid="43"/>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1" fill="hold" nodeType="clickEffect">
                                  <p:stCondLst>
                                    <p:cond delay="0"/>
                                  </p:stCondLst>
                                  <p:childTnLst>
                                    <p:set>
                                      <p:cBhvr>
                                        <p:cTn id="48" dur="1" fill="hold">
                                          <p:stCondLst>
                                            <p:cond delay="0"/>
                                          </p:stCondLst>
                                        </p:cTn>
                                        <p:tgtEl>
                                          <p:spTgt spid="48"/>
                                        </p:tgtEl>
                                        <p:attrNameLst>
                                          <p:attrName>style.visibility</p:attrName>
                                        </p:attrNameLst>
                                      </p:cBhvr>
                                      <p:to>
                                        <p:strVal val="visible"/>
                                      </p:to>
                                    </p:set>
                                    <p:animEffect transition="in" filter="wipe(up)">
                                      <p:cBhvr>
                                        <p:cTn id="49" dur="100"/>
                                        <p:tgtEl>
                                          <p:spTgt spid="48"/>
                                        </p:tgtEl>
                                      </p:cBhvr>
                                    </p:animEffect>
                                  </p:childTnLst>
                                </p:cTn>
                              </p:par>
                            </p:childTnLst>
                          </p:cTn>
                        </p:par>
                        <p:par>
                          <p:cTn id="50" fill="hold">
                            <p:stCondLst>
                              <p:cond delay="100"/>
                            </p:stCondLst>
                            <p:childTnLst>
                              <p:par>
                                <p:cTn id="51" presetID="10" presetClass="entr" presetSubtype="0" fill="hold" grpId="0" nodeType="after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100"/>
                                        <p:tgtEl>
                                          <p:spTgt spid="33"/>
                                        </p:tgtEl>
                                      </p:cBhvr>
                                    </p:animEffect>
                                  </p:childTnLst>
                                </p:cTn>
                              </p:par>
                              <p:par>
                                <p:cTn id="54" presetID="10" presetClass="entr" presetSubtype="0" fill="hold" nodeType="withEffect">
                                  <p:stCondLst>
                                    <p:cond delay="0"/>
                                  </p:stCondLst>
                                  <p:childTnLst>
                                    <p:set>
                                      <p:cBhvr>
                                        <p:cTn id="55" dur="1" fill="hold">
                                          <p:stCondLst>
                                            <p:cond delay="0"/>
                                          </p:stCondLst>
                                        </p:cTn>
                                        <p:tgtEl>
                                          <p:spTgt spid="45"/>
                                        </p:tgtEl>
                                        <p:attrNameLst>
                                          <p:attrName>style.visibility</p:attrName>
                                        </p:attrNameLst>
                                      </p:cBhvr>
                                      <p:to>
                                        <p:strVal val="visible"/>
                                      </p:to>
                                    </p:set>
                                    <p:animEffect transition="in" filter="fade">
                                      <p:cBhvr>
                                        <p:cTn id="56" dur="100"/>
                                        <p:tgtEl>
                                          <p:spTgt spid="4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fade">
                                      <p:cBhvr>
                                        <p:cTn id="59" dur="100"/>
                                        <p:tgtEl>
                                          <p:spTgt spid="37"/>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nodeType="clickEffect">
                                  <p:stCondLst>
                                    <p:cond delay="0"/>
                                  </p:stCondLst>
                                  <p:childTnLst>
                                    <p:set>
                                      <p:cBhvr>
                                        <p:cTn id="63" dur="1" fill="hold">
                                          <p:stCondLst>
                                            <p:cond delay="0"/>
                                          </p:stCondLst>
                                        </p:cTn>
                                        <p:tgtEl>
                                          <p:spTgt spid="51"/>
                                        </p:tgtEl>
                                        <p:attrNameLst>
                                          <p:attrName>style.visibility</p:attrName>
                                        </p:attrNameLst>
                                      </p:cBhvr>
                                      <p:to>
                                        <p:strVal val="visible"/>
                                      </p:to>
                                    </p:set>
                                    <p:animEffect transition="in" filter="wipe(up)">
                                      <p:cBhvr>
                                        <p:cTn id="64" dur="100"/>
                                        <p:tgtEl>
                                          <p:spTgt spid="51"/>
                                        </p:tgtEl>
                                      </p:cBhvr>
                                    </p:animEffect>
                                  </p:childTnLst>
                                </p:cTn>
                              </p:par>
                            </p:childTnLst>
                          </p:cTn>
                        </p:par>
                        <p:par>
                          <p:cTn id="65" fill="hold">
                            <p:stCondLst>
                              <p:cond delay="100"/>
                            </p:stCondLst>
                            <p:childTnLst>
                              <p:par>
                                <p:cTn id="66" presetID="10" presetClass="entr" presetSubtype="0" fill="hold" grpId="0" nodeType="afterEffect">
                                  <p:stCondLst>
                                    <p:cond delay="0"/>
                                  </p:stCondLst>
                                  <p:childTnLst>
                                    <p:set>
                                      <p:cBhvr>
                                        <p:cTn id="67" dur="1" fill="hold">
                                          <p:stCondLst>
                                            <p:cond delay="0"/>
                                          </p:stCondLst>
                                        </p:cTn>
                                        <p:tgtEl>
                                          <p:spTgt spid="31"/>
                                        </p:tgtEl>
                                        <p:attrNameLst>
                                          <p:attrName>style.visibility</p:attrName>
                                        </p:attrNameLst>
                                      </p:cBhvr>
                                      <p:to>
                                        <p:strVal val="visible"/>
                                      </p:to>
                                    </p:set>
                                    <p:animEffect transition="in" filter="fade">
                                      <p:cBhvr>
                                        <p:cTn id="68" dur="100"/>
                                        <p:tgtEl>
                                          <p:spTgt spid="31"/>
                                        </p:tgtEl>
                                      </p:cBhvr>
                                    </p:animEffect>
                                  </p:childTnLst>
                                </p:cTn>
                              </p:par>
                              <p:par>
                                <p:cTn id="69" presetID="10" presetClass="entr" presetSubtype="0" fill="hold" nodeType="withEffect">
                                  <p:stCondLst>
                                    <p:cond delay="0"/>
                                  </p:stCondLst>
                                  <p:childTnLst>
                                    <p:set>
                                      <p:cBhvr>
                                        <p:cTn id="70" dur="1" fill="hold">
                                          <p:stCondLst>
                                            <p:cond delay="0"/>
                                          </p:stCondLst>
                                        </p:cTn>
                                        <p:tgtEl>
                                          <p:spTgt spid="44"/>
                                        </p:tgtEl>
                                        <p:attrNameLst>
                                          <p:attrName>style.visibility</p:attrName>
                                        </p:attrNameLst>
                                      </p:cBhvr>
                                      <p:to>
                                        <p:strVal val="visible"/>
                                      </p:to>
                                    </p:set>
                                    <p:animEffect transition="in" filter="fade">
                                      <p:cBhvr>
                                        <p:cTn id="71" dur="100"/>
                                        <p:tgtEl>
                                          <p:spTgt spid="44"/>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9"/>
                                        </p:tgtEl>
                                        <p:attrNameLst>
                                          <p:attrName>style.visibility</p:attrName>
                                        </p:attrNameLst>
                                      </p:cBhvr>
                                      <p:to>
                                        <p:strVal val="visible"/>
                                      </p:to>
                                    </p:set>
                                    <p:animEffect transition="in" filter="fade">
                                      <p:cBhvr>
                                        <p:cTn id="74" dur="100"/>
                                        <p:tgtEl>
                                          <p:spTgt spid="39"/>
                                        </p:tgtEl>
                                      </p:cBhvr>
                                    </p:animEffect>
                                  </p:childTnLst>
                                </p:cTn>
                              </p:par>
                              <p:par>
                                <p:cTn id="75" presetID="10" presetClass="entr" presetSubtype="0" fill="hold" nodeType="withEffect">
                                  <p:stCondLst>
                                    <p:cond delay="0"/>
                                  </p:stCondLst>
                                  <p:childTnLst>
                                    <p:set>
                                      <p:cBhvr>
                                        <p:cTn id="76" dur="1" fill="hold">
                                          <p:stCondLst>
                                            <p:cond delay="0"/>
                                          </p:stCondLst>
                                        </p:cTn>
                                        <p:tgtEl>
                                          <p:spTgt spid="46"/>
                                        </p:tgtEl>
                                        <p:attrNameLst>
                                          <p:attrName>style.visibility</p:attrName>
                                        </p:attrNameLst>
                                      </p:cBhvr>
                                      <p:to>
                                        <p:strVal val="visible"/>
                                      </p:to>
                                    </p:set>
                                    <p:animEffect transition="in" filter="fade">
                                      <p:cBhvr>
                                        <p:cTn id="77" dur="1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2" grpId="0" animBg="1"/>
      <p:bldP spid="33" grpId="0" animBg="1"/>
      <p:bldP spid="35" grpId="0"/>
      <p:bldP spid="36" grpId="0"/>
      <p:bldP spid="37" grpId="0"/>
      <p:bldP spid="39" grpId="0"/>
      <p:bldP spid="4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atin typeface="Avenir Light" panose="020B0402020203020204" pitchFamily="34" charset="77"/>
              </a:rPr>
              <a:t>Methods</a:t>
            </a:r>
          </a:p>
        </p:txBody>
      </p:sp>
      <p:grpSp>
        <p:nvGrpSpPr>
          <p:cNvPr id="21" name="Group 20">
            <a:extLst>
              <a:ext uri="{FF2B5EF4-FFF2-40B4-BE49-F238E27FC236}">
                <a16:creationId xmlns:a16="http://schemas.microsoft.com/office/drawing/2014/main" id="{33DD1811-12D6-A743-B1A7-FD2DABF91D47}"/>
              </a:ext>
            </a:extLst>
          </p:cNvPr>
          <p:cNvGrpSpPr/>
          <p:nvPr/>
        </p:nvGrpSpPr>
        <p:grpSpPr>
          <a:xfrm>
            <a:off x="6930898" y="1573258"/>
            <a:ext cx="3735547" cy="1312229"/>
            <a:chOff x="6930898" y="1573258"/>
            <a:chExt cx="3735547" cy="1312229"/>
          </a:xfrm>
        </p:grpSpPr>
        <p:sp>
          <p:nvSpPr>
            <p:cNvPr id="4" name="TextBox 3"/>
            <p:cNvSpPr txBox="1"/>
            <p:nvPr/>
          </p:nvSpPr>
          <p:spPr>
            <a:xfrm>
              <a:off x="7209499" y="1808269"/>
              <a:ext cx="3456946" cy="1077218"/>
            </a:xfrm>
            <a:prstGeom prst="rect">
              <a:avLst/>
            </a:prstGeom>
            <a:solidFill>
              <a:srgbClr val="87AEA7"/>
            </a:solidFill>
          </p:spPr>
          <p:txBody>
            <a:bodyPr wrap="square" lIns="243840" tIns="121920" rIns="243840" bIns="121920" rtlCol="0" anchor="t">
              <a:spAutoFit/>
            </a:bodyPr>
            <a:lstStyle/>
            <a:p>
              <a:r>
                <a:rPr lang="en-US">
                  <a:solidFill>
                    <a:srgbClr val="FFFFFF"/>
                  </a:solidFill>
                  <a:latin typeface="Avenir Light"/>
                </a:rPr>
                <a:t>Emission predictions made using multivariate linear regression </a:t>
              </a:r>
            </a:p>
          </p:txBody>
        </p:sp>
        <p:sp useBgFill="1">
          <p:nvSpPr>
            <p:cNvPr id="9" name="Oval 8"/>
            <p:cNvSpPr/>
            <p:nvPr/>
          </p:nvSpPr>
          <p:spPr>
            <a:xfrm>
              <a:off x="6930898" y="1573258"/>
              <a:ext cx="537557" cy="537557"/>
            </a:xfrm>
            <a:prstGeom prst="ellipse">
              <a:avLst/>
            </a:prstGeom>
            <a:ln w="12700">
              <a:solidFill>
                <a:srgbClr val="87AEA7"/>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a:solidFill>
                    <a:schemeClr val="tx1"/>
                  </a:solidFill>
                  <a:latin typeface="Avenir Light" panose="020B0402020203020204" pitchFamily="34" charset="77"/>
                </a:rPr>
                <a:t>02</a:t>
              </a:r>
            </a:p>
          </p:txBody>
        </p:sp>
      </p:grpSp>
      <p:grpSp>
        <p:nvGrpSpPr>
          <p:cNvPr id="19" name="Group 18">
            <a:extLst>
              <a:ext uri="{FF2B5EF4-FFF2-40B4-BE49-F238E27FC236}">
                <a16:creationId xmlns:a16="http://schemas.microsoft.com/office/drawing/2014/main" id="{C18045F2-89E9-F947-B971-F4C25F2FB053}"/>
              </a:ext>
            </a:extLst>
          </p:cNvPr>
          <p:cNvGrpSpPr/>
          <p:nvPr/>
        </p:nvGrpSpPr>
        <p:grpSpPr>
          <a:xfrm>
            <a:off x="1525555" y="1573258"/>
            <a:ext cx="3735547" cy="1312229"/>
            <a:chOff x="1525555" y="1573258"/>
            <a:chExt cx="3735547" cy="1312229"/>
          </a:xfrm>
        </p:grpSpPr>
        <p:sp>
          <p:nvSpPr>
            <p:cNvPr id="16" name="TextBox 15">
              <a:extLst>
                <a:ext uri="{FF2B5EF4-FFF2-40B4-BE49-F238E27FC236}">
                  <a16:creationId xmlns:a16="http://schemas.microsoft.com/office/drawing/2014/main" id="{24463504-0232-E04A-A873-745ECAD072BF}"/>
                </a:ext>
              </a:extLst>
            </p:cNvPr>
            <p:cNvSpPr txBox="1"/>
            <p:nvPr/>
          </p:nvSpPr>
          <p:spPr>
            <a:xfrm>
              <a:off x="1804156" y="1808269"/>
              <a:ext cx="3456946" cy="1077218"/>
            </a:xfrm>
            <a:prstGeom prst="rect">
              <a:avLst/>
            </a:prstGeom>
            <a:solidFill>
              <a:srgbClr val="445F51"/>
            </a:solidFill>
          </p:spPr>
          <p:txBody>
            <a:bodyPr wrap="square" lIns="243840" tIns="121920" rIns="243840" bIns="121920" rtlCol="0">
              <a:spAutoFit/>
            </a:bodyPr>
            <a:lstStyle/>
            <a:p>
              <a:r>
                <a:rPr lang="en-US">
                  <a:solidFill>
                    <a:srgbClr val="FFFFFF"/>
                  </a:solidFill>
                  <a:latin typeface="Avenir Light" panose="020B0402020203020204" pitchFamily="34" charset="77"/>
                </a:rPr>
                <a:t>Website with plenty of interactive visualizations that tell the story </a:t>
              </a:r>
            </a:p>
          </p:txBody>
        </p:sp>
        <p:sp useBgFill="1">
          <p:nvSpPr>
            <p:cNvPr id="17" name="Oval 16">
              <a:extLst>
                <a:ext uri="{FF2B5EF4-FFF2-40B4-BE49-F238E27FC236}">
                  <a16:creationId xmlns:a16="http://schemas.microsoft.com/office/drawing/2014/main" id="{CDC89B68-CF6C-6548-9C5F-D44C22B8B873}"/>
                </a:ext>
              </a:extLst>
            </p:cNvPr>
            <p:cNvSpPr/>
            <p:nvPr/>
          </p:nvSpPr>
          <p:spPr>
            <a:xfrm>
              <a:off x="1525555" y="1573258"/>
              <a:ext cx="537557" cy="537557"/>
            </a:xfrm>
            <a:prstGeom prst="ellipse">
              <a:avLst/>
            </a:prstGeom>
            <a:ln w="12700">
              <a:solidFill>
                <a:srgbClr val="445F5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a:solidFill>
                    <a:schemeClr val="tx1"/>
                  </a:solidFill>
                  <a:latin typeface="Avenir Light" panose="020B0402020203020204" pitchFamily="34" charset="77"/>
                </a:rPr>
                <a:t>01</a:t>
              </a:r>
            </a:p>
          </p:txBody>
        </p:sp>
      </p:grpSp>
      <p:pic>
        <p:nvPicPr>
          <p:cNvPr id="11" name="Picture 6" descr="Map&#10;&#10;Description automatically generated">
            <a:extLst>
              <a:ext uri="{FF2B5EF4-FFF2-40B4-BE49-F238E27FC236}">
                <a16:creationId xmlns:a16="http://schemas.microsoft.com/office/drawing/2014/main" id="{85E4CAF2-8C11-2A44-97FB-C993B1A47A1E}"/>
              </a:ext>
            </a:extLst>
          </p:cNvPr>
          <p:cNvPicPr>
            <a:picLocks noChangeAspect="1"/>
          </p:cNvPicPr>
          <p:nvPr/>
        </p:nvPicPr>
        <p:blipFill>
          <a:blip r:embed="rId3"/>
          <a:stretch>
            <a:fillRect/>
          </a:stretch>
        </p:blipFill>
        <p:spPr>
          <a:xfrm>
            <a:off x="2170321" y="3074964"/>
            <a:ext cx="2724615" cy="2230838"/>
          </a:xfrm>
          <a:prstGeom prst="rect">
            <a:avLst/>
          </a:prstGeom>
        </p:spPr>
      </p:pic>
      <p:pic>
        <p:nvPicPr>
          <p:cNvPr id="13" name="Picture 10" descr="Chart, line chart&#10;&#10;Description automatically generated">
            <a:extLst>
              <a:ext uri="{FF2B5EF4-FFF2-40B4-BE49-F238E27FC236}">
                <a16:creationId xmlns:a16="http://schemas.microsoft.com/office/drawing/2014/main" id="{58C53C03-302C-7744-8375-554686729E3C}"/>
              </a:ext>
            </a:extLst>
          </p:cNvPr>
          <p:cNvPicPr>
            <a:picLocks noChangeAspect="1"/>
          </p:cNvPicPr>
          <p:nvPr/>
        </p:nvPicPr>
        <p:blipFill>
          <a:blip r:embed="rId4"/>
          <a:stretch>
            <a:fillRect/>
          </a:stretch>
        </p:blipFill>
        <p:spPr>
          <a:xfrm>
            <a:off x="7375872" y="3153570"/>
            <a:ext cx="3124200" cy="2073626"/>
          </a:xfrm>
          <a:prstGeom prst="rect">
            <a:avLst/>
          </a:prstGeom>
        </p:spPr>
      </p:pic>
    </p:spTree>
    <p:extLst>
      <p:ext uri="{BB962C8B-B14F-4D97-AF65-F5344CB8AC3E}">
        <p14:creationId xmlns:p14="http://schemas.microsoft.com/office/powerpoint/2010/main" val="315492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Freeform 27"/>
          <p:cNvSpPr>
            <a:spLocks noEditPoints="1"/>
          </p:cNvSpPr>
          <p:nvPr/>
        </p:nvSpPr>
        <p:spPr bwMode="auto">
          <a:xfrm>
            <a:off x="1867614" y="3844779"/>
            <a:ext cx="411962" cy="320602"/>
          </a:xfrm>
          <a:custGeom>
            <a:avLst/>
            <a:gdLst>
              <a:gd name="T0" fmla="*/ 249 w 416"/>
              <a:gd name="T1" fmla="*/ 0 h 324"/>
              <a:gd name="T2" fmla="*/ 138 w 416"/>
              <a:gd name="T3" fmla="*/ 45 h 324"/>
              <a:gd name="T4" fmla="*/ 0 w 416"/>
              <a:gd name="T5" fmla="*/ 186 h 324"/>
              <a:gd name="T6" fmla="*/ 185 w 416"/>
              <a:gd name="T7" fmla="*/ 266 h 324"/>
              <a:gd name="T8" fmla="*/ 205 w 416"/>
              <a:gd name="T9" fmla="*/ 324 h 324"/>
              <a:gd name="T10" fmla="*/ 339 w 416"/>
              <a:gd name="T11" fmla="*/ 304 h 324"/>
              <a:gd name="T12" fmla="*/ 345 w 416"/>
              <a:gd name="T13" fmla="*/ 266 h 324"/>
              <a:gd name="T14" fmla="*/ 354 w 416"/>
              <a:gd name="T15" fmla="*/ 108 h 324"/>
              <a:gd name="T16" fmla="*/ 318 w 416"/>
              <a:gd name="T17" fmla="*/ 314 h 324"/>
              <a:gd name="T18" fmla="*/ 195 w 416"/>
              <a:gd name="T19" fmla="*/ 304 h 324"/>
              <a:gd name="T20" fmla="*/ 205 w 416"/>
              <a:gd name="T21" fmla="*/ 203 h 324"/>
              <a:gd name="T22" fmla="*/ 329 w 416"/>
              <a:gd name="T23" fmla="*/ 214 h 324"/>
              <a:gd name="T24" fmla="*/ 219 w 416"/>
              <a:gd name="T25" fmla="*/ 194 h 324"/>
              <a:gd name="T26" fmla="*/ 262 w 416"/>
              <a:gd name="T27" fmla="*/ 129 h 324"/>
              <a:gd name="T28" fmla="*/ 304 w 416"/>
              <a:gd name="T29" fmla="*/ 194 h 324"/>
              <a:gd name="T30" fmla="*/ 344 w 416"/>
              <a:gd name="T31" fmla="*/ 257 h 324"/>
              <a:gd name="T32" fmla="*/ 339 w 416"/>
              <a:gd name="T33" fmla="*/ 214 h 324"/>
              <a:gd name="T34" fmla="*/ 314 w 416"/>
              <a:gd name="T35" fmla="*/ 194 h 324"/>
              <a:gd name="T36" fmla="*/ 262 w 416"/>
              <a:gd name="T37" fmla="*/ 120 h 324"/>
              <a:gd name="T38" fmla="*/ 210 w 416"/>
              <a:gd name="T39" fmla="*/ 194 h 324"/>
              <a:gd name="T40" fmla="*/ 185 w 416"/>
              <a:gd name="T41" fmla="*/ 214 h 324"/>
              <a:gd name="T42" fmla="*/ 77 w 416"/>
              <a:gd name="T43" fmla="*/ 257 h 324"/>
              <a:gd name="T44" fmla="*/ 76 w 416"/>
              <a:gd name="T45" fmla="*/ 115 h 324"/>
              <a:gd name="T46" fmla="*/ 138 w 416"/>
              <a:gd name="T47" fmla="*/ 54 h 324"/>
              <a:gd name="T48" fmla="*/ 167 w 416"/>
              <a:gd name="T49" fmla="*/ 57 h 324"/>
              <a:gd name="T50" fmla="*/ 345 w 416"/>
              <a:gd name="T51" fmla="*/ 112 h 324"/>
              <a:gd name="T52" fmla="*/ 407 w 416"/>
              <a:gd name="T53" fmla="*/ 186 h 324"/>
              <a:gd name="T54" fmla="*/ 262 w 416"/>
              <a:gd name="T55" fmla="*/ 237 h 324"/>
              <a:gd name="T56" fmla="*/ 257 w 416"/>
              <a:gd name="T57" fmla="*/ 261 h 324"/>
              <a:gd name="T58" fmla="*/ 262 w 416"/>
              <a:gd name="T59" fmla="*/ 279 h 324"/>
              <a:gd name="T60" fmla="*/ 267 w 416"/>
              <a:gd name="T61" fmla="*/ 261 h 324"/>
              <a:gd name="T62" fmla="*/ 262 w 416"/>
              <a:gd name="T63" fmla="*/ 237 h 324"/>
              <a:gd name="T64" fmla="*/ 259 w 416"/>
              <a:gd name="T65" fmla="*/ 249 h 324"/>
              <a:gd name="T66" fmla="*/ 265 w 416"/>
              <a:gd name="T67" fmla="*/ 24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6" h="324">
                <a:moveTo>
                  <a:pt x="354" y="108"/>
                </a:moveTo>
                <a:cubicBezTo>
                  <a:pt x="350" y="48"/>
                  <a:pt x="304" y="0"/>
                  <a:pt x="249" y="0"/>
                </a:cubicBezTo>
                <a:cubicBezTo>
                  <a:pt x="213" y="0"/>
                  <a:pt x="182" y="18"/>
                  <a:pt x="161" y="49"/>
                </a:cubicBezTo>
                <a:cubicBezTo>
                  <a:pt x="153" y="46"/>
                  <a:pt x="146" y="45"/>
                  <a:pt x="138" y="45"/>
                </a:cubicBezTo>
                <a:cubicBezTo>
                  <a:pt x="102" y="45"/>
                  <a:pt x="73" y="71"/>
                  <a:pt x="71" y="106"/>
                </a:cubicBezTo>
                <a:cubicBezTo>
                  <a:pt x="32" y="110"/>
                  <a:pt x="0" y="145"/>
                  <a:pt x="0" y="186"/>
                </a:cubicBezTo>
                <a:cubicBezTo>
                  <a:pt x="0" y="231"/>
                  <a:pt x="34" y="266"/>
                  <a:pt x="77" y="266"/>
                </a:cubicBezTo>
                <a:cubicBezTo>
                  <a:pt x="185" y="266"/>
                  <a:pt x="185" y="266"/>
                  <a:pt x="185" y="266"/>
                </a:cubicBezTo>
                <a:cubicBezTo>
                  <a:pt x="185" y="304"/>
                  <a:pt x="185" y="304"/>
                  <a:pt x="185" y="304"/>
                </a:cubicBezTo>
                <a:cubicBezTo>
                  <a:pt x="185" y="315"/>
                  <a:pt x="194" y="324"/>
                  <a:pt x="205" y="324"/>
                </a:cubicBezTo>
                <a:cubicBezTo>
                  <a:pt x="318" y="324"/>
                  <a:pt x="318" y="324"/>
                  <a:pt x="318" y="324"/>
                </a:cubicBezTo>
                <a:cubicBezTo>
                  <a:pt x="330" y="324"/>
                  <a:pt x="339" y="315"/>
                  <a:pt x="339" y="304"/>
                </a:cubicBezTo>
                <a:cubicBezTo>
                  <a:pt x="339" y="266"/>
                  <a:pt x="339" y="266"/>
                  <a:pt x="339" y="266"/>
                </a:cubicBezTo>
                <a:cubicBezTo>
                  <a:pt x="345" y="266"/>
                  <a:pt x="345" y="266"/>
                  <a:pt x="345" y="266"/>
                </a:cubicBezTo>
                <a:cubicBezTo>
                  <a:pt x="384" y="264"/>
                  <a:pt x="416" y="228"/>
                  <a:pt x="416" y="186"/>
                </a:cubicBezTo>
                <a:cubicBezTo>
                  <a:pt x="416" y="147"/>
                  <a:pt x="390" y="115"/>
                  <a:pt x="354" y="108"/>
                </a:cubicBezTo>
                <a:close/>
                <a:moveTo>
                  <a:pt x="329" y="304"/>
                </a:moveTo>
                <a:cubicBezTo>
                  <a:pt x="329" y="309"/>
                  <a:pt x="324" y="314"/>
                  <a:pt x="318" y="314"/>
                </a:cubicBezTo>
                <a:cubicBezTo>
                  <a:pt x="205" y="314"/>
                  <a:pt x="205" y="314"/>
                  <a:pt x="205" y="314"/>
                </a:cubicBezTo>
                <a:cubicBezTo>
                  <a:pt x="200" y="314"/>
                  <a:pt x="195" y="309"/>
                  <a:pt x="195" y="304"/>
                </a:cubicBezTo>
                <a:cubicBezTo>
                  <a:pt x="195" y="214"/>
                  <a:pt x="195" y="214"/>
                  <a:pt x="195" y="214"/>
                </a:cubicBezTo>
                <a:cubicBezTo>
                  <a:pt x="195" y="208"/>
                  <a:pt x="200" y="203"/>
                  <a:pt x="205" y="203"/>
                </a:cubicBezTo>
                <a:cubicBezTo>
                  <a:pt x="318" y="203"/>
                  <a:pt x="318" y="203"/>
                  <a:pt x="318" y="203"/>
                </a:cubicBezTo>
                <a:cubicBezTo>
                  <a:pt x="324" y="203"/>
                  <a:pt x="329" y="208"/>
                  <a:pt x="329" y="214"/>
                </a:cubicBezTo>
                <a:lnTo>
                  <a:pt x="329" y="304"/>
                </a:lnTo>
                <a:close/>
                <a:moveTo>
                  <a:pt x="219" y="194"/>
                </a:moveTo>
                <a:cubicBezTo>
                  <a:pt x="219" y="171"/>
                  <a:pt x="219" y="171"/>
                  <a:pt x="219" y="171"/>
                </a:cubicBezTo>
                <a:cubicBezTo>
                  <a:pt x="219" y="148"/>
                  <a:pt x="239" y="129"/>
                  <a:pt x="262" y="129"/>
                </a:cubicBezTo>
                <a:cubicBezTo>
                  <a:pt x="285" y="129"/>
                  <a:pt x="304" y="148"/>
                  <a:pt x="304" y="171"/>
                </a:cubicBezTo>
                <a:cubicBezTo>
                  <a:pt x="304" y="194"/>
                  <a:pt x="304" y="194"/>
                  <a:pt x="304" y="194"/>
                </a:cubicBezTo>
                <a:lnTo>
                  <a:pt x="219" y="194"/>
                </a:lnTo>
                <a:close/>
                <a:moveTo>
                  <a:pt x="344" y="257"/>
                </a:moveTo>
                <a:cubicBezTo>
                  <a:pt x="339" y="257"/>
                  <a:pt x="339" y="257"/>
                  <a:pt x="339" y="257"/>
                </a:cubicBezTo>
                <a:cubicBezTo>
                  <a:pt x="339" y="214"/>
                  <a:pt x="339" y="214"/>
                  <a:pt x="339" y="214"/>
                </a:cubicBezTo>
                <a:cubicBezTo>
                  <a:pt x="339" y="203"/>
                  <a:pt x="330" y="194"/>
                  <a:pt x="318" y="194"/>
                </a:cubicBezTo>
                <a:cubicBezTo>
                  <a:pt x="314" y="194"/>
                  <a:pt x="314" y="194"/>
                  <a:pt x="314" y="194"/>
                </a:cubicBezTo>
                <a:cubicBezTo>
                  <a:pt x="314" y="171"/>
                  <a:pt x="314" y="171"/>
                  <a:pt x="314" y="171"/>
                </a:cubicBezTo>
                <a:cubicBezTo>
                  <a:pt x="314" y="143"/>
                  <a:pt x="291" y="120"/>
                  <a:pt x="262" y="120"/>
                </a:cubicBezTo>
                <a:cubicBezTo>
                  <a:pt x="233" y="120"/>
                  <a:pt x="210" y="143"/>
                  <a:pt x="210" y="171"/>
                </a:cubicBezTo>
                <a:cubicBezTo>
                  <a:pt x="210" y="194"/>
                  <a:pt x="210" y="194"/>
                  <a:pt x="210" y="194"/>
                </a:cubicBezTo>
                <a:cubicBezTo>
                  <a:pt x="205" y="194"/>
                  <a:pt x="205" y="194"/>
                  <a:pt x="205" y="194"/>
                </a:cubicBezTo>
                <a:cubicBezTo>
                  <a:pt x="194" y="194"/>
                  <a:pt x="185" y="203"/>
                  <a:pt x="185" y="214"/>
                </a:cubicBezTo>
                <a:cubicBezTo>
                  <a:pt x="185" y="257"/>
                  <a:pt x="185" y="257"/>
                  <a:pt x="185" y="257"/>
                </a:cubicBezTo>
                <a:cubicBezTo>
                  <a:pt x="77" y="257"/>
                  <a:pt x="77" y="257"/>
                  <a:pt x="77" y="257"/>
                </a:cubicBezTo>
                <a:cubicBezTo>
                  <a:pt x="39" y="257"/>
                  <a:pt x="10" y="226"/>
                  <a:pt x="10" y="186"/>
                </a:cubicBezTo>
                <a:cubicBezTo>
                  <a:pt x="10" y="148"/>
                  <a:pt x="39" y="117"/>
                  <a:pt x="76" y="115"/>
                </a:cubicBezTo>
                <a:cubicBezTo>
                  <a:pt x="78" y="115"/>
                  <a:pt x="80" y="113"/>
                  <a:pt x="80" y="110"/>
                </a:cubicBezTo>
                <a:cubicBezTo>
                  <a:pt x="80" y="79"/>
                  <a:pt x="106" y="54"/>
                  <a:pt x="138" y="54"/>
                </a:cubicBezTo>
                <a:cubicBezTo>
                  <a:pt x="146" y="54"/>
                  <a:pt x="153" y="56"/>
                  <a:pt x="161" y="59"/>
                </a:cubicBezTo>
                <a:cubicBezTo>
                  <a:pt x="163" y="60"/>
                  <a:pt x="166" y="59"/>
                  <a:pt x="167" y="57"/>
                </a:cubicBezTo>
                <a:cubicBezTo>
                  <a:pt x="186" y="27"/>
                  <a:pt x="215" y="9"/>
                  <a:pt x="249" y="9"/>
                </a:cubicBezTo>
                <a:cubicBezTo>
                  <a:pt x="300" y="9"/>
                  <a:pt x="343" y="55"/>
                  <a:pt x="345" y="112"/>
                </a:cubicBezTo>
                <a:cubicBezTo>
                  <a:pt x="345" y="114"/>
                  <a:pt x="346" y="116"/>
                  <a:pt x="349" y="117"/>
                </a:cubicBezTo>
                <a:cubicBezTo>
                  <a:pt x="382" y="121"/>
                  <a:pt x="407" y="151"/>
                  <a:pt x="407" y="186"/>
                </a:cubicBezTo>
                <a:cubicBezTo>
                  <a:pt x="407" y="223"/>
                  <a:pt x="379" y="255"/>
                  <a:pt x="344" y="257"/>
                </a:cubicBezTo>
                <a:close/>
                <a:moveTo>
                  <a:pt x="262" y="237"/>
                </a:moveTo>
                <a:cubicBezTo>
                  <a:pt x="255" y="237"/>
                  <a:pt x="250" y="242"/>
                  <a:pt x="250" y="249"/>
                </a:cubicBezTo>
                <a:cubicBezTo>
                  <a:pt x="250" y="254"/>
                  <a:pt x="253" y="259"/>
                  <a:pt x="257" y="261"/>
                </a:cubicBezTo>
                <a:cubicBezTo>
                  <a:pt x="257" y="274"/>
                  <a:pt x="257" y="274"/>
                  <a:pt x="257" y="274"/>
                </a:cubicBezTo>
                <a:cubicBezTo>
                  <a:pt x="257" y="277"/>
                  <a:pt x="259" y="279"/>
                  <a:pt x="262" y="279"/>
                </a:cubicBezTo>
                <a:cubicBezTo>
                  <a:pt x="265" y="279"/>
                  <a:pt x="267" y="277"/>
                  <a:pt x="267" y="274"/>
                </a:cubicBezTo>
                <a:cubicBezTo>
                  <a:pt x="267" y="261"/>
                  <a:pt x="267" y="261"/>
                  <a:pt x="267" y="261"/>
                </a:cubicBezTo>
                <a:cubicBezTo>
                  <a:pt x="271" y="259"/>
                  <a:pt x="274" y="254"/>
                  <a:pt x="274" y="249"/>
                </a:cubicBezTo>
                <a:cubicBezTo>
                  <a:pt x="274" y="242"/>
                  <a:pt x="269" y="237"/>
                  <a:pt x="262" y="237"/>
                </a:cubicBezTo>
                <a:close/>
                <a:moveTo>
                  <a:pt x="262" y="252"/>
                </a:moveTo>
                <a:cubicBezTo>
                  <a:pt x="260" y="252"/>
                  <a:pt x="259" y="251"/>
                  <a:pt x="259" y="249"/>
                </a:cubicBezTo>
                <a:cubicBezTo>
                  <a:pt x="259" y="248"/>
                  <a:pt x="260" y="246"/>
                  <a:pt x="262" y="246"/>
                </a:cubicBezTo>
                <a:cubicBezTo>
                  <a:pt x="264" y="246"/>
                  <a:pt x="265" y="248"/>
                  <a:pt x="265" y="249"/>
                </a:cubicBezTo>
                <a:cubicBezTo>
                  <a:pt x="265" y="251"/>
                  <a:pt x="264" y="252"/>
                  <a:pt x="262" y="2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122"/>
          <p:cNvSpPr>
            <a:spLocks noEditPoints="1"/>
          </p:cNvSpPr>
          <p:nvPr/>
        </p:nvSpPr>
        <p:spPr bwMode="auto">
          <a:xfrm rot="5400000">
            <a:off x="1888877" y="3061097"/>
            <a:ext cx="369436" cy="411960"/>
          </a:xfrm>
          <a:custGeom>
            <a:avLst/>
            <a:gdLst>
              <a:gd name="T0" fmla="*/ 566 w 566"/>
              <a:gd name="T1" fmla="*/ 128 h 632"/>
              <a:gd name="T2" fmla="*/ 438 w 566"/>
              <a:gd name="T3" fmla="*/ 0 h 632"/>
              <a:gd name="T4" fmla="*/ 390 w 566"/>
              <a:gd name="T5" fmla="*/ 60 h 632"/>
              <a:gd name="T6" fmla="*/ 347 w 566"/>
              <a:gd name="T7" fmla="*/ 148 h 632"/>
              <a:gd name="T8" fmla="*/ 219 w 566"/>
              <a:gd name="T9" fmla="*/ 87 h 632"/>
              <a:gd name="T10" fmla="*/ 176 w 566"/>
              <a:gd name="T11" fmla="*/ 148 h 632"/>
              <a:gd name="T12" fmla="*/ 135 w 566"/>
              <a:gd name="T13" fmla="*/ 309 h 632"/>
              <a:gd name="T14" fmla="*/ 7 w 566"/>
              <a:gd name="T15" fmla="*/ 249 h 632"/>
              <a:gd name="T16" fmla="*/ 7 w 566"/>
              <a:gd name="T17" fmla="*/ 384 h 632"/>
              <a:gd name="T18" fmla="*/ 135 w 566"/>
              <a:gd name="T19" fmla="*/ 323 h 632"/>
              <a:gd name="T20" fmla="*/ 176 w 566"/>
              <a:gd name="T21" fmla="*/ 485 h 632"/>
              <a:gd name="T22" fmla="*/ 219 w 566"/>
              <a:gd name="T23" fmla="*/ 545 h 632"/>
              <a:gd name="T24" fmla="*/ 347 w 566"/>
              <a:gd name="T25" fmla="*/ 485 h 632"/>
              <a:gd name="T26" fmla="*/ 390 w 566"/>
              <a:gd name="T27" fmla="*/ 572 h 632"/>
              <a:gd name="T28" fmla="*/ 438 w 566"/>
              <a:gd name="T29" fmla="*/ 632 h 632"/>
              <a:gd name="T30" fmla="*/ 566 w 566"/>
              <a:gd name="T31" fmla="*/ 504 h 632"/>
              <a:gd name="T32" fmla="*/ 431 w 566"/>
              <a:gd name="T33" fmla="*/ 504 h 632"/>
              <a:gd name="T34" fmla="*/ 397 w 566"/>
              <a:gd name="T35" fmla="*/ 406 h 632"/>
              <a:gd name="T36" fmla="*/ 438 w 566"/>
              <a:gd name="T37" fmla="*/ 466 h 632"/>
              <a:gd name="T38" fmla="*/ 566 w 566"/>
              <a:gd name="T39" fmla="*/ 338 h 632"/>
              <a:gd name="T40" fmla="*/ 431 w 566"/>
              <a:gd name="T41" fmla="*/ 338 h 632"/>
              <a:gd name="T42" fmla="*/ 383 w 566"/>
              <a:gd name="T43" fmla="*/ 399 h 632"/>
              <a:gd name="T44" fmla="*/ 347 w 566"/>
              <a:gd name="T45" fmla="*/ 417 h 632"/>
              <a:gd name="T46" fmla="*/ 212 w 566"/>
              <a:gd name="T47" fmla="*/ 417 h 632"/>
              <a:gd name="T48" fmla="*/ 183 w 566"/>
              <a:gd name="T49" fmla="*/ 162 h 632"/>
              <a:gd name="T50" fmla="*/ 219 w 566"/>
              <a:gd name="T51" fmla="*/ 222 h 632"/>
              <a:gd name="T52" fmla="*/ 347 w 566"/>
              <a:gd name="T53" fmla="*/ 162 h 632"/>
              <a:gd name="T54" fmla="*/ 390 w 566"/>
              <a:gd name="T55" fmla="*/ 241 h 632"/>
              <a:gd name="T56" fmla="*/ 438 w 566"/>
              <a:gd name="T57" fmla="*/ 301 h 632"/>
              <a:gd name="T58" fmla="*/ 566 w 566"/>
              <a:gd name="T59" fmla="*/ 173 h 632"/>
              <a:gd name="T60" fmla="*/ 431 w 566"/>
              <a:gd name="T61" fmla="*/ 173 h 632"/>
              <a:gd name="T62" fmla="*/ 397 w 566"/>
              <a:gd name="T63" fmla="*/ 74 h 632"/>
              <a:gd name="T64" fmla="*/ 438 w 566"/>
              <a:gd name="T65" fmla="*/ 135 h 632"/>
              <a:gd name="T66" fmla="*/ 14 w 566"/>
              <a:gd name="T67" fmla="*/ 263 h 632"/>
              <a:gd name="T68" fmla="*/ 445 w 566"/>
              <a:gd name="T69" fmla="*/ 511 h 632"/>
              <a:gd name="T70" fmla="*/ 445 w 566"/>
              <a:gd name="T71" fmla="*/ 618 h 632"/>
              <a:gd name="T72" fmla="*/ 552 w 566"/>
              <a:gd name="T73" fmla="*/ 345 h 632"/>
              <a:gd name="T74" fmla="*/ 445 w 566"/>
              <a:gd name="T75" fmla="*/ 345 h 632"/>
              <a:gd name="T76" fmla="*/ 333 w 566"/>
              <a:gd name="T77" fmla="*/ 531 h 632"/>
              <a:gd name="T78" fmla="*/ 333 w 566"/>
              <a:gd name="T79" fmla="*/ 208 h 632"/>
              <a:gd name="T80" fmla="*/ 333 w 566"/>
              <a:gd name="T81" fmla="*/ 101 h 632"/>
              <a:gd name="T82" fmla="*/ 552 w 566"/>
              <a:gd name="T83" fmla="*/ 180 h 632"/>
              <a:gd name="T84" fmla="*/ 445 w 566"/>
              <a:gd name="T85" fmla="*/ 180 h 632"/>
              <a:gd name="T86" fmla="*/ 552 w 566"/>
              <a:gd name="T87" fmla="*/ 121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6" h="632">
                <a:moveTo>
                  <a:pt x="438" y="135"/>
                </a:moveTo>
                <a:cubicBezTo>
                  <a:pt x="559" y="135"/>
                  <a:pt x="559" y="135"/>
                  <a:pt x="559" y="135"/>
                </a:cubicBezTo>
                <a:cubicBezTo>
                  <a:pt x="562" y="135"/>
                  <a:pt x="566" y="132"/>
                  <a:pt x="566" y="128"/>
                </a:cubicBezTo>
                <a:cubicBezTo>
                  <a:pt x="566" y="7"/>
                  <a:pt x="566" y="7"/>
                  <a:pt x="566" y="7"/>
                </a:cubicBezTo>
                <a:cubicBezTo>
                  <a:pt x="566" y="3"/>
                  <a:pt x="562" y="0"/>
                  <a:pt x="559" y="0"/>
                </a:cubicBezTo>
                <a:cubicBezTo>
                  <a:pt x="438" y="0"/>
                  <a:pt x="438" y="0"/>
                  <a:pt x="438" y="0"/>
                </a:cubicBezTo>
                <a:cubicBezTo>
                  <a:pt x="434" y="0"/>
                  <a:pt x="431" y="3"/>
                  <a:pt x="431" y="7"/>
                </a:cubicBezTo>
                <a:cubicBezTo>
                  <a:pt x="431" y="60"/>
                  <a:pt x="431" y="60"/>
                  <a:pt x="431" y="60"/>
                </a:cubicBezTo>
                <a:cubicBezTo>
                  <a:pt x="390" y="60"/>
                  <a:pt x="390" y="60"/>
                  <a:pt x="390" y="60"/>
                </a:cubicBezTo>
                <a:cubicBezTo>
                  <a:pt x="386" y="60"/>
                  <a:pt x="383" y="63"/>
                  <a:pt x="383" y="67"/>
                </a:cubicBezTo>
                <a:cubicBezTo>
                  <a:pt x="383" y="148"/>
                  <a:pt x="383" y="148"/>
                  <a:pt x="383" y="148"/>
                </a:cubicBezTo>
                <a:cubicBezTo>
                  <a:pt x="347" y="148"/>
                  <a:pt x="347" y="148"/>
                  <a:pt x="347" y="148"/>
                </a:cubicBezTo>
                <a:cubicBezTo>
                  <a:pt x="347" y="94"/>
                  <a:pt x="347" y="94"/>
                  <a:pt x="347" y="94"/>
                </a:cubicBezTo>
                <a:cubicBezTo>
                  <a:pt x="347" y="90"/>
                  <a:pt x="344" y="87"/>
                  <a:pt x="340" y="87"/>
                </a:cubicBezTo>
                <a:cubicBezTo>
                  <a:pt x="219" y="87"/>
                  <a:pt x="219" y="87"/>
                  <a:pt x="219" y="87"/>
                </a:cubicBezTo>
                <a:cubicBezTo>
                  <a:pt x="215" y="87"/>
                  <a:pt x="212" y="90"/>
                  <a:pt x="212" y="94"/>
                </a:cubicBezTo>
                <a:cubicBezTo>
                  <a:pt x="212" y="148"/>
                  <a:pt x="212" y="148"/>
                  <a:pt x="212" y="148"/>
                </a:cubicBezTo>
                <a:cubicBezTo>
                  <a:pt x="176" y="148"/>
                  <a:pt x="176" y="148"/>
                  <a:pt x="176" y="148"/>
                </a:cubicBezTo>
                <a:cubicBezTo>
                  <a:pt x="172" y="148"/>
                  <a:pt x="169" y="151"/>
                  <a:pt x="169" y="155"/>
                </a:cubicBezTo>
                <a:cubicBezTo>
                  <a:pt x="169" y="309"/>
                  <a:pt x="169" y="309"/>
                  <a:pt x="169" y="309"/>
                </a:cubicBezTo>
                <a:cubicBezTo>
                  <a:pt x="135" y="309"/>
                  <a:pt x="135" y="309"/>
                  <a:pt x="135" y="309"/>
                </a:cubicBezTo>
                <a:cubicBezTo>
                  <a:pt x="135" y="256"/>
                  <a:pt x="135" y="256"/>
                  <a:pt x="135" y="256"/>
                </a:cubicBezTo>
                <a:cubicBezTo>
                  <a:pt x="135" y="252"/>
                  <a:pt x="132" y="249"/>
                  <a:pt x="128" y="249"/>
                </a:cubicBezTo>
                <a:cubicBezTo>
                  <a:pt x="7" y="249"/>
                  <a:pt x="7" y="249"/>
                  <a:pt x="7" y="249"/>
                </a:cubicBezTo>
                <a:cubicBezTo>
                  <a:pt x="3" y="249"/>
                  <a:pt x="0" y="252"/>
                  <a:pt x="0" y="256"/>
                </a:cubicBezTo>
                <a:cubicBezTo>
                  <a:pt x="0" y="377"/>
                  <a:pt x="0" y="377"/>
                  <a:pt x="0" y="377"/>
                </a:cubicBezTo>
                <a:cubicBezTo>
                  <a:pt x="0" y="381"/>
                  <a:pt x="3" y="384"/>
                  <a:pt x="7" y="384"/>
                </a:cubicBezTo>
                <a:cubicBezTo>
                  <a:pt x="128" y="384"/>
                  <a:pt x="128" y="384"/>
                  <a:pt x="128" y="384"/>
                </a:cubicBezTo>
                <a:cubicBezTo>
                  <a:pt x="132" y="384"/>
                  <a:pt x="135" y="381"/>
                  <a:pt x="135" y="377"/>
                </a:cubicBezTo>
                <a:cubicBezTo>
                  <a:pt x="135" y="323"/>
                  <a:pt x="135" y="323"/>
                  <a:pt x="135" y="323"/>
                </a:cubicBezTo>
                <a:cubicBezTo>
                  <a:pt x="169" y="323"/>
                  <a:pt x="169" y="323"/>
                  <a:pt x="169" y="323"/>
                </a:cubicBezTo>
                <a:cubicBezTo>
                  <a:pt x="169" y="478"/>
                  <a:pt x="169" y="478"/>
                  <a:pt x="169" y="478"/>
                </a:cubicBezTo>
                <a:cubicBezTo>
                  <a:pt x="169" y="481"/>
                  <a:pt x="172" y="485"/>
                  <a:pt x="176" y="485"/>
                </a:cubicBezTo>
                <a:cubicBezTo>
                  <a:pt x="212" y="485"/>
                  <a:pt x="212" y="485"/>
                  <a:pt x="212" y="485"/>
                </a:cubicBezTo>
                <a:cubicBezTo>
                  <a:pt x="212" y="538"/>
                  <a:pt x="212" y="538"/>
                  <a:pt x="212" y="538"/>
                </a:cubicBezTo>
                <a:cubicBezTo>
                  <a:pt x="212" y="542"/>
                  <a:pt x="215" y="545"/>
                  <a:pt x="219" y="545"/>
                </a:cubicBezTo>
                <a:cubicBezTo>
                  <a:pt x="340" y="545"/>
                  <a:pt x="340" y="545"/>
                  <a:pt x="340" y="545"/>
                </a:cubicBezTo>
                <a:cubicBezTo>
                  <a:pt x="344" y="545"/>
                  <a:pt x="347" y="542"/>
                  <a:pt x="347" y="538"/>
                </a:cubicBezTo>
                <a:cubicBezTo>
                  <a:pt x="347" y="485"/>
                  <a:pt x="347" y="485"/>
                  <a:pt x="347" y="485"/>
                </a:cubicBezTo>
                <a:cubicBezTo>
                  <a:pt x="383" y="485"/>
                  <a:pt x="383" y="485"/>
                  <a:pt x="383" y="485"/>
                </a:cubicBezTo>
                <a:cubicBezTo>
                  <a:pt x="383" y="565"/>
                  <a:pt x="383" y="565"/>
                  <a:pt x="383" y="565"/>
                </a:cubicBezTo>
                <a:cubicBezTo>
                  <a:pt x="383" y="569"/>
                  <a:pt x="386" y="572"/>
                  <a:pt x="390" y="572"/>
                </a:cubicBezTo>
                <a:cubicBezTo>
                  <a:pt x="431" y="572"/>
                  <a:pt x="431" y="572"/>
                  <a:pt x="431" y="572"/>
                </a:cubicBezTo>
                <a:cubicBezTo>
                  <a:pt x="431" y="625"/>
                  <a:pt x="431" y="625"/>
                  <a:pt x="431" y="625"/>
                </a:cubicBezTo>
                <a:cubicBezTo>
                  <a:pt x="431" y="629"/>
                  <a:pt x="434" y="632"/>
                  <a:pt x="438" y="632"/>
                </a:cubicBezTo>
                <a:cubicBezTo>
                  <a:pt x="559" y="632"/>
                  <a:pt x="559" y="632"/>
                  <a:pt x="559" y="632"/>
                </a:cubicBezTo>
                <a:cubicBezTo>
                  <a:pt x="562" y="632"/>
                  <a:pt x="566" y="629"/>
                  <a:pt x="566" y="625"/>
                </a:cubicBezTo>
                <a:cubicBezTo>
                  <a:pt x="566" y="504"/>
                  <a:pt x="566" y="504"/>
                  <a:pt x="566" y="504"/>
                </a:cubicBezTo>
                <a:cubicBezTo>
                  <a:pt x="566" y="500"/>
                  <a:pt x="562" y="497"/>
                  <a:pt x="559" y="497"/>
                </a:cubicBezTo>
                <a:cubicBezTo>
                  <a:pt x="438" y="497"/>
                  <a:pt x="438" y="497"/>
                  <a:pt x="438" y="497"/>
                </a:cubicBezTo>
                <a:cubicBezTo>
                  <a:pt x="434" y="497"/>
                  <a:pt x="431" y="500"/>
                  <a:pt x="431" y="504"/>
                </a:cubicBezTo>
                <a:cubicBezTo>
                  <a:pt x="431" y="558"/>
                  <a:pt x="431" y="558"/>
                  <a:pt x="431" y="558"/>
                </a:cubicBezTo>
                <a:cubicBezTo>
                  <a:pt x="397" y="558"/>
                  <a:pt x="397" y="558"/>
                  <a:pt x="397" y="558"/>
                </a:cubicBezTo>
                <a:cubicBezTo>
                  <a:pt x="397" y="406"/>
                  <a:pt x="397" y="406"/>
                  <a:pt x="397" y="406"/>
                </a:cubicBezTo>
                <a:cubicBezTo>
                  <a:pt x="431" y="406"/>
                  <a:pt x="431" y="406"/>
                  <a:pt x="431" y="406"/>
                </a:cubicBezTo>
                <a:cubicBezTo>
                  <a:pt x="431" y="459"/>
                  <a:pt x="431" y="459"/>
                  <a:pt x="431" y="459"/>
                </a:cubicBezTo>
                <a:cubicBezTo>
                  <a:pt x="431" y="463"/>
                  <a:pt x="434" y="466"/>
                  <a:pt x="438" y="466"/>
                </a:cubicBezTo>
                <a:cubicBezTo>
                  <a:pt x="559" y="466"/>
                  <a:pt x="559" y="466"/>
                  <a:pt x="559" y="466"/>
                </a:cubicBezTo>
                <a:cubicBezTo>
                  <a:pt x="562" y="466"/>
                  <a:pt x="566" y="463"/>
                  <a:pt x="566" y="459"/>
                </a:cubicBezTo>
                <a:cubicBezTo>
                  <a:pt x="566" y="338"/>
                  <a:pt x="566" y="338"/>
                  <a:pt x="566" y="338"/>
                </a:cubicBezTo>
                <a:cubicBezTo>
                  <a:pt x="566" y="335"/>
                  <a:pt x="562" y="331"/>
                  <a:pt x="559" y="331"/>
                </a:cubicBezTo>
                <a:cubicBezTo>
                  <a:pt x="438" y="331"/>
                  <a:pt x="438" y="331"/>
                  <a:pt x="438" y="331"/>
                </a:cubicBezTo>
                <a:cubicBezTo>
                  <a:pt x="434" y="331"/>
                  <a:pt x="431" y="335"/>
                  <a:pt x="431" y="338"/>
                </a:cubicBezTo>
                <a:cubicBezTo>
                  <a:pt x="431" y="392"/>
                  <a:pt x="431" y="392"/>
                  <a:pt x="431" y="392"/>
                </a:cubicBezTo>
                <a:cubicBezTo>
                  <a:pt x="390" y="392"/>
                  <a:pt x="390" y="392"/>
                  <a:pt x="390" y="392"/>
                </a:cubicBezTo>
                <a:cubicBezTo>
                  <a:pt x="386" y="392"/>
                  <a:pt x="383" y="395"/>
                  <a:pt x="383" y="399"/>
                </a:cubicBezTo>
                <a:cubicBezTo>
                  <a:pt x="383" y="471"/>
                  <a:pt x="383" y="471"/>
                  <a:pt x="383" y="471"/>
                </a:cubicBezTo>
                <a:cubicBezTo>
                  <a:pt x="347" y="471"/>
                  <a:pt x="347" y="471"/>
                  <a:pt x="347" y="471"/>
                </a:cubicBezTo>
                <a:cubicBezTo>
                  <a:pt x="347" y="417"/>
                  <a:pt x="347" y="417"/>
                  <a:pt x="347" y="417"/>
                </a:cubicBezTo>
                <a:cubicBezTo>
                  <a:pt x="347" y="413"/>
                  <a:pt x="344" y="410"/>
                  <a:pt x="340" y="410"/>
                </a:cubicBezTo>
                <a:cubicBezTo>
                  <a:pt x="219" y="410"/>
                  <a:pt x="219" y="410"/>
                  <a:pt x="219" y="410"/>
                </a:cubicBezTo>
                <a:cubicBezTo>
                  <a:pt x="215" y="410"/>
                  <a:pt x="212" y="413"/>
                  <a:pt x="212" y="417"/>
                </a:cubicBezTo>
                <a:cubicBezTo>
                  <a:pt x="212" y="471"/>
                  <a:pt x="212" y="471"/>
                  <a:pt x="212" y="471"/>
                </a:cubicBezTo>
                <a:cubicBezTo>
                  <a:pt x="183" y="471"/>
                  <a:pt x="183" y="471"/>
                  <a:pt x="183" y="471"/>
                </a:cubicBezTo>
                <a:cubicBezTo>
                  <a:pt x="183" y="162"/>
                  <a:pt x="183" y="162"/>
                  <a:pt x="183" y="162"/>
                </a:cubicBezTo>
                <a:cubicBezTo>
                  <a:pt x="212" y="162"/>
                  <a:pt x="212" y="162"/>
                  <a:pt x="212" y="162"/>
                </a:cubicBezTo>
                <a:cubicBezTo>
                  <a:pt x="212" y="215"/>
                  <a:pt x="212" y="215"/>
                  <a:pt x="212" y="215"/>
                </a:cubicBezTo>
                <a:cubicBezTo>
                  <a:pt x="212" y="219"/>
                  <a:pt x="215" y="222"/>
                  <a:pt x="219" y="222"/>
                </a:cubicBezTo>
                <a:cubicBezTo>
                  <a:pt x="340" y="222"/>
                  <a:pt x="340" y="222"/>
                  <a:pt x="340" y="222"/>
                </a:cubicBezTo>
                <a:cubicBezTo>
                  <a:pt x="344" y="222"/>
                  <a:pt x="347" y="219"/>
                  <a:pt x="347" y="215"/>
                </a:cubicBezTo>
                <a:cubicBezTo>
                  <a:pt x="347" y="162"/>
                  <a:pt x="347" y="162"/>
                  <a:pt x="347" y="162"/>
                </a:cubicBezTo>
                <a:cubicBezTo>
                  <a:pt x="383" y="162"/>
                  <a:pt x="383" y="162"/>
                  <a:pt x="383" y="162"/>
                </a:cubicBezTo>
                <a:cubicBezTo>
                  <a:pt x="383" y="234"/>
                  <a:pt x="383" y="234"/>
                  <a:pt x="383" y="234"/>
                </a:cubicBezTo>
                <a:cubicBezTo>
                  <a:pt x="383" y="238"/>
                  <a:pt x="386" y="241"/>
                  <a:pt x="390" y="241"/>
                </a:cubicBezTo>
                <a:cubicBezTo>
                  <a:pt x="431" y="241"/>
                  <a:pt x="431" y="241"/>
                  <a:pt x="431" y="241"/>
                </a:cubicBezTo>
                <a:cubicBezTo>
                  <a:pt x="431" y="294"/>
                  <a:pt x="431" y="294"/>
                  <a:pt x="431" y="294"/>
                </a:cubicBezTo>
                <a:cubicBezTo>
                  <a:pt x="431" y="298"/>
                  <a:pt x="434" y="301"/>
                  <a:pt x="438" y="301"/>
                </a:cubicBezTo>
                <a:cubicBezTo>
                  <a:pt x="559" y="301"/>
                  <a:pt x="559" y="301"/>
                  <a:pt x="559" y="301"/>
                </a:cubicBezTo>
                <a:cubicBezTo>
                  <a:pt x="562" y="301"/>
                  <a:pt x="566" y="298"/>
                  <a:pt x="566" y="294"/>
                </a:cubicBezTo>
                <a:cubicBezTo>
                  <a:pt x="566" y="173"/>
                  <a:pt x="566" y="173"/>
                  <a:pt x="566" y="173"/>
                </a:cubicBezTo>
                <a:cubicBezTo>
                  <a:pt x="566" y="169"/>
                  <a:pt x="562" y="166"/>
                  <a:pt x="559" y="166"/>
                </a:cubicBezTo>
                <a:cubicBezTo>
                  <a:pt x="438" y="166"/>
                  <a:pt x="438" y="166"/>
                  <a:pt x="438" y="166"/>
                </a:cubicBezTo>
                <a:cubicBezTo>
                  <a:pt x="434" y="166"/>
                  <a:pt x="431" y="169"/>
                  <a:pt x="431" y="173"/>
                </a:cubicBezTo>
                <a:cubicBezTo>
                  <a:pt x="431" y="227"/>
                  <a:pt x="431" y="227"/>
                  <a:pt x="431" y="227"/>
                </a:cubicBezTo>
                <a:cubicBezTo>
                  <a:pt x="397" y="227"/>
                  <a:pt x="397" y="227"/>
                  <a:pt x="397" y="227"/>
                </a:cubicBezTo>
                <a:cubicBezTo>
                  <a:pt x="397" y="74"/>
                  <a:pt x="397" y="74"/>
                  <a:pt x="397" y="74"/>
                </a:cubicBezTo>
                <a:cubicBezTo>
                  <a:pt x="431" y="74"/>
                  <a:pt x="431" y="74"/>
                  <a:pt x="431" y="74"/>
                </a:cubicBezTo>
                <a:cubicBezTo>
                  <a:pt x="431" y="128"/>
                  <a:pt x="431" y="128"/>
                  <a:pt x="431" y="128"/>
                </a:cubicBezTo>
                <a:cubicBezTo>
                  <a:pt x="431" y="132"/>
                  <a:pt x="434" y="135"/>
                  <a:pt x="438" y="135"/>
                </a:cubicBezTo>
                <a:close/>
                <a:moveTo>
                  <a:pt x="121" y="370"/>
                </a:moveTo>
                <a:cubicBezTo>
                  <a:pt x="14" y="370"/>
                  <a:pt x="14" y="370"/>
                  <a:pt x="14" y="370"/>
                </a:cubicBezTo>
                <a:cubicBezTo>
                  <a:pt x="14" y="263"/>
                  <a:pt x="14" y="263"/>
                  <a:pt x="14" y="263"/>
                </a:cubicBezTo>
                <a:cubicBezTo>
                  <a:pt x="121" y="263"/>
                  <a:pt x="121" y="263"/>
                  <a:pt x="121" y="263"/>
                </a:cubicBezTo>
                <a:lnTo>
                  <a:pt x="121" y="370"/>
                </a:lnTo>
                <a:close/>
                <a:moveTo>
                  <a:pt x="445" y="511"/>
                </a:moveTo>
                <a:cubicBezTo>
                  <a:pt x="552" y="511"/>
                  <a:pt x="552" y="511"/>
                  <a:pt x="552" y="511"/>
                </a:cubicBezTo>
                <a:cubicBezTo>
                  <a:pt x="552" y="618"/>
                  <a:pt x="552" y="618"/>
                  <a:pt x="552" y="618"/>
                </a:cubicBezTo>
                <a:cubicBezTo>
                  <a:pt x="445" y="618"/>
                  <a:pt x="445" y="618"/>
                  <a:pt x="445" y="618"/>
                </a:cubicBezTo>
                <a:lnTo>
                  <a:pt x="445" y="511"/>
                </a:lnTo>
                <a:close/>
                <a:moveTo>
                  <a:pt x="445" y="345"/>
                </a:moveTo>
                <a:cubicBezTo>
                  <a:pt x="552" y="345"/>
                  <a:pt x="552" y="345"/>
                  <a:pt x="552" y="345"/>
                </a:cubicBezTo>
                <a:cubicBezTo>
                  <a:pt x="552" y="452"/>
                  <a:pt x="552" y="452"/>
                  <a:pt x="552" y="452"/>
                </a:cubicBezTo>
                <a:cubicBezTo>
                  <a:pt x="445" y="452"/>
                  <a:pt x="445" y="452"/>
                  <a:pt x="445" y="452"/>
                </a:cubicBezTo>
                <a:lnTo>
                  <a:pt x="445" y="345"/>
                </a:lnTo>
                <a:close/>
                <a:moveTo>
                  <a:pt x="226" y="424"/>
                </a:moveTo>
                <a:cubicBezTo>
                  <a:pt x="333" y="424"/>
                  <a:pt x="333" y="424"/>
                  <a:pt x="333" y="424"/>
                </a:cubicBezTo>
                <a:cubicBezTo>
                  <a:pt x="333" y="531"/>
                  <a:pt x="333" y="531"/>
                  <a:pt x="333" y="531"/>
                </a:cubicBezTo>
                <a:cubicBezTo>
                  <a:pt x="226" y="531"/>
                  <a:pt x="226" y="531"/>
                  <a:pt x="226" y="531"/>
                </a:cubicBezTo>
                <a:lnTo>
                  <a:pt x="226" y="424"/>
                </a:lnTo>
                <a:close/>
                <a:moveTo>
                  <a:pt x="333" y="208"/>
                </a:moveTo>
                <a:cubicBezTo>
                  <a:pt x="226" y="208"/>
                  <a:pt x="226" y="208"/>
                  <a:pt x="226" y="208"/>
                </a:cubicBezTo>
                <a:cubicBezTo>
                  <a:pt x="226" y="101"/>
                  <a:pt x="226" y="101"/>
                  <a:pt x="226" y="101"/>
                </a:cubicBezTo>
                <a:cubicBezTo>
                  <a:pt x="333" y="101"/>
                  <a:pt x="333" y="101"/>
                  <a:pt x="333" y="101"/>
                </a:cubicBezTo>
                <a:lnTo>
                  <a:pt x="333" y="208"/>
                </a:lnTo>
                <a:close/>
                <a:moveTo>
                  <a:pt x="445" y="180"/>
                </a:moveTo>
                <a:cubicBezTo>
                  <a:pt x="552" y="180"/>
                  <a:pt x="552" y="180"/>
                  <a:pt x="552" y="180"/>
                </a:cubicBezTo>
                <a:cubicBezTo>
                  <a:pt x="552" y="287"/>
                  <a:pt x="552" y="287"/>
                  <a:pt x="552" y="287"/>
                </a:cubicBezTo>
                <a:cubicBezTo>
                  <a:pt x="445" y="287"/>
                  <a:pt x="445" y="287"/>
                  <a:pt x="445" y="287"/>
                </a:cubicBezTo>
                <a:lnTo>
                  <a:pt x="445" y="180"/>
                </a:lnTo>
                <a:close/>
                <a:moveTo>
                  <a:pt x="445" y="14"/>
                </a:moveTo>
                <a:cubicBezTo>
                  <a:pt x="552" y="14"/>
                  <a:pt x="552" y="14"/>
                  <a:pt x="552" y="14"/>
                </a:cubicBezTo>
                <a:cubicBezTo>
                  <a:pt x="552" y="121"/>
                  <a:pt x="552" y="121"/>
                  <a:pt x="552" y="121"/>
                </a:cubicBezTo>
                <a:cubicBezTo>
                  <a:pt x="445" y="121"/>
                  <a:pt x="445" y="121"/>
                  <a:pt x="445" y="121"/>
                </a:cubicBezTo>
                <a:lnTo>
                  <a:pt x="445" y="1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105"/>
          <p:cNvSpPr>
            <a:spLocks noEditPoints="1"/>
          </p:cNvSpPr>
          <p:nvPr/>
        </p:nvSpPr>
        <p:spPr bwMode="auto">
          <a:xfrm>
            <a:off x="1951412" y="4581219"/>
            <a:ext cx="244366" cy="323728"/>
          </a:xfrm>
          <a:custGeom>
            <a:avLst/>
            <a:gdLst>
              <a:gd name="T0" fmla="*/ 473 w 478"/>
              <a:gd name="T1" fmla="*/ 39 h 633"/>
              <a:gd name="T2" fmla="*/ 239 w 478"/>
              <a:gd name="T3" fmla="*/ 0 h 633"/>
              <a:gd name="T4" fmla="*/ 239 w 478"/>
              <a:gd name="T5" fmla="*/ 0 h 633"/>
              <a:gd name="T6" fmla="*/ 239 w 478"/>
              <a:gd name="T7" fmla="*/ 0 h 633"/>
              <a:gd name="T8" fmla="*/ 239 w 478"/>
              <a:gd name="T9" fmla="*/ 0 h 633"/>
              <a:gd name="T10" fmla="*/ 193 w 478"/>
              <a:gd name="T11" fmla="*/ 2 h 633"/>
              <a:gd name="T12" fmla="*/ 192 w 478"/>
              <a:gd name="T13" fmla="*/ 2 h 633"/>
              <a:gd name="T14" fmla="*/ 192 w 478"/>
              <a:gd name="T15" fmla="*/ 2 h 633"/>
              <a:gd name="T16" fmla="*/ 191 w 478"/>
              <a:gd name="T17" fmla="*/ 2 h 633"/>
              <a:gd name="T18" fmla="*/ 145 w 478"/>
              <a:gd name="T19" fmla="*/ 7 h 633"/>
              <a:gd name="T20" fmla="*/ 144 w 478"/>
              <a:gd name="T21" fmla="*/ 7 h 633"/>
              <a:gd name="T22" fmla="*/ 98 w 478"/>
              <a:gd name="T23" fmla="*/ 15 h 633"/>
              <a:gd name="T24" fmla="*/ 98 w 478"/>
              <a:gd name="T25" fmla="*/ 15 h 633"/>
              <a:gd name="T26" fmla="*/ 52 w 478"/>
              <a:gd name="T27" fmla="*/ 26 h 633"/>
              <a:gd name="T28" fmla="*/ 51 w 478"/>
              <a:gd name="T29" fmla="*/ 26 h 633"/>
              <a:gd name="T30" fmla="*/ 4 w 478"/>
              <a:gd name="T31" fmla="*/ 39 h 633"/>
              <a:gd name="T32" fmla="*/ 0 w 478"/>
              <a:gd name="T33" fmla="*/ 46 h 633"/>
              <a:gd name="T34" fmla="*/ 0 w 478"/>
              <a:gd name="T35" fmla="*/ 435 h 633"/>
              <a:gd name="T36" fmla="*/ 102 w 478"/>
              <a:gd name="T37" fmla="*/ 553 h 633"/>
              <a:gd name="T38" fmla="*/ 142 w 478"/>
              <a:gd name="T39" fmla="*/ 582 h 633"/>
              <a:gd name="T40" fmla="*/ 142 w 478"/>
              <a:gd name="T41" fmla="*/ 582 h 633"/>
              <a:gd name="T42" fmla="*/ 238 w 478"/>
              <a:gd name="T43" fmla="*/ 633 h 633"/>
              <a:gd name="T44" fmla="*/ 238 w 478"/>
              <a:gd name="T45" fmla="*/ 633 h 633"/>
              <a:gd name="T46" fmla="*/ 239 w 478"/>
              <a:gd name="T47" fmla="*/ 633 h 633"/>
              <a:gd name="T48" fmla="*/ 239 w 478"/>
              <a:gd name="T49" fmla="*/ 633 h 633"/>
              <a:gd name="T50" fmla="*/ 239 w 478"/>
              <a:gd name="T51" fmla="*/ 633 h 633"/>
              <a:gd name="T52" fmla="*/ 239 w 478"/>
              <a:gd name="T53" fmla="*/ 633 h 633"/>
              <a:gd name="T54" fmla="*/ 241 w 478"/>
              <a:gd name="T55" fmla="*/ 633 h 633"/>
              <a:gd name="T56" fmla="*/ 373 w 478"/>
              <a:gd name="T57" fmla="*/ 560 h 633"/>
              <a:gd name="T58" fmla="*/ 478 w 478"/>
              <a:gd name="T59" fmla="*/ 435 h 633"/>
              <a:gd name="T60" fmla="*/ 478 w 478"/>
              <a:gd name="T61" fmla="*/ 46 h 633"/>
              <a:gd name="T62" fmla="*/ 473 w 478"/>
              <a:gd name="T63" fmla="*/ 39 h 633"/>
              <a:gd name="T64" fmla="*/ 199 w 478"/>
              <a:gd name="T65" fmla="*/ 15 h 633"/>
              <a:gd name="T66" fmla="*/ 232 w 478"/>
              <a:gd name="T67" fmla="*/ 14 h 633"/>
              <a:gd name="T68" fmla="*/ 232 w 478"/>
              <a:gd name="T69" fmla="*/ 617 h 633"/>
              <a:gd name="T70" fmla="*/ 200 w 478"/>
              <a:gd name="T71" fmla="*/ 601 h 633"/>
              <a:gd name="T72" fmla="*/ 199 w 478"/>
              <a:gd name="T73" fmla="*/ 15 h 633"/>
              <a:gd name="T74" fmla="*/ 186 w 478"/>
              <a:gd name="T75" fmla="*/ 593 h 633"/>
              <a:gd name="T76" fmla="*/ 153 w 478"/>
              <a:gd name="T77" fmla="*/ 572 h 633"/>
              <a:gd name="T78" fmla="*/ 153 w 478"/>
              <a:gd name="T79" fmla="*/ 20 h 633"/>
              <a:gd name="T80" fmla="*/ 185 w 478"/>
              <a:gd name="T81" fmla="*/ 17 h 633"/>
              <a:gd name="T82" fmla="*/ 186 w 478"/>
              <a:gd name="T83" fmla="*/ 593 h 633"/>
              <a:gd name="T84" fmla="*/ 60 w 478"/>
              <a:gd name="T85" fmla="*/ 38 h 633"/>
              <a:gd name="T86" fmla="*/ 92 w 478"/>
              <a:gd name="T87" fmla="*/ 31 h 633"/>
              <a:gd name="T88" fmla="*/ 93 w 478"/>
              <a:gd name="T89" fmla="*/ 528 h 633"/>
              <a:gd name="T90" fmla="*/ 60 w 478"/>
              <a:gd name="T91" fmla="*/ 500 h 633"/>
              <a:gd name="T92" fmla="*/ 60 w 478"/>
              <a:gd name="T93" fmla="*/ 38 h 633"/>
              <a:gd name="T94" fmla="*/ 14 w 478"/>
              <a:gd name="T95" fmla="*/ 435 h 633"/>
              <a:gd name="T96" fmla="*/ 14 w 478"/>
              <a:gd name="T97" fmla="*/ 51 h 633"/>
              <a:gd name="T98" fmla="*/ 46 w 478"/>
              <a:gd name="T99" fmla="*/ 42 h 633"/>
              <a:gd name="T100" fmla="*/ 46 w 478"/>
              <a:gd name="T101" fmla="*/ 487 h 633"/>
              <a:gd name="T102" fmla="*/ 14 w 478"/>
              <a:gd name="T103" fmla="*/ 435 h 633"/>
              <a:gd name="T104" fmla="*/ 107 w 478"/>
              <a:gd name="T105" fmla="*/ 539 h 633"/>
              <a:gd name="T106" fmla="*/ 106 w 478"/>
              <a:gd name="T107" fmla="*/ 28 h 633"/>
              <a:gd name="T108" fmla="*/ 139 w 478"/>
              <a:gd name="T109" fmla="*/ 22 h 633"/>
              <a:gd name="T110" fmla="*/ 139 w 478"/>
              <a:gd name="T111" fmla="*/ 563 h 633"/>
              <a:gd name="T112" fmla="*/ 111 w 478"/>
              <a:gd name="T113" fmla="*/ 542 h 633"/>
              <a:gd name="T114" fmla="*/ 107 w 478"/>
              <a:gd name="T115" fmla="*/ 539 h 633"/>
              <a:gd name="T116" fmla="*/ 464 w 478"/>
              <a:gd name="T117" fmla="*/ 435 h 633"/>
              <a:gd name="T118" fmla="*/ 246 w 478"/>
              <a:gd name="T119" fmla="*/ 617 h 633"/>
              <a:gd name="T120" fmla="*/ 246 w 478"/>
              <a:gd name="T121" fmla="*/ 14 h 633"/>
              <a:gd name="T122" fmla="*/ 464 w 478"/>
              <a:gd name="T123" fmla="*/ 51 h 633"/>
              <a:gd name="T124" fmla="*/ 464 w 478"/>
              <a:gd name="T125" fmla="*/ 435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8" h="633">
                <a:moveTo>
                  <a:pt x="473" y="39"/>
                </a:moveTo>
                <a:cubicBezTo>
                  <a:pt x="414" y="21"/>
                  <a:pt x="326" y="0"/>
                  <a:pt x="239" y="0"/>
                </a:cubicBezTo>
                <a:cubicBezTo>
                  <a:pt x="239" y="0"/>
                  <a:pt x="239" y="0"/>
                  <a:pt x="239" y="0"/>
                </a:cubicBezTo>
                <a:cubicBezTo>
                  <a:pt x="239" y="0"/>
                  <a:pt x="239" y="0"/>
                  <a:pt x="239" y="0"/>
                </a:cubicBezTo>
                <a:cubicBezTo>
                  <a:pt x="239" y="0"/>
                  <a:pt x="239" y="0"/>
                  <a:pt x="239" y="0"/>
                </a:cubicBezTo>
                <a:cubicBezTo>
                  <a:pt x="224" y="0"/>
                  <a:pt x="208" y="1"/>
                  <a:pt x="193" y="2"/>
                </a:cubicBezTo>
                <a:cubicBezTo>
                  <a:pt x="193" y="2"/>
                  <a:pt x="192" y="2"/>
                  <a:pt x="192" y="2"/>
                </a:cubicBezTo>
                <a:cubicBezTo>
                  <a:pt x="192" y="2"/>
                  <a:pt x="192" y="2"/>
                  <a:pt x="192" y="2"/>
                </a:cubicBezTo>
                <a:cubicBezTo>
                  <a:pt x="192" y="2"/>
                  <a:pt x="192" y="2"/>
                  <a:pt x="191" y="2"/>
                </a:cubicBezTo>
                <a:cubicBezTo>
                  <a:pt x="176" y="3"/>
                  <a:pt x="160" y="5"/>
                  <a:pt x="145" y="7"/>
                </a:cubicBezTo>
                <a:cubicBezTo>
                  <a:pt x="145" y="7"/>
                  <a:pt x="145" y="7"/>
                  <a:pt x="144" y="7"/>
                </a:cubicBezTo>
                <a:cubicBezTo>
                  <a:pt x="129" y="9"/>
                  <a:pt x="114" y="12"/>
                  <a:pt x="98" y="15"/>
                </a:cubicBezTo>
                <a:cubicBezTo>
                  <a:pt x="98" y="15"/>
                  <a:pt x="98" y="15"/>
                  <a:pt x="98" y="15"/>
                </a:cubicBezTo>
                <a:cubicBezTo>
                  <a:pt x="83" y="18"/>
                  <a:pt x="67" y="22"/>
                  <a:pt x="52" y="26"/>
                </a:cubicBezTo>
                <a:cubicBezTo>
                  <a:pt x="51" y="26"/>
                  <a:pt x="51" y="26"/>
                  <a:pt x="51" y="26"/>
                </a:cubicBezTo>
                <a:cubicBezTo>
                  <a:pt x="36" y="30"/>
                  <a:pt x="20" y="34"/>
                  <a:pt x="4" y="39"/>
                </a:cubicBezTo>
                <a:cubicBezTo>
                  <a:pt x="2" y="40"/>
                  <a:pt x="0" y="43"/>
                  <a:pt x="0" y="46"/>
                </a:cubicBezTo>
                <a:cubicBezTo>
                  <a:pt x="0" y="435"/>
                  <a:pt x="0" y="435"/>
                  <a:pt x="0" y="435"/>
                </a:cubicBezTo>
                <a:cubicBezTo>
                  <a:pt x="0" y="450"/>
                  <a:pt x="13" y="486"/>
                  <a:pt x="102" y="553"/>
                </a:cubicBezTo>
                <a:cubicBezTo>
                  <a:pt x="115" y="563"/>
                  <a:pt x="129" y="573"/>
                  <a:pt x="142" y="582"/>
                </a:cubicBezTo>
                <a:cubicBezTo>
                  <a:pt x="142" y="582"/>
                  <a:pt x="142" y="582"/>
                  <a:pt x="142" y="582"/>
                </a:cubicBezTo>
                <a:cubicBezTo>
                  <a:pt x="182" y="609"/>
                  <a:pt x="220" y="629"/>
                  <a:pt x="238" y="633"/>
                </a:cubicBezTo>
                <a:cubicBezTo>
                  <a:pt x="238" y="633"/>
                  <a:pt x="238" y="633"/>
                  <a:pt x="238" y="633"/>
                </a:cubicBezTo>
                <a:cubicBezTo>
                  <a:pt x="238" y="633"/>
                  <a:pt x="239" y="633"/>
                  <a:pt x="239" y="633"/>
                </a:cubicBezTo>
                <a:cubicBezTo>
                  <a:pt x="239" y="633"/>
                  <a:pt x="239" y="633"/>
                  <a:pt x="239" y="633"/>
                </a:cubicBezTo>
                <a:cubicBezTo>
                  <a:pt x="239" y="633"/>
                  <a:pt x="239" y="633"/>
                  <a:pt x="239" y="633"/>
                </a:cubicBezTo>
                <a:cubicBezTo>
                  <a:pt x="239" y="633"/>
                  <a:pt x="239" y="633"/>
                  <a:pt x="239" y="633"/>
                </a:cubicBezTo>
                <a:cubicBezTo>
                  <a:pt x="240" y="633"/>
                  <a:pt x="240" y="633"/>
                  <a:pt x="241" y="633"/>
                </a:cubicBezTo>
                <a:cubicBezTo>
                  <a:pt x="261" y="629"/>
                  <a:pt x="320" y="598"/>
                  <a:pt x="373" y="560"/>
                </a:cubicBezTo>
                <a:cubicBezTo>
                  <a:pt x="421" y="526"/>
                  <a:pt x="478" y="477"/>
                  <a:pt x="478" y="435"/>
                </a:cubicBezTo>
                <a:cubicBezTo>
                  <a:pt x="478" y="46"/>
                  <a:pt x="478" y="46"/>
                  <a:pt x="478" y="46"/>
                </a:cubicBezTo>
                <a:cubicBezTo>
                  <a:pt x="478" y="43"/>
                  <a:pt x="476" y="40"/>
                  <a:pt x="473" y="39"/>
                </a:cubicBezTo>
                <a:close/>
                <a:moveTo>
                  <a:pt x="199" y="15"/>
                </a:moveTo>
                <a:cubicBezTo>
                  <a:pt x="210" y="15"/>
                  <a:pt x="221" y="14"/>
                  <a:pt x="232" y="14"/>
                </a:cubicBezTo>
                <a:cubicBezTo>
                  <a:pt x="232" y="617"/>
                  <a:pt x="232" y="617"/>
                  <a:pt x="232" y="617"/>
                </a:cubicBezTo>
                <a:cubicBezTo>
                  <a:pt x="224" y="614"/>
                  <a:pt x="213" y="608"/>
                  <a:pt x="200" y="601"/>
                </a:cubicBezTo>
                <a:lnTo>
                  <a:pt x="199" y="15"/>
                </a:lnTo>
                <a:close/>
                <a:moveTo>
                  <a:pt x="186" y="593"/>
                </a:moveTo>
                <a:cubicBezTo>
                  <a:pt x="175" y="587"/>
                  <a:pt x="165" y="580"/>
                  <a:pt x="153" y="572"/>
                </a:cubicBezTo>
                <a:cubicBezTo>
                  <a:pt x="153" y="20"/>
                  <a:pt x="153" y="20"/>
                  <a:pt x="153" y="20"/>
                </a:cubicBezTo>
                <a:cubicBezTo>
                  <a:pt x="164" y="19"/>
                  <a:pt x="175" y="17"/>
                  <a:pt x="185" y="17"/>
                </a:cubicBezTo>
                <a:lnTo>
                  <a:pt x="186" y="593"/>
                </a:lnTo>
                <a:close/>
                <a:moveTo>
                  <a:pt x="60" y="38"/>
                </a:moveTo>
                <a:cubicBezTo>
                  <a:pt x="71" y="35"/>
                  <a:pt x="82" y="33"/>
                  <a:pt x="92" y="31"/>
                </a:cubicBezTo>
                <a:cubicBezTo>
                  <a:pt x="93" y="528"/>
                  <a:pt x="93" y="528"/>
                  <a:pt x="93" y="528"/>
                </a:cubicBezTo>
                <a:cubicBezTo>
                  <a:pt x="81" y="518"/>
                  <a:pt x="70" y="509"/>
                  <a:pt x="60" y="500"/>
                </a:cubicBezTo>
                <a:lnTo>
                  <a:pt x="60" y="38"/>
                </a:lnTo>
                <a:close/>
                <a:moveTo>
                  <a:pt x="14" y="435"/>
                </a:moveTo>
                <a:cubicBezTo>
                  <a:pt x="14" y="51"/>
                  <a:pt x="14" y="51"/>
                  <a:pt x="14" y="51"/>
                </a:cubicBezTo>
                <a:cubicBezTo>
                  <a:pt x="24" y="48"/>
                  <a:pt x="35" y="45"/>
                  <a:pt x="46" y="42"/>
                </a:cubicBezTo>
                <a:cubicBezTo>
                  <a:pt x="46" y="487"/>
                  <a:pt x="46" y="487"/>
                  <a:pt x="46" y="487"/>
                </a:cubicBezTo>
                <a:cubicBezTo>
                  <a:pt x="25" y="465"/>
                  <a:pt x="14" y="447"/>
                  <a:pt x="14" y="435"/>
                </a:cubicBezTo>
                <a:close/>
                <a:moveTo>
                  <a:pt x="107" y="539"/>
                </a:moveTo>
                <a:cubicBezTo>
                  <a:pt x="106" y="28"/>
                  <a:pt x="106" y="28"/>
                  <a:pt x="106" y="28"/>
                </a:cubicBezTo>
                <a:cubicBezTo>
                  <a:pt x="117" y="26"/>
                  <a:pt x="128" y="24"/>
                  <a:pt x="139" y="22"/>
                </a:cubicBezTo>
                <a:cubicBezTo>
                  <a:pt x="139" y="563"/>
                  <a:pt x="139" y="563"/>
                  <a:pt x="139" y="563"/>
                </a:cubicBezTo>
                <a:cubicBezTo>
                  <a:pt x="130" y="556"/>
                  <a:pt x="120" y="549"/>
                  <a:pt x="111" y="542"/>
                </a:cubicBezTo>
                <a:cubicBezTo>
                  <a:pt x="109" y="541"/>
                  <a:pt x="108" y="540"/>
                  <a:pt x="107" y="539"/>
                </a:cubicBezTo>
                <a:close/>
                <a:moveTo>
                  <a:pt x="464" y="435"/>
                </a:moveTo>
                <a:cubicBezTo>
                  <a:pt x="464" y="496"/>
                  <a:pt x="297" y="598"/>
                  <a:pt x="246" y="617"/>
                </a:cubicBezTo>
                <a:cubicBezTo>
                  <a:pt x="246" y="14"/>
                  <a:pt x="246" y="14"/>
                  <a:pt x="246" y="14"/>
                </a:cubicBezTo>
                <a:cubicBezTo>
                  <a:pt x="327" y="15"/>
                  <a:pt x="408" y="34"/>
                  <a:pt x="464" y="51"/>
                </a:cubicBezTo>
                <a:lnTo>
                  <a:pt x="464" y="43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07"/>
          <p:cNvSpPr>
            <a:spLocks noEditPoints="1"/>
          </p:cNvSpPr>
          <p:nvPr/>
        </p:nvSpPr>
        <p:spPr bwMode="auto">
          <a:xfrm>
            <a:off x="1917890" y="2374346"/>
            <a:ext cx="311411" cy="309455"/>
          </a:xfrm>
          <a:custGeom>
            <a:avLst/>
            <a:gdLst>
              <a:gd name="T0" fmla="*/ 591 w 610"/>
              <a:gd name="T1" fmla="*/ 523 h 606"/>
              <a:gd name="T2" fmla="*/ 463 w 610"/>
              <a:gd name="T3" fmla="*/ 395 h 606"/>
              <a:gd name="T4" fmla="*/ 432 w 610"/>
              <a:gd name="T5" fmla="*/ 74 h 606"/>
              <a:gd name="T6" fmla="*/ 253 w 610"/>
              <a:gd name="T7" fmla="*/ 0 h 606"/>
              <a:gd name="T8" fmla="*/ 74 w 610"/>
              <a:gd name="T9" fmla="*/ 74 h 606"/>
              <a:gd name="T10" fmla="*/ 0 w 610"/>
              <a:gd name="T11" fmla="*/ 253 h 606"/>
              <a:gd name="T12" fmla="*/ 74 w 610"/>
              <a:gd name="T13" fmla="*/ 433 h 606"/>
              <a:gd name="T14" fmla="*/ 253 w 610"/>
              <a:gd name="T15" fmla="*/ 507 h 606"/>
              <a:gd name="T16" fmla="*/ 395 w 610"/>
              <a:gd name="T17" fmla="*/ 464 h 606"/>
              <a:gd name="T18" fmla="*/ 522 w 610"/>
              <a:gd name="T19" fmla="*/ 591 h 606"/>
              <a:gd name="T20" fmla="*/ 557 w 610"/>
              <a:gd name="T21" fmla="*/ 606 h 606"/>
              <a:gd name="T22" fmla="*/ 591 w 610"/>
              <a:gd name="T23" fmla="*/ 591 h 606"/>
              <a:gd name="T24" fmla="*/ 591 w 610"/>
              <a:gd name="T25" fmla="*/ 523 h 606"/>
              <a:gd name="T26" fmla="*/ 84 w 610"/>
              <a:gd name="T27" fmla="*/ 423 h 606"/>
              <a:gd name="T28" fmla="*/ 14 w 610"/>
              <a:gd name="T29" fmla="*/ 253 h 606"/>
              <a:gd name="T30" fmla="*/ 84 w 610"/>
              <a:gd name="T31" fmla="*/ 84 h 606"/>
              <a:gd name="T32" fmla="*/ 253 w 610"/>
              <a:gd name="T33" fmla="*/ 14 h 606"/>
              <a:gd name="T34" fmla="*/ 422 w 610"/>
              <a:gd name="T35" fmla="*/ 84 h 606"/>
              <a:gd name="T36" fmla="*/ 449 w 610"/>
              <a:gd name="T37" fmla="*/ 391 h 606"/>
              <a:gd name="T38" fmla="*/ 448 w 610"/>
              <a:gd name="T39" fmla="*/ 392 h 606"/>
              <a:gd name="T40" fmla="*/ 422 w 610"/>
              <a:gd name="T41" fmla="*/ 423 h 606"/>
              <a:gd name="T42" fmla="*/ 392 w 610"/>
              <a:gd name="T43" fmla="*/ 448 h 606"/>
              <a:gd name="T44" fmla="*/ 391 w 610"/>
              <a:gd name="T45" fmla="*/ 449 h 606"/>
              <a:gd name="T46" fmla="*/ 253 w 610"/>
              <a:gd name="T47" fmla="*/ 493 h 606"/>
              <a:gd name="T48" fmla="*/ 84 w 610"/>
              <a:gd name="T49" fmla="*/ 423 h 606"/>
              <a:gd name="T50" fmla="*/ 581 w 610"/>
              <a:gd name="T51" fmla="*/ 581 h 606"/>
              <a:gd name="T52" fmla="*/ 532 w 610"/>
              <a:gd name="T53" fmla="*/ 581 h 606"/>
              <a:gd name="T54" fmla="*/ 406 w 610"/>
              <a:gd name="T55" fmla="*/ 455 h 606"/>
              <a:gd name="T56" fmla="*/ 432 w 610"/>
              <a:gd name="T57" fmla="*/ 433 h 606"/>
              <a:gd name="T58" fmla="*/ 455 w 610"/>
              <a:gd name="T59" fmla="*/ 406 h 606"/>
              <a:gd name="T60" fmla="*/ 581 w 610"/>
              <a:gd name="T61" fmla="*/ 533 h 606"/>
              <a:gd name="T62" fmla="*/ 581 w 610"/>
              <a:gd name="T63" fmla="*/ 581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0" h="606">
                <a:moveTo>
                  <a:pt x="591" y="523"/>
                </a:moveTo>
                <a:cubicBezTo>
                  <a:pt x="463" y="395"/>
                  <a:pt x="463" y="395"/>
                  <a:pt x="463" y="395"/>
                </a:cubicBezTo>
                <a:cubicBezTo>
                  <a:pt x="530" y="296"/>
                  <a:pt x="519" y="161"/>
                  <a:pt x="432" y="74"/>
                </a:cubicBezTo>
                <a:cubicBezTo>
                  <a:pt x="384" y="26"/>
                  <a:pt x="321" y="0"/>
                  <a:pt x="253" y="0"/>
                </a:cubicBezTo>
                <a:cubicBezTo>
                  <a:pt x="185" y="0"/>
                  <a:pt x="122" y="26"/>
                  <a:pt x="74" y="74"/>
                </a:cubicBezTo>
                <a:cubicBezTo>
                  <a:pt x="26" y="122"/>
                  <a:pt x="0" y="186"/>
                  <a:pt x="0" y="253"/>
                </a:cubicBezTo>
                <a:cubicBezTo>
                  <a:pt x="0" y="321"/>
                  <a:pt x="26" y="385"/>
                  <a:pt x="74" y="433"/>
                </a:cubicBezTo>
                <a:cubicBezTo>
                  <a:pt x="122" y="480"/>
                  <a:pt x="185" y="507"/>
                  <a:pt x="253" y="507"/>
                </a:cubicBezTo>
                <a:cubicBezTo>
                  <a:pt x="304" y="507"/>
                  <a:pt x="353" y="492"/>
                  <a:pt x="395" y="464"/>
                </a:cubicBezTo>
                <a:cubicBezTo>
                  <a:pt x="522" y="591"/>
                  <a:pt x="522" y="591"/>
                  <a:pt x="522" y="591"/>
                </a:cubicBezTo>
                <a:cubicBezTo>
                  <a:pt x="532" y="601"/>
                  <a:pt x="544" y="606"/>
                  <a:pt x="557" y="606"/>
                </a:cubicBezTo>
                <a:cubicBezTo>
                  <a:pt x="569" y="606"/>
                  <a:pt x="582" y="601"/>
                  <a:pt x="591" y="591"/>
                </a:cubicBezTo>
                <a:cubicBezTo>
                  <a:pt x="610" y="572"/>
                  <a:pt x="610" y="542"/>
                  <a:pt x="591" y="523"/>
                </a:cubicBezTo>
                <a:close/>
                <a:moveTo>
                  <a:pt x="84" y="423"/>
                </a:moveTo>
                <a:cubicBezTo>
                  <a:pt x="39" y="377"/>
                  <a:pt x="14" y="317"/>
                  <a:pt x="14" y="253"/>
                </a:cubicBezTo>
                <a:cubicBezTo>
                  <a:pt x="14" y="189"/>
                  <a:pt x="39" y="129"/>
                  <a:pt x="84" y="84"/>
                </a:cubicBezTo>
                <a:cubicBezTo>
                  <a:pt x="129" y="39"/>
                  <a:pt x="189" y="14"/>
                  <a:pt x="253" y="14"/>
                </a:cubicBezTo>
                <a:cubicBezTo>
                  <a:pt x="317" y="14"/>
                  <a:pt x="377" y="39"/>
                  <a:pt x="422" y="84"/>
                </a:cubicBezTo>
                <a:cubicBezTo>
                  <a:pt x="506" y="168"/>
                  <a:pt x="514" y="298"/>
                  <a:pt x="449" y="391"/>
                </a:cubicBezTo>
                <a:cubicBezTo>
                  <a:pt x="448" y="392"/>
                  <a:pt x="448" y="392"/>
                  <a:pt x="448" y="392"/>
                </a:cubicBezTo>
                <a:cubicBezTo>
                  <a:pt x="440" y="403"/>
                  <a:pt x="432" y="413"/>
                  <a:pt x="422" y="423"/>
                </a:cubicBezTo>
                <a:cubicBezTo>
                  <a:pt x="413" y="432"/>
                  <a:pt x="403" y="441"/>
                  <a:pt x="392" y="448"/>
                </a:cubicBezTo>
                <a:cubicBezTo>
                  <a:pt x="392" y="448"/>
                  <a:pt x="391" y="449"/>
                  <a:pt x="391" y="449"/>
                </a:cubicBezTo>
                <a:cubicBezTo>
                  <a:pt x="351" y="477"/>
                  <a:pt x="303" y="493"/>
                  <a:pt x="253" y="493"/>
                </a:cubicBezTo>
                <a:cubicBezTo>
                  <a:pt x="189" y="493"/>
                  <a:pt x="129" y="468"/>
                  <a:pt x="84" y="423"/>
                </a:cubicBezTo>
                <a:close/>
                <a:moveTo>
                  <a:pt x="581" y="581"/>
                </a:moveTo>
                <a:cubicBezTo>
                  <a:pt x="568" y="595"/>
                  <a:pt x="546" y="595"/>
                  <a:pt x="532" y="581"/>
                </a:cubicBezTo>
                <a:cubicBezTo>
                  <a:pt x="406" y="455"/>
                  <a:pt x="406" y="455"/>
                  <a:pt x="406" y="455"/>
                </a:cubicBezTo>
                <a:cubicBezTo>
                  <a:pt x="415" y="448"/>
                  <a:pt x="424" y="441"/>
                  <a:pt x="432" y="433"/>
                </a:cubicBezTo>
                <a:cubicBezTo>
                  <a:pt x="440" y="424"/>
                  <a:pt x="448" y="415"/>
                  <a:pt x="455" y="406"/>
                </a:cubicBezTo>
                <a:cubicBezTo>
                  <a:pt x="581" y="533"/>
                  <a:pt x="581" y="533"/>
                  <a:pt x="581" y="533"/>
                </a:cubicBezTo>
                <a:cubicBezTo>
                  <a:pt x="595" y="546"/>
                  <a:pt x="595" y="568"/>
                  <a:pt x="581" y="5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Rectangle 34"/>
          <p:cNvSpPr/>
          <p:nvPr/>
        </p:nvSpPr>
        <p:spPr>
          <a:xfrm>
            <a:off x="6901806" y="2158990"/>
            <a:ext cx="5350878" cy="740166"/>
          </a:xfrm>
          <a:prstGeom prst="rect">
            <a:avLst/>
          </a:prstGeom>
          <a:solidFill>
            <a:srgbClr val="B2B2B2">
              <a:alpha val="5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venir Light" panose="020B0402020203020204" pitchFamily="34" charset="77"/>
            </a:endParaRPr>
          </a:p>
        </p:txBody>
      </p:sp>
      <p:sp>
        <p:nvSpPr>
          <p:cNvPr id="36" name="Rectangle 35"/>
          <p:cNvSpPr/>
          <p:nvPr/>
        </p:nvSpPr>
        <p:spPr>
          <a:xfrm>
            <a:off x="6889110" y="2896993"/>
            <a:ext cx="5363574" cy="740166"/>
          </a:xfrm>
          <a:prstGeom prst="rect">
            <a:avLst/>
          </a:prstGeom>
          <a:solidFill>
            <a:srgbClr val="B2B2B2">
              <a:alpha val="4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venir Light" panose="020B0402020203020204" pitchFamily="34" charset="77"/>
            </a:endParaRPr>
          </a:p>
        </p:txBody>
      </p:sp>
      <p:sp>
        <p:nvSpPr>
          <p:cNvPr id="37" name="Rectangle 36"/>
          <p:cNvSpPr/>
          <p:nvPr/>
        </p:nvSpPr>
        <p:spPr>
          <a:xfrm>
            <a:off x="6889110" y="3634997"/>
            <a:ext cx="5363574" cy="740166"/>
          </a:xfrm>
          <a:prstGeom prst="rect">
            <a:avLst/>
          </a:prstGeom>
          <a:solidFill>
            <a:srgbClr val="B2B2B2">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venir Light" panose="020B0402020203020204" pitchFamily="34" charset="77"/>
            </a:endParaRPr>
          </a:p>
        </p:txBody>
      </p:sp>
      <p:sp>
        <p:nvSpPr>
          <p:cNvPr id="38" name="Rectangle 37"/>
          <p:cNvSpPr/>
          <p:nvPr/>
        </p:nvSpPr>
        <p:spPr>
          <a:xfrm>
            <a:off x="6889110" y="4373000"/>
            <a:ext cx="5363574" cy="740166"/>
          </a:xfrm>
          <a:prstGeom prst="rect">
            <a:avLst/>
          </a:prstGeom>
          <a:solidFill>
            <a:srgbClr val="5F5F5F">
              <a:alpha val="1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venir Light" panose="020B0402020203020204" pitchFamily="34" charset="77"/>
            </a:endParaRPr>
          </a:p>
        </p:txBody>
      </p:sp>
      <p:grpSp>
        <p:nvGrpSpPr>
          <p:cNvPr id="21" name="Group 20"/>
          <p:cNvGrpSpPr>
            <a:grpSpLocks noChangeAspect="1"/>
          </p:cNvGrpSpPr>
          <p:nvPr/>
        </p:nvGrpSpPr>
        <p:grpSpPr>
          <a:xfrm>
            <a:off x="809800" y="1933587"/>
            <a:ext cx="6798368" cy="3504812"/>
            <a:chOff x="-1348120" y="1139528"/>
            <a:chExt cx="9361040" cy="4825964"/>
          </a:xfrm>
        </p:grpSpPr>
        <p:grpSp>
          <p:nvGrpSpPr>
            <p:cNvPr id="20" name="Group 19"/>
            <p:cNvGrpSpPr/>
            <p:nvPr/>
          </p:nvGrpSpPr>
          <p:grpSpPr>
            <a:xfrm>
              <a:off x="-375492" y="1139528"/>
              <a:ext cx="7415784" cy="4700016"/>
              <a:chOff x="-375492" y="1139528"/>
              <a:chExt cx="7415784" cy="4700016"/>
            </a:xfrm>
          </p:grpSpPr>
          <p:grpSp>
            <p:nvGrpSpPr>
              <p:cNvPr id="17" name="Group 16"/>
              <p:cNvGrpSpPr/>
              <p:nvPr/>
            </p:nvGrpSpPr>
            <p:grpSpPr>
              <a:xfrm>
                <a:off x="-375492" y="1139528"/>
                <a:ext cx="7415784" cy="4700016"/>
                <a:chOff x="-375492" y="1139528"/>
                <a:chExt cx="7415784" cy="4700016"/>
              </a:xfrm>
            </p:grpSpPr>
            <p:sp>
              <p:nvSpPr>
                <p:cNvPr id="16" name="Freeform 15"/>
                <p:cNvSpPr/>
                <p:nvPr/>
              </p:nvSpPr>
              <p:spPr>
                <a:xfrm>
                  <a:off x="-375492" y="1139528"/>
                  <a:ext cx="7415784" cy="4700016"/>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Freeform 9"/>
                <p:cNvSpPr/>
                <p:nvPr/>
              </p:nvSpPr>
              <p:spPr>
                <a:xfrm>
                  <a:off x="-358010" y="1160080"/>
                  <a:ext cx="7380820" cy="4658912"/>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Freeform 13"/>
                <p:cNvSpPr/>
                <p:nvPr/>
              </p:nvSpPr>
              <p:spPr>
                <a:xfrm>
                  <a:off x="4509682" y="1139528"/>
                  <a:ext cx="2530610" cy="4700016"/>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9" name="Oval 18"/>
              <p:cNvSpPr/>
              <p:nvPr/>
            </p:nvSpPr>
            <p:spPr>
              <a:xfrm>
                <a:off x="3260392" y="1241052"/>
                <a:ext cx="144016" cy="144016"/>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8" name="Group 17"/>
            <p:cNvGrpSpPr/>
            <p:nvPr/>
          </p:nvGrpSpPr>
          <p:grpSpPr>
            <a:xfrm>
              <a:off x="-1348120" y="5777968"/>
              <a:ext cx="9361040" cy="187524"/>
              <a:chOff x="-1348120" y="5777968"/>
              <a:chExt cx="9361040" cy="187524"/>
            </a:xfrm>
          </p:grpSpPr>
          <p:sp>
            <p:nvSpPr>
              <p:cNvPr id="7" name="Trapezoid 6"/>
              <p:cNvSpPr/>
              <p:nvPr/>
            </p:nvSpPr>
            <p:spPr>
              <a:xfrm flipV="1">
                <a:off x="-1348120" y="5928916"/>
                <a:ext cx="9361040" cy="36576"/>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1348120" y="5777968"/>
                <a:ext cx="9361040" cy="151090"/>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sp>
        <p:nvSpPr>
          <p:cNvPr id="22" name="Title 21"/>
          <p:cNvSpPr>
            <a:spLocks noGrp="1"/>
          </p:cNvSpPr>
          <p:nvPr>
            <p:ph type="title"/>
          </p:nvPr>
        </p:nvSpPr>
        <p:spPr/>
        <p:txBody>
          <a:bodyPr/>
          <a:lstStyle/>
          <a:p>
            <a:r>
              <a:rPr lang="en-US"/>
              <a:t>Demo of the Website</a:t>
            </a:r>
          </a:p>
        </p:txBody>
      </p:sp>
      <p:sp>
        <p:nvSpPr>
          <p:cNvPr id="39" name="TextBox 38"/>
          <p:cNvSpPr txBox="1"/>
          <p:nvPr/>
        </p:nvSpPr>
        <p:spPr>
          <a:xfrm>
            <a:off x="7223874" y="4597216"/>
            <a:ext cx="4416742" cy="307777"/>
          </a:xfrm>
          <a:prstGeom prst="rect">
            <a:avLst/>
          </a:prstGeom>
          <a:noFill/>
        </p:spPr>
        <p:txBody>
          <a:bodyPr wrap="square" rtlCol="0" anchor="ctr" anchorCtr="0">
            <a:spAutoFit/>
          </a:bodyPr>
          <a:lstStyle/>
          <a:p>
            <a:r>
              <a:rPr lang="en-US" sz="1400">
                <a:latin typeface="Avenir Light" panose="020B0402020203020204" pitchFamily="34" charset="77"/>
              </a:rPr>
              <a:t>Opportunity to deep dive into the Nordics </a:t>
            </a:r>
          </a:p>
        </p:txBody>
      </p:sp>
      <p:pic>
        <p:nvPicPr>
          <p:cNvPr id="5" name="Picture 4" descr="Graphical user interface, application&#10;&#10;Description automatically generated">
            <a:extLst>
              <a:ext uri="{FF2B5EF4-FFF2-40B4-BE49-F238E27FC236}">
                <a16:creationId xmlns:a16="http://schemas.microsoft.com/office/drawing/2014/main" id="{A6D09B2E-7B56-1642-B4FF-9ECD0BECA393}"/>
              </a:ext>
            </a:extLst>
          </p:cNvPr>
          <p:cNvPicPr>
            <a:picLocks noChangeAspect="1"/>
          </p:cNvPicPr>
          <p:nvPr/>
        </p:nvPicPr>
        <p:blipFill>
          <a:blip r:embed="rId2"/>
          <a:stretch>
            <a:fillRect/>
          </a:stretch>
        </p:blipFill>
        <p:spPr>
          <a:xfrm>
            <a:off x="1713053" y="2168210"/>
            <a:ext cx="5010286" cy="2847070"/>
          </a:xfrm>
          <a:prstGeom prst="rect">
            <a:avLst/>
          </a:prstGeom>
        </p:spPr>
      </p:pic>
      <p:sp>
        <p:nvSpPr>
          <p:cNvPr id="45" name="TextBox 44"/>
          <p:cNvSpPr txBox="1"/>
          <p:nvPr/>
        </p:nvSpPr>
        <p:spPr>
          <a:xfrm>
            <a:off x="7223874" y="2375184"/>
            <a:ext cx="4416742" cy="307777"/>
          </a:xfrm>
          <a:prstGeom prst="rect">
            <a:avLst/>
          </a:prstGeom>
          <a:noFill/>
        </p:spPr>
        <p:txBody>
          <a:bodyPr wrap="square" lIns="91440" tIns="45720" rIns="91440" bIns="45720" rtlCol="0" anchor="ctr" anchorCtr="0">
            <a:spAutoFit/>
          </a:bodyPr>
          <a:lstStyle/>
          <a:p>
            <a:r>
              <a:rPr lang="en-US" sz="1400">
                <a:latin typeface="Avenir Light"/>
                <a:hlinkClick r:id="rId3"/>
              </a:rPr>
              <a:t>Interactive website</a:t>
            </a:r>
            <a:endParaRPr lang="en-US" sz="1400">
              <a:latin typeface="Avenir Light" panose="020B0402020203020204" pitchFamily="34" charset="77"/>
            </a:endParaRPr>
          </a:p>
        </p:txBody>
      </p:sp>
      <p:sp>
        <p:nvSpPr>
          <p:cNvPr id="46" name="TextBox 45"/>
          <p:cNvSpPr txBox="1"/>
          <p:nvPr/>
        </p:nvSpPr>
        <p:spPr>
          <a:xfrm>
            <a:off x="7223874" y="3115861"/>
            <a:ext cx="4416742" cy="307777"/>
          </a:xfrm>
          <a:prstGeom prst="rect">
            <a:avLst/>
          </a:prstGeom>
          <a:noFill/>
        </p:spPr>
        <p:txBody>
          <a:bodyPr wrap="square" rtlCol="0" anchor="ctr" anchorCtr="0">
            <a:spAutoFit/>
          </a:bodyPr>
          <a:lstStyle/>
          <a:p>
            <a:r>
              <a:rPr lang="en-US" sz="1400">
                <a:latin typeface="Avenir Light" panose="020B0402020203020204" pitchFamily="34" charset="77"/>
              </a:rPr>
              <a:t>Answers what, where and why</a:t>
            </a:r>
          </a:p>
        </p:txBody>
      </p:sp>
      <p:sp>
        <p:nvSpPr>
          <p:cNvPr id="47" name="TextBox 46"/>
          <p:cNvSpPr txBox="1"/>
          <p:nvPr/>
        </p:nvSpPr>
        <p:spPr>
          <a:xfrm>
            <a:off x="7223874" y="3856538"/>
            <a:ext cx="4416742" cy="307777"/>
          </a:xfrm>
          <a:prstGeom prst="rect">
            <a:avLst/>
          </a:prstGeom>
          <a:noFill/>
        </p:spPr>
        <p:txBody>
          <a:bodyPr wrap="square" rtlCol="0" anchor="ctr" anchorCtr="0">
            <a:spAutoFit/>
          </a:bodyPr>
          <a:lstStyle/>
          <a:p>
            <a:r>
              <a:rPr lang="en-US" sz="1400">
                <a:latin typeface="Avenir Light" panose="020B0402020203020204" pitchFamily="34" charset="77"/>
              </a:rPr>
              <a:t>As well as what can be done</a:t>
            </a:r>
          </a:p>
        </p:txBody>
      </p:sp>
    </p:spTree>
    <p:extLst>
      <p:ext uri="{BB962C8B-B14F-4D97-AF65-F5344CB8AC3E}">
        <p14:creationId xmlns:p14="http://schemas.microsoft.com/office/powerpoint/2010/main" val="1115305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22" presetClass="entr" presetSubtype="8" fill="hold" grpId="0" nodeType="withEffect">
                                  <p:stCondLst>
                                    <p:cond delay="20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par>
                                <p:cTn id="11" presetID="10" presetClass="entr" presetSubtype="0" fill="hold" grpId="0" nodeType="withEffect">
                                  <p:stCondLst>
                                    <p:cond delay="400"/>
                                  </p:stCondLst>
                                  <p:childTnLst>
                                    <p:set>
                                      <p:cBhvr>
                                        <p:cTn id="12" dur="1" fill="hold">
                                          <p:stCondLst>
                                            <p:cond delay="0"/>
                                          </p:stCondLst>
                                        </p:cTn>
                                        <p:tgtEl>
                                          <p:spTgt spid="45"/>
                                        </p:tgtEl>
                                        <p:attrNameLst>
                                          <p:attrName>style.visibility</p:attrName>
                                        </p:attrNameLst>
                                      </p:cBhvr>
                                      <p:to>
                                        <p:strVal val="visible"/>
                                      </p:to>
                                    </p:set>
                                    <p:animEffect transition="in" filter="fade">
                                      <p:cBhvr>
                                        <p:cTn id="13" dur="500"/>
                                        <p:tgtEl>
                                          <p:spTgt spid="45"/>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49"/>
                                        </p:tgtEl>
                                        <p:attrNameLst>
                                          <p:attrName>style.visibility</p:attrName>
                                        </p:attrNameLst>
                                      </p:cBhvr>
                                      <p:to>
                                        <p:strVal val="visible"/>
                                      </p:to>
                                    </p:set>
                                    <p:animEffect transition="in" filter="fade">
                                      <p:cBhvr>
                                        <p:cTn id="16" dur="500"/>
                                        <p:tgtEl>
                                          <p:spTgt spid="49"/>
                                        </p:tgtEl>
                                      </p:cBhvr>
                                    </p:animEffect>
                                  </p:childTnLst>
                                </p:cTn>
                              </p:par>
                              <p:par>
                                <p:cTn id="17" presetID="22" presetClass="entr" presetSubtype="8" fill="hold" grpId="0" nodeType="withEffect">
                                  <p:stCondLst>
                                    <p:cond delay="400"/>
                                  </p:stCondLst>
                                  <p:childTnLst>
                                    <p:set>
                                      <p:cBhvr>
                                        <p:cTn id="18" dur="1" fill="hold">
                                          <p:stCondLst>
                                            <p:cond delay="0"/>
                                          </p:stCondLst>
                                        </p:cTn>
                                        <p:tgtEl>
                                          <p:spTgt spid="36"/>
                                        </p:tgtEl>
                                        <p:attrNameLst>
                                          <p:attrName>style.visibility</p:attrName>
                                        </p:attrNameLst>
                                      </p:cBhvr>
                                      <p:to>
                                        <p:strVal val="visible"/>
                                      </p:to>
                                    </p:set>
                                    <p:animEffect transition="in" filter="wipe(left)">
                                      <p:cBhvr>
                                        <p:cTn id="19" dur="500"/>
                                        <p:tgtEl>
                                          <p:spTgt spid="36"/>
                                        </p:tgtEl>
                                      </p:cBhvr>
                                    </p:animEffect>
                                  </p:childTnLst>
                                </p:cTn>
                              </p:par>
                              <p:par>
                                <p:cTn id="20" presetID="10" presetClass="entr" presetSubtype="0" fill="hold" grpId="0" nodeType="withEffect">
                                  <p:stCondLst>
                                    <p:cond delay="60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par>
                                <p:cTn id="26" presetID="22" presetClass="entr" presetSubtype="8" fill="hold" grpId="0" nodeType="withEffect">
                                  <p:stCondLst>
                                    <p:cond delay="600"/>
                                  </p:stCondLst>
                                  <p:childTnLst>
                                    <p:set>
                                      <p:cBhvr>
                                        <p:cTn id="27" dur="1" fill="hold">
                                          <p:stCondLst>
                                            <p:cond delay="0"/>
                                          </p:stCondLst>
                                        </p:cTn>
                                        <p:tgtEl>
                                          <p:spTgt spid="37"/>
                                        </p:tgtEl>
                                        <p:attrNameLst>
                                          <p:attrName>style.visibility</p:attrName>
                                        </p:attrNameLst>
                                      </p:cBhvr>
                                      <p:to>
                                        <p:strVal val="visible"/>
                                      </p:to>
                                    </p:set>
                                    <p:animEffect transition="in" filter="wipe(left)">
                                      <p:cBhvr>
                                        <p:cTn id="28" dur="500"/>
                                        <p:tgtEl>
                                          <p:spTgt spid="37"/>
                                        </p:tgtEl>
                                      </p:cBhvr>
                                    </p:animEffect>
                                  </p:childTnLst>
                                </p:cTn>
                              </p:par>
                              <p:par>
                                <p:cTn id="29" presetID="10" presetClass="entr" presetSubtype="0" fill="hold" grpId="0" nodeType="withEffect">
                                  <p:stCondLst>
                                    <p:cond delay="800"/>
                                  </p:stCondLst>
                                  <p:childTnLst>
                                    <p:set>
                                      <p:cBhvr>
                                        <p:cTn id="30" dur="1" fill="hold">
                                          <p:stCondLst>
                                            <p:cond delay="0"/>
                                          </p:stCondLst>
                                        </p:cTn>
                                        <p:tgtEl>
                                          <p:spTgt spid="47"/>
                                        </p:tgtEl>
                                        <p:attrNameLst>
                                          <p:attrName>style.visibility</p:attrName>
                                        </p:attrNameLst>
                                      </p:cBhvr>
                                      <p:to>
                                        <p:strVal val="visible"/>
                                      </p:to>
                                    </p:set>
                                    <p:animEffect transition="in" filter="fade">
                                      <p:cBhvr>
                                        <p:cTn id="31" dur="500"/>
                                        <p:tgtEl>
                                          <p:spTgt spid="47"/>
                                        </p:tgtEl>
                                      </p:cBhvr>
                                    </p:animEffect>
                                  </p:childTnLst>
                                </p:cTn>
                              </p:par>
                              <p:par>
                                <p:cTn id="32" presetID="10" presetClass="entr" presetSubtype="0" fill="hold" grpId="0" nodeType="withEffect">
                                  <p:stCondLst>
                                    <p:cond delay="600"/>
                                  </p:stCondLst>
                                  <p:childTnLst>
                                    <p:set>
                                      <p:cBhvr>
                                        <p:cTn id="33" dur="1" fill="hold">
                                          <p:stCondLst>
                                            <p:cond delay="0"/>
                                          </p:stCondLst>
                                        </p:cTn>
                                        <p:tgtEl>
                                          <p:spTgt spid="50"/>
                                        </p:tgtEl>
                                        <p:attrNameLst>
                                          <p:attrName>style.visibility</p:attrName>
                                        </p:attrNameLst>
                                      </p:cBhvr>
                                      <p:to>
                                        <p:strVal val="visible"/>
                                      </p:to>
                                    </p:set>
                                    <p:animEffect transition="in" filter="fade">
                                      <p:cBhvr>
                                        <p:cTn id="34" dur="500"/>
                                        <p:tgtEl>
                                          <p:spTgt spid="50"/>
                                        </p:tgtEl>
                                      </p:cBhvr>
                                    </p:animEffect>
                                  </p:childTnLst>
                                </p:cTn>
                              </p:par>
                              <p:par>
                                <p:cTn id="35" presetID="22" presetClass="entr" presetSubtype="8" fill="hold" grpId="0" nodeType="withEffect">
                                  <p:stCondLst>
                                    <p:cond delay="800"/>
                                  </p:stCondLst>
                                  <p:childTnLst>
                                    <p:set>
                                      <p:cBhvr>
                                        <p:cTn id="36" dur="1" fill="hold">
                                          <p:stCondLst>
                                            <p:cond delay="0"/>
                                          </p:stCondLst>
                                        </p:cTn>
                                        <p:tgtEl>
                                          <p:spTgt spid="38"/>
                                        </p:tgtEl>
                                        <p:attrNameLst>
                                          <p:attrName>style.visibility</p:attrName>
                                        </p:attrNameLst>
                                      </p:cBhvr>
                                      <p:to>
                                        <p:strVal val="visible"/>
                                      </p:to>
                                    </p:set>
                                    <p:animEffect transition="in" filter="wipe(left)">
                                      <p:cBhvr>
                                        <p:cTn id="37" dur="500"/>
                                        <p:tgtEl>
                                          <p:spTgt spid="38"/>
                                        </p:tgtEl>
                                      </p:cBhvr>
                                    </p:animEffect>
                                  </p:childTnLst>
                                </p:cTn>
                              </p:par>
                              <p:par>
                                <p:cTn id="38" presetID="10" presetClass="entr" presetSubtype="0" fill="hold" grpId="0" nodeType="withEffect">
                                  <p:stCondLst>
                                    <p:cond delay="100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50" grpId="0" animBg="1"/>
      <p:bldP spid="51" grpId="0" animBg="1"/>
      <p:bldP spid="35" grpId="0" animBg="1"/>
      <p:bldP spid="36" grpId="0" animBg="1"/>
      <p:bldP spid="37" grpId="0" animBg="1"/>
      <p:bldP spid="38" grpId="0" animBg="1"/>
      <p:bldP spid="39" grpId="0"/>
      <p:bldP spid="45" grpId="0"/>
      <p:bldP spid="46" grpId="0"/>
      <p:bldP spid="4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atin typeface="Avenir Light" panose="020B0402020203020204" pitchFamily="34" charset="77"/>
              </a:rPr>
              <a:t>Ethical issues</a:t>
            </a:r>
          </a:p>
        </p:txBody>
      </p:sp>
      <p:grpSp>
        <p:nvGrpSpPr>
          <p:cNvPr id="21" name="Group 20">
            <a:extLst>
              <a:ext uri="{FF2B5EF4-FFF2-40B4-BE49-F238E27FC236}">
                <a16:creationId xmlns:a16="http://schemas.microsoft.com/office/drawing/2014/main" id="{33DD1811-12D6-A743-B1A7-FD2DABF91D47}"/>
              </a:ext>
            </a:extLst>
          </p:cNvPr>
          <p:cNvGrpSpPr/>
          <p:nvPr/>
        </p:nvGrpSpPr>
        <p:grpSpPr>
          <a:xfrm>
            <a:off x="6930898" y="1573258"/>
            <a:ext cx="3735547" cy="4662004"/>
            <a:chOff x="6930898" y="1573258"/>
            <a:chExt cx="3735547" cy="4662004"/>
          </a:xfrm>
        </p:grpSpPr>
        <p:sp>
          <p:nvSpPr>
            <p:cNvPr id="12" name="Rectangle 11"/>
            <p:cNvSpPr/>
            <p:nvPr/>
          </p:nvSpPr>
          <p:spPr>
            <a:xfrm>
              <a:off x="7209499" y="2649024"/>
              <a:ext cx="3456946" cy="3586238"/>
            </a:xfrm>
            <a:prstGeom prst="rect">
              <a:avLst/>
            </a:prstGeom>
            <a:solidFill>
              <a:srgbClr val="87AEA7">
                <a:alpha val="20000"/>
              </a:srgbClr>
            </a:solidFill>
          </p:spPr>
          <p:txBody>
            <a:bodyPr wrap="square" lIns="182880" tIns="182880" rIns="182880" bIns="182880">
              <a:spAutoFit/>
            </a:bodyPr>
            <a:lstStyle/>
            <a:p>
              <a:pPr marL="171450" indent="-171450">
                <a:lnSpc>
                  <a:spcPct val="94000"/>
                </a:lnSpc>
                <a:spcAft>
                  <a:spcPts val="800"/>
                </a:spcAft>
                <a:buClr>
                  <a:srgbClr val="87AEA7"/>
                </a:buClr>
                <a:buFont typeface="Arial" panose="020B0604020202020204" pitchFamily="34" charset="0"/>
                <a:buChar char="•"/>
              </a:pPr>
              <a:r>
                <a:rPr lang="en-US" sz="1600">
                  <a:latin typeface="Avenir Light" panose="020B0402020203020204" pitchFamily="34" charset="77"/>
                </a:rPr>
                <a:t>Data related issues cumulate to method related issues</a:t>
              </a:r>
            </a:p>
            <a:p>
              <a:pPr marL="171450" indent="-171450">
                <a:lnSpc>
                  <a:spcPct val="94000"/>
                </a:lnSpc>
                <a:spcAft>
                  <a:spcPts val="800"/>
                </a:spcAft>
                <a:buClr>
                  <a:srgbClr val="87AEA7"/>
                </a:buClr>
                <a:buFont typeface="Arial" panose="020B0604020202020204" pitchFamily="34" charset="0"/>
                <a:buChar char="•"/>
              </a:pPr>
              <a:r>
                <a:rPr lang="en-US" sz="1600">
                  <a:latin typeface="Avenir Light" panose="020B0402020203020204" pitchFamily="34" charset="77"/>
                </a:rPr>
                <a:t>There are observation gaps in the data on aspects of climate change</a:t>
              </a:r>
            </a:p>
            <a:p>
              <a:pPr marL="171450" indent="-171450">
                <a:lnSpc>
                  <a:spcPct val="94000"/>
                </a:lnSpc>
                <a:spcAft>
                  <a:spcPts val="800"/>
                </a:spcAft>
                <a:buClr>
                  <a:srgbClr val="87AEA7"/>
                </a:buClr>
                <a:buFont typeface="Arial" panose="020B0604020202020204" pitchFamily="34" charset="0"/>
                <a:buChar char="•"/>
              </a:pPr>
              <a:r>
                <a:rPr lang="en-US" sz="1600">
                  <a:latin typeface="Avenir Light" panose="020B0402020203020204" pitchFamily="34" charset="77"/>
                </a:rPr>
                <a:t>Observation gaps include gaps regarding certain geographical areas of the world, in particular the climate data in southern countries and continents which are already struggling with the effects of climate change and fighting it</a:t>
              </a:r>
            </a:p>
          </p:txBody>
        </p:sp>
        <p:sp>
          <p:nvSpPr>
            <p:cNvPr id="4" name="TextBox 3"/>
            <p:cNvSpPr txBox="1"/>
            <p:nvPr/>
          </p:nvSpPr>
          <p:spPr>
            <a:xfrm>
              <a:off x="7209499" y="1808269"/>
              <a:ext cx="3456946" cy="800219"/>
            </a:xfrm>
            <a:prstGeom prst="rect">
              <a:avLst/>
            </a:prstGeom>
            <a:solidFill>
              <a:srgbClr val="87AEA7"/>
            </a:solidFill>
          </p:spPr>
          <p:txBody>
            <a:bodyPr wrap="square" lIns="243840" tIns="121920" rIns="243840" bIns="121920" rtlCol="0">
              <a:spAutoFit/>
            </a:bodyPr>
            <a:lstStyle/>
            <a:p>
              <a:r>
                <a:rPr lang="en-US">
                  <a:solidFill>
                    <a:srgbClr val="FFFFFF"/>
                  </a:solidFill>
                  <a:latin typeface="Avenir Light" panose="020B0402020203020204" pitchFamily="34" charset="77"/>
                </a:rPr>
                <a:t>Ethical issues regarding the approach of this project</a:t>
              </a:r>
            </a:p>
          </p:txBody>
        </p:sp>
        <p:sp useBgFill="1">
          <p:nvSpPr>
            <p:cNvPr id="9" name="Oval 8"/>
            <p:cNvSpPr/>
            <p:nvPr/>
          </p:nvSpPr>
          <p:spPr>
            <a:xfrm>
              <a:off x="6930898" y="1573258"/>
              <a:ext cx="537557" cy="537557"/>
            </a:xfrm>
            <a:prstGeom prst="ellipse">
              <a:avLst/>
            </a:prstGeom>
            <a:ln w="12700">
              <a:solidFill>
                <a:srgbClr val="87AEA7"/>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a:solidFill>
                    <a:schemeClr val="tx1"/>
                  </a:solidFill>
                  <a:latin typeface="Avenir Light" panose="020B0402020203020204" pitchFamily="34" charset="77"/>
                </a:rPr>
                <a:t>02</a:t>
              </a:r>
            </a:p>
          </p:txBody>
        </p:sp>
      </p:grpSp>
      <p:grpSp>
        <p:nvGrpSpPr>
          <p:cNvPr id="19" name="Group 18">
            <a:extLst>
              <a:ext uri="{FF2B5EF4-FFF2-40B4-BE49-F238E27FC236}">
                <a16:creationId xmlns:a16="http://schemas.microsoft.com/office/drawing/2014/main" id="{C18045F2-89E9-F947-B971-F4C25F2FB053}"/>
              </a:ext>
            </a:extLst>
          </p:cNvPr>
          <p:cNvGrpSpPr/>
          <p:nvPr/>
        </p:nvGrpSpPr>
        <p:grpSpPr>
          <a:xfrm>
            <a:off x="1525555" y="1573258"/>
            <a:ext cx="3735547" cy="4070175"/>
            <a:chOff x="1525555" y="1573258"/>
            <a:chExt cx="3735547" cy="4070175"/>
          </a:xfrm>
        </p:grpSpPr>
        <p:sp>
          <p:nvSpPr>
            <p:cNvPr id="15" name="Rectangle 14">
              <a:extLst>
                <a:ext uri="{FF2B5EF4-FFF2-40B4-BE49-F238E27FC236}">
                  <a16:creationId xmlns:a16="http://schemas.microsoft.com/office/drawing/2014/main" id="{2956404A-672F-0A4F-B288-077A6608DD41}"/>
                </a:ext>
              </a:extLst>
            </p:cNvPr>
            <p:cNvSpPr/>
            <p:nvPr/>
          </p:nvSpPr>
          <p:spPr>
            <a:xfrm>
              <a:off x="1804156" y="2649024"/>
              <a:ext cx="3456946" cy="2994409"/>
            </a:xfrm>
            <a:prstGeom prst="rect">
              <a:avLst/>
            </a:prstGeom>
            <a:solidFill>
              <a:srgbClr val="445F51">
                <a:alpha val="20000"/>
              </a:srgbClr>
            </a:solidFill>
          </p:spPr>
          <p:txBody>
            <a:bodyPr wrap="square" lIns="182880" tIns="182880" rIns="182880" bIns="182880">
              <a:spAutoFit/>
            </a:bodyPr>
            <a:lstStyle/>
            <a:p>
              <a:pPr marL="171450" indent="-171450">
                <a:lnSpc>
                  <a:spcPct val="94000"/>
                </a:lnSpc>
                <a:spcAft>
                  <a:spcPts val="800"/>
                </a:spcAft>
                <a:buClr>
                  <a:srgbClr val="445F51"/>
                </a:buClr>
                <a:buFont typeface="Arial" panose="020B0604020202020204" pitchFamily="34" charset="0"/>
                <a:buChar char="•"/>
              </a:pPr>
              <a:r>
                <a:rPr lang="en-US" sz="1600">
                  <a:latin typeface="Avenir Light" panose="020B0402020203020204" pitchFamily="34" charset="77"/>
                </a:rPr>
                <a:t>Nature of impacts are indirect</a:t>
              </a:r>
            </a:p>
            <a:p>
              <a:pPr marL="171450" indent="-171450">
                <a:lnSpc>
                  <a:spcPct val="94000"/>
                </a:lnSpc>
                <a:spcAft>
                  <a:spcPts val="800"/>
                </a:spcAft>
                <a:buClr>
                  <a:srgbClr val="445F51"/>
                </a:buClr>
                <a:buFont typeface="Arial" panose="020B0604020202020204" pitchFamily="34" charset="0"/>
                <a:buChar char="•"/>
              </a:pPr>
              <a:r>
                <a:rPr lang="en-US" sz="1600">
                  <a:latin typeface="Avenir Light" panose="020B0402020203020204" pitchFamily="34" charset="77"/>
                </a:rPr>
                <a:t>Responsibility hard to determine</a:t>
              </a:r>
            </a:p>
            <a:p>
              <a:pPr marL="171450" indent="-171450">
                <a:lnSpc>
                  <a:spcPct val="94000"/>
                </a:lnSpc>
                <a:spcAft>
                  <a:spcPts val="800"/>
                </a:spcAft>
                <a:buClr>
                  <a:srgbClr val="445F51"/>
                </a:buClr>
                <a:buFont typeface="Arial" panose="020B0604020202020204" pitchFamily="34" charset="0"/>
                <a:buChar char="•"/>
              </a:pPr>
              <a:r>
                <a:rPr lang="en-US" sz="1600">
                  <a:latin typeface="Avenir Light" panose="020B0402020203020204" pitchFamily="34" charset="77"/>
                </a:rPr>
                <a:t>Impacting those most who are not responsible for the emissions (Developing countries, the lower classes, nature and animals</a:t>
              </a:r>
            </a:p>
            <a:p>
              <a:pPr marL="171450" indent="-171450">
                <a:lnSpc>
                  <a:spcPct val="94000"/>
                </a:lnSpc>
                <a:spcAft>
                  <a:spcPts val="800"/>
                </a:spcAft>
                <a:buClr>
                  <a:srgbClr val="445F51"/>
                </a:buClr>
                <a:buFont typeface="Arial" panose="020B0604020202020204" pitchFamily="34" charset="0"/>
                <a:buChar char="•"/>
              </a:pPr>
              <a:r>
                <a:rPr lang="en-US" sz="1600">
                  <a:latin typeface="Avenir Light" panose="020B0402020203020204" pitchFamily="34" charset="77"/>
                </a:rPr>
                <a:t>Duties of developed nations to developing countries</a:t>
              </a:r>
            </a:p>
          </p:txBody>
        </p:sp>
        <p:sp>
          <p:nvSpPr>
            <p:cNvPr id="16" name="TextBox 15">
              <a:extLst>
                <a:ext uri="{FF2B5EF4-FFF2-40B4-BE49-F238E27FC236}">
                  <a16:creationId xmlns:a16="http://schemas.microsoft.com/office/drawing/2014/main" id="{24463504-0232-E04A-A873-745ECAD072BF}"/>
                </a:ext>
              </a:extLst>
            </p:cNvPr>
            <p:cNvSpPr txBox="1"/>
            <p:nvPr/>
          </p:nvSpPr>
          <p:spPr>
            <a:xfrm>
              <a:off x="1804156" y="1808269"/>
              <a:ext cx="3456946" cy="800219"/>
            </a:xfrm>
            <a:prstGeom prst="rect">
              <a:avLst/>
            </a:prstGeom>
            <a:solidFill>
              <a:srgbClr val="445F51"/>
            </a:solidFill>
          </p:spPr>
          <p:txBody>
            <a:bodyPr wrap="square" lIns="243840" tIns="121920" rIns="243840" bIns="121920" rtlCol="0">
              <a:spAutoFit/>
            </a:bodyPr>
            <a:lstStyle/>
            <a:p>
              <a:r>
                <a:rPr lang="en-US">
                  <a:solidFill>
                    <a:srgbClr val="FFFFFF"/>
                  </a:solidFill>
                  <a:latin typeface="Avenir Light" panose="020B0402020203020204" pitchFamily="34" charset="77"/>
                </a:rPr>
                <a:t>Overall ethical issues regarding climate change</a:t>
              </a:r>
            </a:p>
          </p:txBody>
        </p:sp>
        <p:sp useBgFill="1">
          <p:nvSpPr>
            <p:cNvPr id="17" name="Oval 16">
              <a:extLst>
                <a:ext uri="{FF2B5EF4-FFF2-40B4-BE49-F238E27FC236}">
                  <a16:creationId xmlns:a16="http://schemas.microsoft.com/office/drawing/2014/main" id="{CDC89B68-CF6C-6548-9C5F-D44C22B8B873}"/>
                </a:ext>
              </a:extLst>
            </p:cNvPr>
            <p:cNvSpPr/>
            <p:nvPr/>
          </p:nvSpPr>
          <p:spPr>
            <a:xfrm>
              <a:off x="1525555" y="1573258"/>
              <a:ext cx="537557" cy="537557"/>
            </a:xfrm>
            <a:prstGeom prst="ellipse">
              <a:avLst/>
            </a:prstGeom>
            <a:ln w="12700">
              <a:solidFill>
                <a:srgbClr val="445F5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a:solidFill>
                    <a:schemeClr val="tx1"/>
                  </a:solidFill>
                  <a:latin typeface="Avenir Light" panose="020B0402020203020204" pitchFamily="34" charset="77"/>
                </a:rPr>
                <a:t>01</a:t>
              </a:r>
            </a:p>
          </p:txBody>
        </p:sp>
      </p:grpSp>
      <p:sp>
        <p:nvSpPr>
          <p:cNvPr id="22" name="TextBox 21">
            <a:extLst>
              <a:ext uri="{FF2B5EF4-FFF2-40B4-BE49-F238E27FC236}">
                <a16:creationId xmlns:a16="http://schemas.microsoft.com/office/drawing/2014/main" id="{3E6F1668-1B0F-2C4C-97BD-A0C9B37D90B5}"/>
              </a:ext>
            </a:extLst>
          </p:cNvPr>
          <p:cNvSpPr txBox="1"/>
          <p:nvPr/>
        </p:nvSpPr>
        <p:spPr>
          <a:xfrm>
            <a:off x="16479078" y="3856383"/>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97985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atin typeface="Avenir Light" panose="020B0402020203020204" pitchFamily="34" charset="77"/>
              </a:rPr>
              <a:t>Future prospects</a:t>
            </a:r>
          </a:p>
        </p:txBody>
      </p:sp>
      <p:sp>
        <p:nvSpPr>
          <p:cNvPr id="4" name="TextBox 3"/>
          <p:cNvSpPr txBox="1"/>
          <p:nvPr/>
        </p:nvSpPr>
        <p:spPr>
          <a:xfrm>
            <a:off x="1055440" y="2528900"/>
            <a:ext cx="4284476" cy="2031325"/>
          </a:xfrm>
          <a:prstGeom prst="rect">
            <a:avLst/>
          </a:prstGeom>
          <a:noFill/>
        </p:spPr>
        <p:txBody>
          <a:bodyPr wrap="square" rtlCol="0">
            <a:spAutoFit/>
          </a:bodyPr>
          <a:lstStyle/>
          <a:p>
            <a:pPr algn="just"/>
            <a:r>
              <a:rPr lang="en-US" spc="-100">
                <a:solidFill>
                  <a:schemeClr val="tx2"/>
                </a:solidFill>
                <a:latin typeface="Avenir Light" panose="020B0402020203020204" pitchFamily="34" charset="77"/>
                <a:ea typeface="Open Sans" panose="020B0606030504020204" pitchFamily="34" charset="0"/>
                <a:cs typeface="Open Sans" panose="020B0606030504020204" pitchFamily="34" charset="0"/>
              </a:rPr>
              <a:t>The following years will show how strong the increasing momentum of decreasing emissions will be, which will make it considerably easier to predict future emissions. It will also relieve what the factors are that help decrease emissions the most, but also what features those countries have.</a:t>
            </a:r>
            <a:endParaRPr lang="en-US" sz="1400">
              <a:solidFill>
                <a:schemeClr val="tx2"/>
              </a:solidFill>
              <a:latin typeface="Avenir Light" panose="020B0402020203020204" pitchFamily="34" charset="77"/>
            </a:endParaRPr>
          </a:p>
        </p:txBody>
      </p:sp>
      <p:sp>
        <p:nvSpPr>
          <p:cNvPr id="5" name="TextBox 4"/>
          <p:cNvSpPr txBox="1"/>
          <p:nvPr/>
        </p:nvSpPr>
        <p:spPr>
          <a:xfrm>
            <a:off x="7498667" y="1687743"/>
            <a:ext cx="4005759" cy="1041311"/>
          </a:xfrm>
          <a:prstGeom prst="rect">
            <a:avLst/>
          </a:prstGeom>
          <a:noFill/>
        </p:spPr>
        <p:txBody>
          <a:bodyPr wrap="square" rtlCol="0">
            <a:spAutoFit/>
          </a:bodyPr>
          <a:lstStyle/>
          <a:p>
            <a:pPr>
              <a:spcAft>
                <a:spcPts val="200"/>
              </a:spcAft>
            </a:pPr>
            <a:r>
              <a:rPr lang="en-US" sz="1800" spc="-70">
                <a:latin typeface="Avenir Light" panose="020B0402020203020204" pitchFamily="34" charset="77"/>
                <a:ea typeface="Open Sans" panose="020B0606030504020204" pitchFamily="34" charset="0"/>
                <a:cs typeface="Open Sans" panose="020B0606030504020204" pitchFamily="34" charset="0"/>
              </a:rPr>
              <a:t>Automatic updates</a:t>
            </a:r>
          </a:p>
          <a:p>
            <a:pPr>
              <a:spcAft>
                <a:spcPts val="200"/>
              </a:spcAft>
            </a:pPr>
            <a:r>
              <a:rPr lang="en-US" sz="1400">
                <a:latin typeface="Avenir Light" panose="020B0402020203020204" pitchFamily="34" charset="77"/>
              </a:rPr>
              <a:t>The website will continue to update itself  automatically when new data is updated in Our World in Data</a:t>
            </a:r>
          </a:p>
        </p:txBody>
      </p:sp>
      <p:sp>
        <p:nvSpPr>
          <p:cNvPr id="6" name="TextBox 5"/>
          <p:cNvSpPr txBox="1"/>
          <p:nvPr/>
        </p:nvSpPr>
        <p:spPr>
          <a:xfrm>
            <a:off x="7498668" y="2782768"/>
            <a:ext cx="4005760" cy="1041311"/>
          </a:xfrm>
          <a:prstGeom prst="rect">
            <a:avLst/>
          </a:prstGeom>
          <a:noFill/>
        </p:spPr>
        <p:txBody>
          <a:bodyPr wrap="square" rtlCol="0">
            <a:spAutoFit/>
          </a:bodyPr>
          <a:lstStyle/>
          <a:p>
            <a:pPr>
              <a:spcAft>
                <a:spcPts val="200"/>
              </a:spcAft>
            </a:pPr>
            <a:r>
              <a:rPr lang="en-US" spc="-70">
                <a:latin typeface="Avenir Light" panose="020B0402020203020204" pitchFamily="34" charset="77"/>
                <a:ea typeface="Open Sans" panose="020B0606030504020204" pitchFamily="34" charset="0"/>
                <a:cs typeface="Open Sans" panose="020B0606030504020204" pitchFamily="34" charset="0"/>
              </a:rPr>
              <a:t>Increasingly complex models</a:t>
            </a:r>
            <a:endParaRPr lang="en-US" sz="1800" spc="-70">
              <a:latin typeface="Avenir Light" panose="020B0402020203020204" pitchFamily="34" charset="77"/>
              <a:ea typeface="Open Sans" panose="020B0606030504020204" pitchFamily="34" charset="0"/>
              <a:cs typeface="Open Sans" panose="020B0606030504020204" pitchFamily="34" charset="0"/>
            </a:endParaRPr>
          </a:p>
          <a:p>
            <a:pPr>
              <a:spcAft>
                <a:spcPts val="200"/>
              </a:spcAft>
            </a:pPr>
            <a:r>
              <a:rPr lang="en-US" sz="1400">
                <a:latin typeface="Avenir Light" panose="020B0402020203020204" pitchFamily="34" charset="77"/>
              </a:rPr>
              <a:t>Models such as polynomial regression and time series autoregressive model - to capture the nonlinearities in the data more accurately</a:t>
            </a:r>
          </a:p>
        </p:txBody>
      </p:sp>
      <p:sp>
        <p:nvSpPr>
          <p:cNvPr id="7" name="TextBox 6"/>
          <p:cNvSpPr txBox="1"/>
          <p:nvPr/>
        </p:nvSpPr>
        <p:spPr>
          <a:xfrm>
            <a:off x="7498668" y="4972817"/>
            <a:ext cx="4005758" cy="825867"/>
          </a:xfrm>
          <a:prstGeom prst="rect">
            <a:avLst/>
          </a:prstGeom>
          <a:noFill/>
        </p:spPr>
        <p:txBody>
          <a:bodyPr wrap="square" rtlCol="0">
            <a:spAutoFit/>
          </a:bodyPr>
          <a:lstStyle/>
          <a:p>
            <a:pPr>
              <a:spcAft>
                <a:spcPts val="200"/>
              </a:spcAft>
            </a:pPr>
            <a:r>
              <a:rPr lang="en-US" spc="-70">
                <a:latin typeface="Avenir Light" panose="020B0402020203020204" pitchFamily="34" charset="77"/>
                <a:ea typeface="Open Sans" panose="020B0606030504020204" pitchFamily="34" charset="0"/>
                <a:cs typeface="Open Sans" panose="020B0606030504020204" pitchFamily="34" charset="0"/>
              </a:rPr>
              <a:t>Highlight notable events</a:t>
            </a:r>
          </a:p>
          <a:p>
            <a:pPr>
              <a:spcAft>
                <a:spcPts val="200"/>
              </a:spcAft>
            </a:pPr>
            <a:r>
              <a:rPr lang="en-US" sz="1400">
                <a:latin typeface="Avenir Light" panose="020B0402020203020204" pitchFamily="34" charset="77"/>
              </a:rPr>
              <a:t>Both climate related and non to explore the potential non-trivial impact on emissions</a:t>
            </a:r>
          </a:p>
        </p:txBody>
      </p:sp>
      <p:sp>
        <p:nvSpPr>
          <p:cNvPr id="8" name="TextBox 7"/>
          <p:cNvSpPr txBox="1"/>
          <p:nvPr/>
        </p:nvSpPr>
        <p:spPr>
          <a:xfrm>
            <a:off x="7498668" y="3877793"/>
            <a:ext cx="3855132" cy="825867"/>
          </a:xfrm>
          <a:prstGeom prst="rect">
            <a:avLst/>
          </a:prstGeom>
          <a:noFill/>
        </p:spPr>
        <p:txBody>
          <a:bodyPr wrap="square" rtlCol="0">
            <a:spAutoFit/>
          </a:bodyPr>
          <a:lstStyle/>
          <a:p>
            <a:pPr>
              <a:spcAft>
                <a:spcPts val="200"/>
              </a:spcAft>
            </a:pPr>
            <a:r>
              <a:rPr lang="en-US" spc="-70">
                <a:latin typeface="Avenir Light" panose="020B0402020203020204" pitchFamily="34" charset="77"/>
                <a:ea typeface="Open Sans" panose="020B0606030504020204" pitchFamily="34" charset="0"/>
                <a:cs typeface="Open Sans" panose="020B0606030504020204" pitchFamily="34" charset="0"/>
              </a:rPr>
              <a:t>Gears-level understanding</a:t>
            </a:r>
          </a:p>
          <a:p>
            <a:pPr>
              <a:spcAft>
                <a:spcPts val="200"/>
              </a:spcAft>
            </a:pPr>
            <a:r>
              <a:rPr lang="en-US" sz="1400">
                <a:latin typeface="Avenir Light" panose="020B0402020203020204" pitchFamily="34" charset="77"/>
              </a:rPr>
              <a:t>To understand the explanatory variables and preprocess them more effectively</a:t>
            </a:r>
          </a:p>
        </p:txBody>
      </p:sp>
      <p:cxnSp>
        <p:nvCxnSpPr>
          <p:cNvPr id="10" name="Straight Connector 9"/>
          <p:cNvCxnSpPr/>
          <p:nvPr/>
        </p:nvCxnSpPr>
        <p:spPr>
          <a:xfrm>
            <a:off x="5879976" y="1582994"/>
            <a:ext cx="0" cy="4402290"/>
          </a:xfrm>
          <a:prstGeom prst="line">
            <a:avLst/>
          </a:prstGeom>
          <a:ln>
            <a:solidFill>
              <a:srgbClr val="7F7F7F">
                <a:alpha val="50000"/>
              </a:srgbClr>
            </a:solidFill>
          </a:ln>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6420036" y="1650626"/>
            <a:ext cx="900100" cy="900100"/>
          </a:xfrm>
          <a:prstGeom prst="ellipse">
            <a:avLst/>
          </a:prstGeom>
          <a:solidFill>
            <a:srgbClr val="445F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rgbClr val="FFFFFF"/>
                </a:solidFill>
                <a:latin typeface="Avenir Light" panose="020B0402020203020204" pitchFamily="34" charset="77"/>
              </a:rPr>
              <a:t>01</a:t>
            </a:r>
          </a:p>
        </p:txBody>
      </p:sp>
      <p:sp>
        <p:nvSpPr>
          <p:cNvPr id="14" name="Oval 13"/>
          <p:cNvSpPr/>
          <p:nvPr/>
        </p:nvSpPr>
        <p:spPr>
          <a:xfrm>
            <a:off x="6420036" y="2745651"/>
            <a:ext cx="900100" cy="900100"/>
          </a:xfrm>
          <a:prstGeom prst="ellipse">
            <a:avLst/>
          </a:prstGeom>
          <a:solidFill>
            <a:srgbClr val="445F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rgbClr val="FFFFFF"/>
                </a:solidFill>
                <a:latin typeface="Avenir Light" panose="020B0402020203020204" pitchFamily="34" charset="77"/>
              </a:rPr>
              <a:t>02</a:t>
            </a:r>
          </a:p>
        </p:txBody>
      </p:sp>
      <p:sp>
        <p:nvSpPr>
          <p:cNvPr id="15" name="Oval 14"/>
          <p:cNvSpPr/>
          <p:nvPr/>
        </p:nvSpPr>
        <p:spPr>
          <a:xfrm>
            <a:off x="6420036" y="3840676"/>
            <a:ext cx="900100" cy="900100"/>
          </a:xfrm>
          <a:prstGeom prst="ellipse">
            <a:avLst/>
          </a:prstGeom>
          <a:solidFill>
            <a:srgbClr val="445F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rgbClr val="FFFFFF"/>
                </a:solidFill>
                <a:latin typeface="Avenir Light" panose="020B0402020203020204" pitchFamily="34" charset="77"/>
              </a:rPr>
              <a:t>03</a:t>
            </a:r>
          </a:p>
        </p:txBody>
      </p:sp>
      <p:sp>
        <p:nvSpPr>
          <p:cNvPr id="16" name="Oval 15"/>
          <p:cNvSpPr/>
          <p:nvPr/>
        </p:nvSpPr>
        <p:spPr>
          <a:xfrm>
            <a:off x="6420036" y="4935700"/>
            <a:ext cx="900100" cy="900100"/>
          </a:xfrm>
          <a:prstGeom prst="ellipse">
            <a:avLst/>
          </a:prstGeom>
          <a:solidFill>
            <a:srgbClr val="445F5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rgbClr val="FFFFFF"/>
                </a:solidFill>
                <a:latin typeface="Avenir Light" panose="020B0402020203020204" pitchFamily="34" charset="77"/>
              </a:rPr>
              <a:t>04</a:t>
            </a:r>
          </a:p>
        </p:txBody>
      </p:sp>
    </p:spTree>
    <p:extLst>
      <p:ext uri="{BB962C8B-B14F-4D97-AF65-F5344CB8AC3E}">
        <p14:creationId xmlns:p14="http://schemas.microsoft.com/office/powerpoint/2010/main" val="295899919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2" presetClass="entr" presetSubtype="1" fill="hold"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up)">
                                          <p:cBhvr>
                                            <p:cTn id="10" dur="1100"/>
                                            <p:tgtEl>
                                              <p:spTgt spid="10"/>
                                            </p:tgtEl>
                                          </p:cBhvr>
                                        </p:animEffect>
                                      </p:childTnLst>
                                    </p:cTn>
                                  </p:par>
                                  <p:par>
                                    <p:cTn id="11" presetID="2" presetClass="entr" presetSubtype="1" fill="hold" grpId="0" nodeType="withEffect" p14:presetBounceEnd="66667">
                                      <p:stCondLst>
                                        <p:cond delay="300"/>
                                      </p:stCondLst>
                                      <p:childTnLst>
                                        <p:set>
                                          <p:cBhvr>
                                            <p:cTn id="12" dur="1" fill="hold">
                                              <p:stCondLst>
                                                <p:cond delay="0"/>
                                              </p:stCondLst>
                                            </p:cTn>
                                            <p:tgtEl>
                                              <p:spTgt spid="12"/>
                                            </p:tgtEl>
                                            <p:attrNameLst>
                                              <p:attrName>style.visibility</p:attrName>
                                            </p:attrNameLst>
                                          </p:cBhvr>
                                          <p:to>
                                            <p:strVal val="visible"/>
                                          </p:to>
                                        </p:set>
                                        <p:anim calcmode="lin" valueType="num" p14:bounceEnd="66667">
                                          <p:cBhvr additive="base">
                                            <p:cTn id="13" dur="900" fill="hold"/>
                                            <p:tgtEl>
                                              <p:spTgt spid="12"/>
                                            </p:tgtEl>
                                            <p:attrNameLst>
                                              <p:attrName>ppt_x</p:attrName>
                                            </p:attrNameLst>
                                          </p:cBhvr>
                                          <p:tavLst>
                                            <p:tav tm="0">
                                              <p:val>
                                                <p:strVal val="#ppt_x"/>
                                              </p:val>
                                            </p:tav>
                                            <p:tav tm="100000">
                                              <p:val>
                                                <p:strVal val="#ppt_x"/>
                                              </p:val>
                                            </p:tav>
                                          </p:tavLst>
                                        </p:anim>
                                        <p:anim calcmode="lin" valueType="num" p14:bounceEnd="66667">
                                          <p:cBhvr additive="base">
                                            <p:cTn id="14" dur="900" fill="hold"/>
                                            <p:tgtEl>
                                              <p:spTgt spid="12"/>
                                            </p:tgtEl>
                                            <p:attrNameLst>
                                              <p:attrName>ppt_y</p:attrName>
                                            </p:attrNameLst>
                                          </p:cBhvr>
                                          <p:tavLst>
                                            <p:tav tm="0">
                                              <p:val>
                                                <p:strVal val="0-#ppt_h/2"/>
                                              </p:val>
                                            </p:tav>
                                            <p:tav tm="100000">
                                              <p:val>
                                                <p:strVal val="#ppt_y"/>
                                              </p:val>
                                            </p:tav>
                                          </p:tavLst>
                                        </p:anim>
                                      </p:childTnLst>
                                    </p:cTn>
                                  </p:par>
                                  <p:par>
                                    <p:cTn id="15" presetID="10" presetClass="entr" presetSubtype="0" fill="hold" grpId="0" nodeType="withEffect">
                                      <p:stCondLst>
                                        <p:cond delay="70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2" presetClass="entr" presetSubtype="1" fill="hold" grpId="0" nodeType="withEffect" p14:presetBounceEnd="66667">
                                      <p:stCondLst>
                                        <p:cond delay="400"/>
                                      </p:stCondLst>
                                      <p:childTnLst>
                                        <p:set>
                                          <p:cBhvr>
                                            <p:cTn id="19" dur="1" fill="hold">
                                              <p:stCondLst>
                                                <p:cond delay="0"/>
                                              </p:stCondLst>
                                            </p:cTn>
                                            <p:tgtEl>
                                              <p:spTgt spid="14"/>
                                            </p:tgtEl>
                                            <p:attrNameLst>
                                              <p:attrName>style.visibility</p:attrName>
                                            </p:attrNameLst>
                                          </p:cBhvr>
                                          <p:to>
                                            <p:strVal val="visible"/>
                                          </p:to>
                                        </p:set>
                                        <p:anim calcmode="lin" valueType="num" p14:bounceEnd="66667">
                                          <p:cBhvr additive="base">
                                            <p:cTn id="20" dur="1000" fill="hold"/>
                                            <p:tgtEl>
                                              <p:spTgt spid="14"/>
                                            </p:tgtEl>
                                            <p:attrNameLst>
                                              <p:attrName>ppt_x</p:attrName>
                                            </p:attrNameLst>
                                          </p:cBhvr>
                                          <p:tavLst>
                                            <p:tav tm="0">
                                              <p:val>
                                                <p:strVal val="#ppt_x"/>
                                              </p:val>
                                            </p:tav>
                                            <p:tav tm="100000">
                                              <p:val>
                                                <p:strVal val="#ppt_x"/>
                                              </p:val>
                                            </p:tav>
                                          </p:tavLst>
                                        </p:anim>
                                        <p:anim calcmode="lin" valueType="num" p14:bounceEnd="66667">
                                          <p:cBhvr additive="base">
                                            <p:cTn id="21" dur="1000" fill="hold"/>
                                            <p:tgtEl>
                                              <p:spTgt spid="14"/>
                                            </p:tgtEl>
                                            <p:attrNameLst>
                                              <p:attrName>ppt_y</p:attrName>
                                            </p:attrNameLst>
                                          </p:cBhvr>
                                          <p:tavLst>
                                            <p:tav tm="0">
                                              <p:val>
                                                <p:strVal val="0-#ppt_h/2"/>
                                              </p:val>
                                            </p:tav>
                                            <p:tav tm="100000">
                                              <p:val>
                                                <p:strVal val="#ppt_y"/>
                                              </p:val>
                                            </p:tav>
                                          </p:tavLst>
                                        </p:anim>
                                      </p:childTnLst>
                                    </p:cTn>
                                  </p:par>
                                  <p:par>
                                    <p:cTn id="22" presetID="10" presetClass="entr" presetSubtype="0" fill="hold" grpId="0" nodeType="withEffect">
                                      <p:stCondLst>
                                        <p:cond delay="90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2" presetClass="entr" presetSubtype="1" fill="hold" grpId="0" nodeType="withEffect" p14:presetBounceEnd="66667">
                                      <p:stCondLst>
                                        <p:cond delay="500"/>
                                      </p:stCondLst>
                                      <p:childTnLst>
                                        <p:set>
                                          <p:cBhvr>
                                            <p:cTn id="26" dur="1" fill="hold">
                                              <p:stCondLst>
                                                <p:cond delay="0"/>
                                              </p:stCondLst>
                                            </p:cTn>
                                            <p:tgtEl>
                                              <p:spTgt spid="15"/>
                                            </p:tgtEl>
                                            <p:attrNameLst>
                                              <p:attrName>style.visibility</p:attrName>
                                            </p:attrNameLst>
                                          </p:cBhvr>
                                          <p:to>
                                            <p:strVal val="visible"/>
                                          </p:to>
                                        </p:set>
                                        <p:anim calcmode="lin" valueType="num" p14:bounceEnd="66667">
                                          <p:cBhvr additive="base">
                                            <p:cTn id="27" dur="1100" fill="hold"/>
                                            <p:tgtEl>
                                              <p:spTgt spid="15"/>
                                            </p:tgtEl>
                                            <p:attrNameLst>
                                              <p:attrName>ppt_x</p:attrName>
                                            </p:attrNameLst>
                                          </p:cBhvr>
                                          <p:tavLst>
                                            <p:tav tm="0">
                                              <p:val>
                                                <p:strVal val="#ppt_x"/>
                                              </p:val>
                                            </p:tav>
                                            <p:tav tm="100000">
                                              <p:val>
                                                <p:strVal val="#ppt_x"/>
                                              </p:val>
                                            </p:tav>
                                          </p:tavLst>
                                        </p:anim>
                                        <p:anim calcmode="lin" valueType="num" p14:bounceEnd="66667">
                                          <p:cBhvr additive="base">
                                            <p:cTn id="28" dur="1100" fill="hold"/>
                                            <p:tgtEl>
                                              <p:spTgt spid="15"/>
                                            </p:tgtEl>
                                            <p:attrNameLst>
                                              <p:attrName>ppt_y</p:attrName>
                                            </p:attrNameLst>
                                          </p:cBhvr>
                                          <p:tavLst>
                                            <p:tav tm="0">
                                              <p:val>
                                                <p:strVal val="0-#ppt_h/2"/>
                                              </p:val>
                                            </p:tav>
                                            <p:tav tm="100000">
                                              <p:val>
                                                <p:strVal val="#ppt_y"/>
                                              </p:val>
                                            </p:tav>
                                          </p:tavLst>
                                        </p:anim>
                                      </p:childTnLst>
                                    </p:cTn>
                                  </p:par>
                                  <p:par>
                                    <p:cTn id="29" presetID="10" presetClass="entr" presetSubtype="0" fill="hold" grpId="0" nodeType="withEffect">
                                      <p:stCondLst>
                                        <p:cond delay="110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par>
                                    <p:cTn id="32" presetID="2" presetClass="entr" presetSubtype="1" fill="hold" grpId="0" nodeType="withEffect" p14:presetBounceEnd="66667">
                                      <p:stCondLst>
                                        <p:cond delay="600"/>
                                      </p:stCondLst>
                                      <p:childTnLst>
                                        <p:set>
                                          <p:cBhvr>
                                            <p:cTn id="33" dur="1" fill="hold">
                                              <p:stCondLst>
                                                <p:cond delay="0"/>
                                              </p:stCondLst>
                                            </p:cTn>
                                            <p:tgtEl>
                                              <p:spTgt spid="16"/>
                                            </p:tgtEl>
                                            <p:attrNameLst>
                                              <p:attrName>style.visibility</p:attrName>
                                            </p:attrNameLst>
                                          </p:cBhvr>
                                          <p:to>
                                            <p:strVal val="visible"/>
                                          </p:to>
                                        </p:set>
                                        <p:anim calcmode="lin" valueType="num" p14:bounceEnd="66667">
                                          <p:cBhvr additive="base">
                                            <p:cTn id="34" dur="1200" fill="hold"/>
                                            <p:tgtEl>
                                              <p:spTgt spid="16"/>
                                            </p:tgtEl>
                                            <p:attrNameLst>
                                              <p:attrName>ppt_x</p:attrName>
                                            </p:attrNameLst>
                                          </p:cBhvr>
                                          <p:tavLst>
                                            <p:tav tm="0">
                                              <p:val>
                                                <p:strVal val="#ppt_x"/>
                                              </p:val>
                                            </p:tav>
                                            <p:tav tm="100000">
                                              <p:val>
                                                <p:strVal val="#ppt_x"/>
                                              </p:val>
                                            </p:tav>
                                          </p:tavLst>
                                        </p:anim>
                                        <p:anim calcmode="lin" valueType="num" p14:bounceEnd="66667">
                                          <p:cBhvr additive="base">
                                            <p:cTn id="35" dur="1200" fill="hold"/>
                                            <p:tgtEl>
                                              <p:spTgt spid="16"/>
                                            </p:tgtEl>
                                            <p:attrNameLst>
                                              <p:attrName>ppt_y</p:attrName>
                                            </p:attrNameLst>
                                          </p:cBhvr>
                                          <p:tavLst>
                                            <p:tav tm="0">
                                              <p:val>
                                                <p:strVal val="0-#ppt_h/2"/>
                                              </p:val>
                                            </p:tav>
                                            <p:tav tm="100000">
                                              <p:val>
                                                <p:strVal val="#ppt_y"/>
                                              </p:val>
                                            </p:tav>
                                          </p:tavLst>
                                        </p:anim>
                                      </p:childTnLst>
                                    </p:cTn>
                                  </p:par>
                                  <p:par>
                                    <p:cTn id="36" presetID="10" presetClass="entr" presetSubtype="0" fill="hold" grpId="0" nodeType="withEffect">
                                      <p:stCondLst>
                                        <p:cond delay="130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12" grpId="0" animBg="1"/>
          <p:bldP spid="14" grpId="0" animBg="1"/>
          <p:bldP spid="15" grpId="0" animBg="1"/>
          <p:bldP spid="16"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2" presetClass="entr" presetSubtype="1" fill="hold"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up)">
                                          <p:cBhvr>
                                            <p:cTn id="10" dur="1100"/>
                                            <p:tgtEl>
                                              <p:spTgt spid="10"/>
                                            </p:tgtEl>
                                          </p:cBhvr>
                                        </p:animEffect>
                                      </p:childTnLst>
                                    </p:cTn>
                                  </p:par>
                                  <p:par>
                                    <p:cTn id="11" presetID="2" presetClass="entr" presetSubtype="1" fill="hold" grpId="0" nodeType="withEffect">
                                      <p:stCondLst>
                                        <p:cond delay="30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900" fill="hold"/>
                                            <p:tgtEl>
                                              <p:spTgt spid="12"/>
                                            </p:tgtEl>
                                            <p:attrNameLst>
                                              <p:attrName>ppt_x</p:attrName>
                                            </p:attrNameLst>
                                          </p:cBhvr>
                                          <p:tavLst>
                                            <p:tav tm="0">
                                              <p:val>
                                                <p:strVal val="#ppt_x"/>
                                              </p:val>
                                            </p:tav>
                                            <p:tav tm="100000">
                                              <p:val>
                                                <p:strVal val="#ppt_x"/>
                                              </p:val>
                                            </p:tav>
                                          </p:tavLst>
                                        </p:anim>
                                        <p:anim calcmode="lin" valueType="num">
                                          <p:cBhvr additive="base">
                                            <p:cTn id="14" dur="900" fill="hold"/>
                                            <p:tgtEl>
                                              <p:spTgt spid="12"/>
                                            </p:tgtEl>
                                            <p:attrNameLst>
                                              <p:attrName>ppt_y</p:attrName>
                                            </p:attrNameLst>
                                          </p:cBhvr>
                                          <p:tavLst>
                                            <p:tav tm="0">
                                              <p:val>
                                                <p:strVal val="0-#ppt_h/2"/>
                                              </p:val>
                                            </p:tav>
                                            <p:tav tm="100000">
                                              <p:val>
                                                <p:strVal val="#ppt_y"/>
                                              </p:val>
                                            </p:tav>
                                          </p:tavLst>
                                        </p:anim>
                                      </p:childTnLst>
                                    </p:cTn>
                                  </p:par>
                                  <p:par>
                                    <p:cTn id="15" presetID="10" presetClass="entr" presetSubtype="0" fill="hold" grpId="0" nodeType="withEffect">
                                      <p:stCondLst>
                                        <p:cond delay="70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2" presetClass="entr" presetSubtype="1" fill="hold" grpId="0" nodeType="withEffect">
                                      <p:stCondLst>
                                        <p:cond delay="40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1000" fill="hold"/>
                                            <p:tgtEl>
                                              <p:spTgt spid="14"/>
                                            </p:tgtEl>
                                            <p:attrNameLst>
                                              <p:attrName>ppt_x</p:attrName>
                                            </p:attrNameLst>
                                          </p:cBhvr>
                                          <p:tavLst>
                                            <p:tav tm="0">
                                              <p:val>
                                                <p:strVal val="#ppt_x"/>
                                              </p:val>
                                            </p:tav>
                                            <p:tav tm="100000">
                                              <p:val>
                                                <p:strVal val="#ppt_x"/>
                                              </p:val>
                                            </p:tav>
                                          </p:tavLst>
                                        </p:anim>
                                        <p:anim calcmode="lin" valueType="num">
                                          <p:cBhvr additive="base">
                                            <p:cTn id="21" dur="1000" fill="hold"/>
                                            <p:tgtEl>
                                              <p:spTgt spid="14"/>
                                            </p:tgtEl>
                                            <p:attrNameLst>
                                              <p:attrName>ppt_y</p:attrName>
                                            </p:attrNameLst>
                                          </p:cBhvr>
                                          <p:tavLst>
                                            <p:tav tm="0">
                                              <p:val>
                                                <p:strVal val="0-#ppt_h/2"/>
                                              </p:val>
                                            </p:tav>
                                            <p:tav tm="100000">
                                              <p:val>
                                                <p:strVal val="#ppt_y"/>
                                              </p:val>
                                            </p:tav>
                                          </p:tavLst>
                                        </p:anim>
                                      </p:childTnLst>
                                    </p:cTn>
                                  </p:par>
                                  <p:par>
                                    <p:cTn id="22" presetID="10" presetClass="entr" presetSubtype="0" fill="hold" grpId="0" nodeType="withEffect">
                                      <p:stCondLst>
                                        <p:cond delay="90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2" presetClass="entr" presetSubtype="1" fill="hold" grpId="0" nodeType="withEffect">
                                      <p:stCondLst>
                                        <p:cond delay="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100" fill="hold"/>
                                            <p:tgtEl>
                                              <p:spTgt spid="15"/>
                                            </p:tgtEl>
                                            <p:attrNameLst>
                                              <p:attrName>ppt_x</p:attrName>
                                            </p:attrNameLst>
                                          </p:cBhvr>
                                          <p:tavLst>
                                            <p:tav tm="0">
                                              <p:val>
                                                <p:strVal val="#ppt_x"/>
                                              </p:val>
                                            </p:tav>
                                            <p:tav tm="100000">
                                              <p:val>
                                                <p:strVal val="#ppt_x"/>
                                              </p:val>
                                            </p:tav>
                                          </p:tavLst>
                                        </p:anim>
                                        <p:anim calcmode="lin" valueType="num">
                                          <p:cBhvr additive="base">
                                            <p:cTn id="28" dur="1100" fill="hold"/>
                                            <p:tgtEl>
                                              <p:spTgt spid="15"/>
                                            </p:tgtEl>
                                            <p:attrNameLst>
                                              <p:attrName>ppt_y</p:attrName>
                                            </p:attrNameLst>
                                          </p:cBhvr>
                                          <p:tavLst>
                                            <p:tav tm="0">
                                              <p:val>
                                                <p:strVal val="0-#ppt_h/2"/>
                                              </p:val>
                                            </p:tav>
                                            <p:tav tm="100000">
                                              <p:val>
                                                <p:strVal val="#ppt_y"/>
                                              </p:val>
                                            </p:tav>
                                          </p:tavLst>
                                        </p:anim>
                                      </p:childTnLst>
                                    </p:cTn>
                                  </p:par>
                                  <p:par>
                                    <p:cTn id="29" presetID="10" presetClass="entr" presetSubtype="0" fill="hold" grpId="0" nodeType="withEffect">
                                      <p:stCondLst>
                                        <p:cond delay="110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par>
                                    <p:cTn id="32" presetID="2" presetClass="entr" presetSubtype="1" fill="hold" grpId="0" nodeType="withEffect">
                                      <p:stCondLst>
                                        <p:cond delay="60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1200" fill="hold"/>
                                            <p:tgtEl>
                                              <p:spTgt spid="16"/>
                                            </p:tgtEl>
                                            <p:attrNameLst>
                                              <p:attrName>ppt_x</p:attrName>
                                            </p:attrNameLst>
                                          </p:cBhvr>
                                          <p:tavLst>
                                            <p:tav tm="0">
                                              <p:val>
                                                <p:strVal val="#ppt_x"/>
                                              </p:val>
                                            </p:tav>
                                            <p:tav tm="100000">
                                              <p:val>
                                                <p:strVal val="#ppt_x"/>
                                              </p:val>
                                            </p:tav>
                                          </p:tavLst>
                                        </p:anim>
                                        <p:anim calcmode="lin" valueType="num">
                                          <p:cBhvr additive="base">
                                            <p:cTn id="35" dur="1200" fill="hold"/>
                                            <p:tgtEl>
                                              <p:spTgt spid="16"/>
                                            </p:tgtEl>
                                            <p:attrNameLst>
                                              <p:attrName>ppt_y</p:attrName>
                                            </p:attrNameLst>
                                          </p:cBhvr>
                                          <p:tavLst>
                                            <p:tav tm="0">
                                              <p:val>
                                                <p:strVal val="0-#ppt_h/2"/>
                                              </p:val>
                                            </p:tav>
                                            <p:tav tm="100000">
                                              <p:val>
                                                <p:strVal val="#ppt_y"/>
                                              </p:val>
                                            </p:tav>
                                          </p:tavLst>
                                        </p:anim>
                                      </p:childTnLst>
                                    </p:cTn>
                                  </p:par>
                                  <p:par>
                                    <p:cTn id="36" presetID="10" presetClass="entr" presetSubtype="0" fill="hold" grpId="0" nodeType="withEffect">
                                      <p:stCondLst>
                                        <p:cond delay="130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12" grpId="0" animBg="1"/>
          <p:bldP spid="14" grpId="0" animBg="1"/>
          <p:bldP spid="15" grpId="0" animBg="1"/>
          <p:bldP spid="16"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alpha val="9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2766219"/>
            <a:ext cx="10515600" cy="1325563"/>
          </a:xfrm>
          <a:ln>
            <a:noFill/>
          </a:ln>
        </p:spPr>
        <p:txBody>
          <a:bodyPr/>
          <a:lstStyle/>
          <a:p>
            <a:pPr algn="r"/>
            <a:r>
              <a:rPr lang="en-US">
                <a:latin typeface="Avenir Light" panose="020B0402020203020204" pitchFamily="34" charset="77"/>
              </a:rPr>
              <a:t>Thank you!</a:t>
            </a:r>
          </a:p>
        </p:txBody>
      </p:sp>
      <p:sp>
        <p:nvSpPr>
          <p:cNvPr id="44" name="Freeform 43">
            <a:extLst>
              <a:ext uri="{FF2B5EF4-FFF2-40B4-BE49-F238E27FC236}">
                <a16:creationId xmlns:a16="http://schemas.microsoft.com/office/drawing/2014/main" id="{D29B9D71-63B6-CF40-8756-CF2D03B32E63}"/>
              </a:ext>
            </a:extLst>
          </p:cNvPr>
          <p:cNvSpPr>
            <a:spLocks noChangeAspect="1"/>
          </p:cNvSpPr>
          <p:nvPr/>
        </p:nvSpPr>
        <p:spPr>
          <a:xfrm>
            <a:off x="-98578" y="564605"/>
            <a:ext cx="2089563" cy="1138120"/>
          </a:xfrm>
          <a:custGeom>
            <a:avLst/>
            <a:gdLst>
              <a:gd name="connsiteX0" fmla="*/ 615355 w 1512168"/>
              <a:gd name="connsiteY0" fmla="*/ 0 h 823631"/>
              <a:gd name="connsiteX1" fmla="*/ 946487 w 1512168"/>
              <a:gd name="connsiteY1" fmla="*/ 176061 h 823631"/>
              <a:gd name="connsiteX2" fmla="*/ 971165 w 1512168"/>
              <a:gd name="connsiteY2" fmla="*/ 221528 h 823631"/>
              <a:gd name="connsiteX3" fmla="*/ 1012673 w 1512168"/>
              <a:gd name="connsiteY3" fmla="*/ 198998 h 823631"/>
              <a:gd name="connsiteX4" fmla="*/ 1112273 w 1512168"/>
              <a:gd name="connsiteY4" fmla="*/ 178890 h 823631"/>
              <a:gd name="connsiteX5" fmla="*/ 1368153 w 1512168"/>
              <a:gd name="connsiteY5" fmla="*/ 434770 h 823631"/>
              <a:gd name="connsiteX6" fmla="*/ 1359228 w 1512168"/>
              <a:gd name="connsiteY6" fmla="*/ 478978 h 823631"/>
              <a:gd name="connsiteX7" fmla="*/ 1405590 w 1512168"/>
              <a:gd name="connsiteY7" fmla="*/ 488338 h 823631"/>
              <a:gd name="connsiteX8" fmla="*/ 1512168 w 1512168"/>
              <a:gd name="connsiteY8" fmla="*/ 649128 h 823631"/>
              <a:gd name="connsiteX9" fmla="*/ 1337665 w 1512168"/>
              <a:gd name="connsiteY9" fmla="*/ 823631 h 823631"/>
              <a:gd name="connsiteX10" fmla="*/ 246511 w 1512168"/>
              <a:gd name="connsiteY10" fmla="*/ 823631 h 823631"/>
              <a:gd name="connsiteX11" fmla="*/ 241041 w 1512168"/>
              <a:gd name="connsiteY11" fmla="*/ 822527 h 823631"/>
              <a:gd name="connsiteX12" fmla="*/ 230088 w 1512168"/>
              <a:gd name="connsiteY12" fmla="*/ 823631 h 823631"/>
              <a:gd name="connsiteX13" fmla="*/ 0 w 1512168"/>
              <a:gd name="connsiteY13" fmla="*/ 593543 h 823631"/>
              <a:gd name="connsiteX14" fmla="*/ 183717 w 1512168"/>
              <a:gd name="connsiteY14" fmla="*/ 368130 h 823631"/>
              <a:gd name="connsiteX15" fmla="*/ 219533 w 1512168"/>
              <a:gd name="connsiteY15" fmla="*/ 364519 h 823631"/>
              <a:gd name="connsiteX16" fmla="*/ 224137 w 1512168"/>
              <a:gd name="connsiteY16" fmla="*/ 318852 h 823631"/>
              <a:gd name="connsiteX17" fmla="*/ 615355 w 1512168"/>
              <a:gd name="connsiteY17" fmla="*/ 0 h 82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12168" h="823631">
                <a:moveTo>
                  <a:pt x="615355" y="0"/>
                </a:moveTo>
                <a:cubicBezTo>
                  <a:pt x="753195" y="0"/>
                  <a:pt x="874724" y="69839"/>
                  <a:pt x="946487" y="176061"/>
                </a:cubicBezTo>
                <a:lnTo>
                  <a:pt x="971165" y="221528"/>
                </a:lnTo>
                <a:lnTo>
                  <a:pt x="1012673" y="198998"/>
                </a:lnTo>
                <a:cubicBezTo>
                  <a:pt x="1043286" y="186050"/>
                  <a:pt x="1076944" y="178890"/>
                  <a:pt x="1112273" y="178890"/>
                </a:cubicBezTo>
                <a:cubicBezTo>
                  <a:pt x="1253592" y="178890"/>
                  <a:pt x="1368153" y="293451"/>
                  <a:pt x="1368153" y="434770"/>
                </a:cubicBezTo>
                <a:lnTo>
                  <a:pt x="1359228" y="478978"/>
                </a:lnTo>
                <a:lnTo>
                  <a:pt x="1405590" y="488338"/>
                </a:lnTo>
                <a:cubicBezTo>
                  <a:pt x="1468221" y="514830"/>
                  <a:pt x="1512168" y="576847"/>
                  <a:pt x="1512168" y="649128"/>
                </a:cubicBezTo>
                <a:cubicBezTo>
                  <a:pt x="1512168" y="745503"/>
                  <a:pt x="1434040" y="823631"/>
                  <a:pt x="1337665" y="823631"/>
                </a:cubicBezTo>
                <a:lnTo>
                  <a:pt x="246511" y="823631"/>
                </a:lnTo>
                <a:lnTo>
                  <a:pt x="241041" y="822527"/>
                </a:lnTo>
                <a:lnTo>
                  <a:pt x="230088" y="823631"/>
                </a:lnTo>
                <a:cubicBezTo>
                  <a:pt x="103014" y="823631"/>
                  <a:pt x="0" y="720617"/>
                  <a:pt x="0" y="593543"/>
                </a:cubicBezTo>
                <a:cubicBezTo>
                  <a:pt x="0" y="482353"/>
                  <a:pt x="78870" y="389585"/>
                  <a:pt x="183717" y="368130"/>
                </a:cubicBezTo>
                <a:lnTo>
                  <a:pt x="219533" y="364519"/>
                </a:lnTo>
                <a:lnTo>
                  <a:pt x="224137" y="318852"/>
                </a:lnTo>
                <a:cubicBezTo>
                  <a:pt x="261373" y="136884"/>
                  <a:pt x="422379" y="0"/>
                  <a:pt x="615355" y="0"/>
                </a:cubicBezTo>
                <a:close/>
              </a:path>
            </a:pathLst>
          </a:custGeom>
          <a:solidFill>
            <a:srgbClr val="7F7F7F">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sp>
        <p:nvSpPr>
          <p:cNvPr id="45" name="Oval 50">
            <a:extLst>
              <a:ext uri="{FF2B5EF4-FFF2-40B4-BE49-F238E27FC236}">
                <a16:creationId xmlns:a16="http://schemas.microsoft.com/office/drawing/2014/main" id="{17BB8234-AEA4-C144-9C8F-3BA7A5835C03}"/>
              </a:ext>
            </a:extLst>
          </p:cNvPr>
          <p:cNvSpPr>
            <a:spLocks noChangeArrowheads="1"/>
          </p:cNvSpPr>
          <p:nvPr/>
        </p:nvSpPr>
        <p:spPr bwMode="auto">
          <a:xfrm>
            <a:off x="1707114" y="3308619"/>
            <a:ext cx="1483719" cy="1510041"/>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grpSp>
        <p:nvGrpSpPr>
          <p:cNvPr id="46" name="Group 45">
            <a:extLst>
              <a:ext uri="{FF2B5EF4-FFF2-40B4-BE49-F238E27FC236}">
                <a16:creationId xmlns:a16="http://schemas.microsoft.com/office/drawing/2014/main" id="{FA0D01D4-B0FD-6748-B46B-8E11FEAF141B}"/>
              </a:ext>
            </a:extLst>
          </p:cNvPr>
          <p:cNvGrpSpPr/>
          <p:nvPr/>
        </p:nvGrpSpPr>
        <p:grpSpPr>
          <a:xfrm>
            <a:off x="140647" y="1158113"/>
            <a:ext cx="5699972" cy="3633955"/>
            <a:chOff x="576161" y="539158"/>
            <a:chExt cx="4106366" cy="2112446"/>
          </a:xfrm>
          <a:gradFill>
            <a:gsLst>
              <a:gs pos="0">
                <a:schemeClr val="accent4">
                  <a:lumMod val="75000"/>
                </a:schemeClr>
              </a:gs>
              <a:gs pos="100000">
                <a:schemeClr val="accent2"/>
              </a:gs>
            </a:gsLst>
            <a:lin ang="16200000" scaled="0"/>
          </a:gradFill>
        </p:grpSpPr>
        <p:sp>
          <p:nvSpPr>
            <p:cNvPr id="50" name="Oval 47">
              <a:extLst>
                <a:ext uri="{FF2B5EF4-FFF2-40B4-BE49-F238E27FC236}">
                  <a16:creationId xmlns:a16="http://schemas.microsoft.com/office/drawing/2014/main" id="{BA2BA4AD-FE24-A94C-9361-FD19E4B8774E}"/>
                </a:ext>
              </a:extLst>
            </p:cNvPr>
            <p:cNvSpPr>
              <a:spLocks noChangeArrowheads="1"/>
            </p:cNvSpPr>
            <p:nvPr/>
          </p:nvSpPr>
          <p:spPr bwMode="auto">
            <a:xfrm>
              <a:off x="2137141" y="539158"/>
              <a:ext cx="1506737" cy="1371132"/>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1" name="Oval 48">
              <a:extLst>
                <a:ext uri="{FF2B5EF4-FFF2-40B4-BE49-F238E27FC236}">
                  <a16:creationId xmlns:a16="http://schemas.microsoft.com/office/drawing/2014/main" id="{F4FC9CA0-87F4-D64E-929E-A380EC2CC355}"/>
                </a:ext>
              </a:extLst>
            </p:cNvPr>
            <p:cNvSpPr>
              <a:spLocks noChangeArrowheads="1"/>
            </p:cNvSpPr>
            <p:nvPr/>
          </p:nvSpPr>
          <p:spPr bwMode="auto">
            <a:xfrm>
              <a:off x="2296854" y="1367865"/>
              <a:ext cx="1392225" cy="1274700"/>
            </a:xfrm>
            <a:prstGeom prst="ellipse">
              <a:avLst/>
            </a:prstGeom>
            <a:solidFill>
              <a:schemeClr val="tx2"/>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2" name="Oval 49">
              <a:extLst>
                <a:ext uri="{FF2B5EF4-FFF2-40B4-BE49-F238E27FC236}">
                  <a16:creationId xmlns:a16="http://schemas.microsoft.com/office/drawing/2014/main" id="{42293645-2C63-724B-A122-AF355F277262}"/>
                </a:ext>
              </a:extLst>
            </p:cNvPr>
            <p:cNvSpPr>
              <a:spLocks noChangeArrowheads="1"/>
            </p:cNvSpPr>
            <p:nvPr/>
          </p:nvSpPr>
          <p:spPr bwMode="auto">
            <a:xfrm>
              <a:off x="576161" y="1376904"/>
              <a:ext cx="1401266" cy="1274700"/>
            </a:xfrm>
            <a:prstGeom prst="ellipse">
              <a:avLst/>
            </a:prstGeom>
            <a:solidFill>
              <a:schemeClr val="tx2"/>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3" name="Oval 49">
              <a:extLst>
                <a:ext uri="{FF2B5EF4-FFF2-40B4-BE49-F238E27FC236}">
                  <a16:creationId xmlns:a16="http://schemas.microsoft.com/office/drawing/2014/main" id="{DF825EDD-58FF-D749-965E-3CEB27949432}"/>
                </a:ext>
              </a:extLst>
            </p:cNvPr>
            <p:cNvSpPr>
              <a:spLocks noChangeArrowheads="1"/>
            </p:cNvSpPr>
            <p:nvPr/>
          </p:nvSpPr>
          <p:spPr bwMode="auto">
            <a:xfrm>
              <a:off x="3281261" y="910179"/>
              <a:ext cx="1401266" cy="1274700"/>
            </a:xfrm>
            <a:prstGeom prst="ellipse">
              <a:avLst/>
            </a:prstGeom>
            <a:solidFill>
              <a:srgbClr val="87AEA7"/>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4" name="Oval 49">
              <a:extLst>
                <a:ext uri="{FF2B5EF4-FFF2-40B4-BE49-F238E27FC236}">
                  <a16:creationId xmlns:a16="http://schemas.microsoft.com/office/drawing/2014/main" id="{5D9F16B4-73DA-4446-94B1-8FD10CC064BF}"/>
                </a:ext>
              </a:extLst>
            </p:cNvPr>
            <p:cNvSpPr>
              <a:spLocks noChangeArrowheads="1"/>
            </p:cNvSpPr>
            <p:nvPr/>
          </p:nvSpPr>
          <p:spPr bwMode="auto">
            <a:xfrm>
              <a:off x="971600" y="627534"/>
              <a:ext cx="1834502" cy="1671645"/>
            </a:xfrm>
            <a:prstGeom prst="ellipse">
              <a:avLst/>
            </a:prstGeom>
            <a:solidFill>
              <a:srgbClr val="87AEA7"/>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grpSp>
      <p:sp>
        <p:nvSpPr>
          <p:cNvPr id="55" name="Oval 50">
            <a:extLst>
              <a:ext uri="{FF2B5EF4-FFF2-40B4-BE49-F238E27FC236}">
                <a16:creationId xmlns:a16="http://schemas.microsoft.com/office/drawing/2014/main" id="{59D6B684-DFB2-9E4A-B34E-C25EC9A09639}"/>
              </a:ext>
            </a:extLst>
          </p:cNvPr>
          <p:cNvSpPr>
            <a:spLocks noChangeArrowheads="1"/>
          </p:cNvSpPr>
          <p:nvPr/>
        </p:nvSpPr>
        <p:spPr bwMode="auto">
          <a:xfrm>
            <a:off x="342710" y="2042157"/>
            <a:ext cx="1788317" cy="2001232"/>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7" name="Oval 51">
            <a:extLst>
              <a:ext uri="{FF2B5EF4-FFF2-40B4-BE49-F238E27FC236}">
                <a16:creationId xmlns:a16="http://schemas.microsoft.com/office/drawing/2014/main" id="{C3108CE3-9FAB-B740-8025-AC040055A03E}"/>
              </a:ext>
            </a:extLst>
          </p:cNvPr>
          <p:cNvSpPr>
            <a:spLocks noChangeArrowheads="1"/>
          </p:cNvSpPr>
          <p:nvPr/>
        </p:nvSpPr>
        <p:spPr bwMode="auto">
          <a:xfrm>
            <a:off x="1772484" y="692697"/>
            <a:ext cx="1746736" cy="1883507"/>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58" name="Oval 52">
            <a:extLst>
              <a:ext uri="{FF2B5EF4-FFF2-40B4-BE49-F238E27FC236}">
                <a16:creationId xmlns:a16="http://schemas.microsoft.com/office/drawing/2014/main" id="{67F679E5-3977-A448-B992-9D11D00793CD}"/>
              </a:ext>
            </a:extLst>
          </p:cNvPr>
          <p:cNvSpPr>
            <a:spLocks noChangeArrowheads="1"/>
          </p:cNvSpPr>
          <p:nvPr/>
        </p:nvSpPr>
        <p:spPr bwMode="auto">
          <a:xfrm>
            <a:off x="4486732" y="3684086"/>
            <a:ext cx="1123224" cy="1140512"/>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5" name="Oval 53">
            <a:extLst>
              <a:ext uri="{FF2B5EF4-FFF2-40B4-BE49-F238E27FC236}">
                <a16:creationId xmlns:a16="http://schemas.microsoft.com/office/drawing/2014/main" id="{33DBCB26-7B2B-B945-BD4D-49DB7946A742}"/>
              </a:ext>
            </a:extLst>
          </p:cNvPr>
          <p:cNvSpPr>
            <a:spLocks noChangeArrowheads="1"/>
          </p:cNvSpPr>
          <p:nvPr/>
        </p:nvSpPr>
        <p:spPr bwMode="auto">
          <a:xfrm>
            <a:off x="1707826" y="1915962"/>
            <a:ext cx="1554340" cy="1493061"/>
          </a:xfrm>
          <a:prstGeom prst="ellipse">
            <a:avLst/>
          </a:prstGeom>
          <a:gradFill>
            <a:gsLst>
              <a:gs pos="0">
                <a:srgbClr val="D1DCE1"/>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6" name="Oval 54">
            <a:extLst>
              <a:ext uri="{FF2B5EF4-FFF2-40B4-BE49-F238E27FC236}">
                <a16:creationId xmlns:a16="http://schemas.microsoft.com/office/drawing/2014/main" id="{D3F6A1A8-6164-E948-921B-91701EDB300A}"/>
              </a:ext>
            </a:extLst>
          </p:cNvPr>
          <p:cNvSpPr>
            <a:spLocks noChangeArrowheads="1"/>
          </p:cNvSpPr>
          <p:nvPr/>
        </p:nvSpPr>
        <p:spPr bwMode="auto">
          <a:xfrm>
            <a:off x="245074" y="3441425"/>
            <a:ext cx="1164966" cy="1122265"/>
          </a:xfrm>
          <a:prstGeom prst="ellipse">
            <a:avLst/>
          </a:prstGeom>
          <a:gradFill>
            <a:gsLst>
              <a:gs pos="0">
                <a:srgbClr val="D1DCE1"/>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7" name="Oval 51">
            <a:extLst>
              <a:ext uri="{FF2B5EF4-FFF2-40B4-BE49-F238E27FC236}">
                <a16:creationId xmlns:a16="http://schemas.microsoft.com/office/drawing/2014/main" id="{EF324B3C-4ACC-0D47-93C1-3626BC38A6C7}"/>
              </a:ext>
            </a:extLst>
          </p:cNvPr>
          <p:cNvSpPr>
            <a:spLocks noChangeArrowheads="1"/>
          </p:cNvSpPr>
          <p:nvPr/>
        </p:nvSpPr>
        <p:spPr bwMode="auto">
          <a:xfrm>
            <a:off x="3002218" y="922826"/>
            <a:ext cx="2071893" cy="2185224"/>
          </a:xfrm>
          <a:prstGeom prst="ellipse">
            <a:avLst/>
          </a:prstGeom>
          <a:gradFill>
            <a:gsLst>
              <a:gs pos="0">
                <a:schemeClr val="tx2"/>
              </a:gs>
              <a:gs pos="100000">
                <a:srgbClr val="87AEA7"/>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8" name="Oval 50">
            <a:extLst>
              <a:ext uri="{FF2B5EF4-FFF2-40B4-BE49-F238E27FC236}">
                <a16:creationId xmlns:a16="http://schemas.microsoft.com/office/drawing/2014/main" id="{4339E5E5-AF9A-134E-B9DA-AC1FE88ACEE2}"/>
              </a:ext>
            </a:extLst>
          </p:cNvPr>
          <p:cNvSpPr>
            <a:spLocks noChangeArrowheads="1"/>
          </p:cNvSpPr>
          <p:nvPr/>
        </p:nvSpPr>
        <p:spPr bwMode="auto">
          <a:xfrm>
            <a:off x="4561367" y="2690517"/>
            <a:ext cx="1483719" cy="1510041"/>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69" name="Oval 51">
            <a:extLst>
              <a:ext uri="{FF2B5EF4-FFF2-40B4-BE49-F238E27FC236}">
                <a16:creationId xmlns:a16="http://schemas.microsoft.com/office/drawing/2014/main" id="{AF91D6E6-9980-FA40-A607-26F570939529}"/>
              </a:ext>
            </a:extLst>
          </p:cNvPr>
          <p:cNvSpPr>
            <a:spLocks noChangeArrowheads="1"/>
          </p:cNvSpPr>
          <p:nvPr/>
        </p:nvSpPr>
        <p:spPr bwMode="auto">
          <a:xfrm>
            <a:off x="2880164" y="2874669"/>
            <a:ext cx="1970415" cy="1949928"/>
          </a:xfrm>
          <a:prstGeom prst="ellipse">
            <a:avLst/>
          </a:prstGeom>
          <a:gradFill>
            <a:gsLst>
              <a:gs pos="0">
                <a:srgbClr val="87AEA7"/>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pPr algn="just"/>
            <a:endParaRPr lang="en-US" sz="3200">
              <a:latin typeface="Avenir Light" panose="020B0402020203020204" pitchFamily="34" charset="77"/>
            </a:endParaRPr>
          </a:p>
        </p:txBody>
      </p:sp>
      <p:sp>
        <p:nvSpPr>
          <p:cNvPr id="70" name="Freeform 56">
            <a:extLst>
              <a:ext uri="{FF2B5EF4-FFF2-40B4-BE49-F238E27FC236}">
                <a16:creationId xmlns:a16="http://schemas.microsoft.com/office/drawing/2014/main" id="{20E4AE6D-272A-804E-B41D-4060DA0B4A82}"/>
              </a:ext>
            </a:extLst>
          </p:cNvPr>
          <p:cNvSpPr>
            <a:spLocks/>
          </p:cNvSpPr>
          <p:nvPr/>
        </p:nvSpPr>
        <p:spPr bwMode="auto">
          <a:xfrm>
            <a:off x="1277853" y="2397571"/>
            <a:ext cx="2911805" cy="4466250"/>
          </a:xfrm>
          <a:custGeom>
            <a:avLst/>
            <a:gdLst>
              <a:gd name="T0" fmla="*/ 161 w 195"/>
              <a:gd name="T1" fmla="*/ 278 h 278"/>
              <a:gd name="T2" fmla="*/ 127 w 195"/>
              <a:gd name="T3" fmla="*/ 153 h 278"/>
              <a:gd name="T4" fmla="*/ 193 w 195"/>
              <a:gd name="T5" fmla="*/ 83 h 278"/>
              <a:gd name="T6" fmla="*/ 193 w 195"/>
              <a:gd name="T7" fmla="*/ 82 h 278"/>
              <a:gd name="T8" fmla="*/ 125 w 195"/>
              <a:gd name="T9" fmla="*/ 130 h 278"/>
              <a:gd name="T10" fmla="*/ 153 w 195"/>
              <a:gd name="T11" fmla="*/ 37 h 278"/>
              <a:gd name="T12" fmla="*/ 152 w 195"/>
              <a:gd name="T13" fmla="*/ 36 h 278"/>
              <a:gd name="T14" fmla="*/ 115 w 195"/>
              <a:gd name="T15" fmla="*/ 116 h 278"/>
              <a:gd name="T16" fmla="*/ 56 w 195"/>
              <a:gd name="T17" fmla="*/ 0 h 278"/>
              <a:gd name="T18" fmla="*/ 56 w 195"/>
              <a:gd name="T19" fmla="*/ 1 h 278"/>
              <a:gd name="T20" fmla="*/ 112 w 195"/>
              <a:gd name="T21" fmla="*/ 151 h 278"/>
              <a:gd name="T22" fmla="*/ 1 w 195"/>
              <a:gd name="T23" fmla="*/ 45 h 278"/>
              <a:gd name="T24" fmla="*/ 1 w 195"/>
              <a:gd name="T25" fmla="*/ 46 h 278"/>
              <a:gd name="T26" fmla="*/ 111 w 195"/>
              <a:gd name="T27" fmla="*/ 175 h 278"/>
              <a:gd name="T28" fmla="*/ 74 w 195"/>
              <a:gd name="T29" fmla="*/ 278 h 278"/>
              <a:gd name="T30" fmla="*/ 161 w 195"/>
              <a:gd name="T31"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5" h="278">
                <a:moveTo>
                  <a:pt x="161" y="278"/>
                </a:moveTo>
                <a:cubicBezTo>
                  <a:pt x="137" y="257"/>
                  <a:pt x="123" y="181"/>
                  <a:pt x="127" y="153"/>
                </a:cubicBezTo>
                <a:cubicBezTo>
                  <a:pt x="131" y="124"/>
                  <a:pt x="167" y="94"/>
                  <a:pt x="193" y="83"/>
                </a:cubicBezTo>
                <a:cubicBezTo>
                  <a:pt x="195" y="82"/>
                  <a:pt x="195" y="81"/>
                  <a:pt x="193" y="82"/>
                </a:cubicBezTo>
                <a:cubicBezTo>
                  <a:pt x="192" y="82"/>
                  <a:pt x="144" y="103"/>
                  <a:pt x="125" y="130"/>
                </a:cubicBezTo>
                <a:cubicBezTo>
                  <a:pt x="119" y="88"/>
                  <a:pt x="141" y="54"/>
                  <a:pt x="153" y="37"/>
                </a:cubicBezTo>
                <a:cubicBezTo>
                  <a:pt x="154" y="36"/>
                  <a:pt x="153" y="35"/>
                  <a:pt x="152" y="36"/>
                </a:cubicBezTo>
                <a:cubicBezTo>
                  <a:pt x="144" y="45"/>
                  <a:pt x="120" y="76"/>
                  <a:pt x="115" y="116"/>
                </a:cubicBezTo>
                <a:cubicBezTo>
                  <a:pt x="111" y="79"/>
                  <a:pt x="78" y="22"/>
                  <a:pt x="56" y="0"/>
                </a:cubicBezTo>
                <a:cubicBezTo>
                  <a:pt x="56" y="0"/>
                  <a:pt x="55" y="1"/>
                  <a:pt x="56" y="1"/>
                </a:cubicBezTo>
                <a:cubicBezTo>
                  <a:pt x="74" y="19"/>
                  <a:pt x="116" y="91"/>
                  <a:pt x="112" y="151"/>
                </a:cubicBezTo>
                <a:cubicBezTo>
                  <a:pt x="95" y="116"/>
                  <a:pt x="55" y="74"/>
                  <a:pt x="1" y="45"/>
                </a:cubicBezTo>
                <a:cubicBezTo>
                  <a:pt x="0" y="45"/>
                  <a:pt x="0" y="46"/>
                  <a:pt x="1" y="46"/>
                </a:cubicBezTo>
                <a:cubicBezTo>
                  <a:pt x="40" y="67"/>
                  <a:pt x="102" y="123"/>
                  <a:pt x="111" y="175"/>
                </a:cubicBezTo>
                <a:cubicBezTo>
                  <a:pt x="115" y="202"/>
                  <a:pt x="103" y="252"/>
                  <a:pt x="74" y="278"/>
                </a:cubicBezTo>
                <a:lnTo>
                  <a:pt x="161" y="278"/>
                </a:lnTo>
                <a:close/>
              </a:path>
            </a:pathLst>
          </a:custGeom>
          <a:solidFill>
            <a:srgbClr val="7F7F7F"/>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latin typeface="Avenir Light" panose="020B0402020203020204" pitchFamily="34" charset="77"/>
            </a:endParaRPr>
          </a:p>
        </p:txBody>
      </p:sp>
      <p:sp>
        <p:nvSpPr>
          <p:cNvPr id="71" name="Freeform 70">
            <a:extLst>
              <a:ext uri="{FF2B5EF4-FFF2-40B4-BE49-F238E27FC236}">
                <a16:creationId xmlns:a16="http://schemas.microsoft.com/office/drawing/2014/main" id="{D86A0977-2D43-D44B-BA72-B3BEA7FCDD88}"/>
              </a:ext>
            </a:extLst>
          </p:cNvPr>
          <p:cNvSpPr>
            <a:spLocks noChangeAspect="1"/>
          </p:cNvSpPr>
          <p:nvPr/>
        </p:nvSpPr>
        <p:spPr>
          <a:xfrm>
            <a:off x="5004226" y="344049"/>
            <a:ext cx="1672785" cy="911113"/>
          </a:xfrm>
          <a:custGeom>
            <a:avLst/>
            <a:gdLst>
              <a:gd name="connsiteX0" fmla="*/ 615355 w 1512168"/>
              <a:gd name="connsiteY0" fmla="*/ 0 h 823631"/>
              <a:gd name="connsiteX1" fmla="*/ 946487 w 1512168"/>
              <a:gd name="connsiteY1" fmla="*/ 176061 h 823631"/>
              <a:gd name="connsiteX2" fmla="*/ 971165 w 1512168"/>
              <a:gd name="connsiteY2" fmla="*/ 221528 h 823631"/>
              <a:gd name="connsiteX3" fmla="*/ 1012673 w 1512168"/>
              <a:gd name="connsiteY3" fmla="*/ 198998 h 823631"/>
              <a:gd name="connsiteX4" fmla="*/ 1112273 w 1512168"/>
              <a:gd name="connsiteY4" fmla="*/ 178890 h 823631"/>
              <a:gd name="connsiteX5" fmla="*/ 1368153 w 1512168"/>
              <a:gd name="connsiteY5" fmla="*/ 434770 h 823631"/>
              <a:gd name="connsiteX6" fmla="*/ 1359228 w 1512168"/>
              <a:gd name="connsiteY6" fmla="*/ 478978 h 823631"/>
              <a:gd name="connsiteX7" fmla="*/ 1405590 w 1512168"/>
              <a:gd name="connsiteY7" fmla="*/ 488338 h 823631"/>
              <a:gd name="connsiteX8" fmla="*/ 1512168 w 1512168"/>
              <a:gd name="connsiteY8" fmla="*/ 649128 h 823631"/>
              <a:gd name="connsiteX9" fmla="*/ 1337665 w 1512168"/>
              <a:gd name="connsiteY9" fmla="*/ 823631 h 823631"/>
              <a:gd name="connsiteX10" fmla="*/ 246511 w 1512168"/>
              <a:gd name="connsiteY10" fmla="*/ 823631 h 823631"/>
              <a:gd name="connsiteX11" fmla="*/ 241041 w 1512168"/>
              <a:gd name="connsiteY11" fmla="*/ 822527 h 823631"/>
              <a:gd name="connsiteX12" fmla="*/ 230088 w 1512168"/>
              <a:gd name="connsiteY12" fmla="*/ 823631 h 823631"/>
              <a:gd name="connsiteX13" fmla="*/ 0 w 1512168"/>
              <a:gd name="connsiteY13" fmla="*/ 593543 h 823631"/>
              <a:gd name="connsiteX14" fmla="*/ 183717 w 1512168"/>
              <a:gd name="connsiteY14" fmla="*/ 368130 h 823631"/>
              <a:gd name="connsiteX15" fmla="*/ 219533 w 1512168"/>
              <a:gd name="connsiteY15" fmla="*/ 364519 h 823631"/>
              <a:gd name="connsiteX16" fmla="*/ 224137 w 1512168"/>
              <a:gd name="connsiteY16" fmla="*/ 318852 h 823631"/>
              <a:gd name="connsiteX17" fmla="*/ 615355 w 1512168"/>
              <a:gd name="connsiteY17" fmla="*/ 0 h 82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12168" h="823631">
                <a:moveTo>
                  <a:pt x="615355" y="0"/>
                </a:moveTo>
                <a:cubicBezTo>
                  <a:pt x="753195" y="0"/>
                  <a:pt x="874724" y="69839"/>
                  <a:pt x="946487" y="176061"/>
                </a:cubicBezTo>
                <a:lnTo>
                  <a:pt x="971165" y="221528"/>
                </a:lnTo>
                <a:lnTo>
                  <a:pt x="1012673" y="198998"/>
                </a:lnTo>
                <a:cubicBezTo>
                  <a:pt x="1043286" y="186050"/>
                  <a:pt x="1076944" y="178890"/>
                  <a:pt x="1112273" y="178890"/>
                </a:cubicBezTo>
                <a:cubicBezTo>
                  <a:pt x="1253592" y="178890"/>
                  <a:pt x="1368153" y="293451"/>
                  <a:pt x="1368153" y="434770"/>
                </a:cubicBezTo>
                <a:lnTo>
                  <a:pt x="1359228" y="478978"/>
                </a:lnTo>
                <a:lnTo>
                  <a:pt x="1405590" y="488338"/>
                </a:lnTo>
                <a:cubicBezTo>
                  <a:pt x="1468221" y="514830"/>
                  <a:pt x="1512168" y="576847"/>
                  <a:pt x="1512168" y="649128"/>
                </a:cubicBezTo>
                <a:cubicBezTo>
                  <a:pt x="1512168" y="745503"/>
                  <a:pt x="1434040" y="823631"/>
                  <a:pt x="1337665" y="823631"/>
                </a:cubicBezTo>
                <a:lnTo>
                  <a:pt x="246511" y="823631"/>
                </a:lnTo>
                <a:lnTo>
                  <a:pt x="241041" y="822527"/>
                </a:lnTo>
                <a:lnTo>
                  <a:pt x="230088" y="823631"/>
                </a:lnTo>
                <a:cubicBezTo>
                  <a:pt x="103014" y="823631"/>
                  <a:pt x="0" y="720617"/>
                  <a:pt x="0" y="593543"/>
                </a:cubicBezTo>
                <a:cubicBezTo>
                  <a:pt x="0" y="482353"/>
                  <a:pt x="78870" y="389585"/>
                  <a:pt x="183717" y="368130"/>
                </a:cubicBezTo>
                <a:lnTo>
                  <a:pt x="219533" y="364519"/>
                </a:lnTo>
                <a:lnTo>
                  <a:pt x="224137" y="318852"/>
                </a:lnTo>
                <a:cubicBezTo>
                  <a:pt x="261373" y="136884"/>
                  <a:pt x="422379" y="0"/>
                  <a:pt x="615355" y="0"/>
                </a:cubicBezTo>
                <a:close/>
              </a:path>
            </a:pathLst>
          </a:custGeom>
          <a:solidFill>
            <a:srgbClr val="7F7F7F">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Avenir Light" panose="020B0402020203020204" pitchFamily="34" charset="77"/>
            </a:endParaRPr>
          </a:p>
        </p:txBody>
      </p:sp>
    </p:spTree>
    <p:extLst>
      <p:ext uri="{BB962C8B-B14F-4D97-AF65-F5344CB8AC3E}">
        <p14:creationId xmlns:p14="http://schemas.microsoft.com/office/powerpoint/2010/main" val="155274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wipe(down)">
                                      <p:cBhvr>
                                        <p:cTn id="7" dur="500"/>
                                        <p:tgtEl>
                                          <p:spTgt spid="70"/>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500"/>
                                        <p:tgtEl>
                                          <p:spTgt spid="45"/>
                                        </p:tgtEl>
                                      </p:cBhvr>
                                    </p:animEffect>
                                  </p:childTnLst>
                                </p:cTn>
                              </p:par>
                              <p:par>
                                <p:cTn id="11" presetID="10" presetClass="entr" presetSubtype="0" fill="hold" nodeType="withEffect">
                                  <p:stCondLst>
                                    <p:cond delay="20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500"/>
                                        <p:tgtEl>
                                          <p:spTgt spid="46"/>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55"/>
                                        </p:tgtEl>
                                        <p:attrNameLst>
                                          <p:attrName>style.visibility</p:attrName>
                                        </p:attrNameLst>
                                      </p:cBhvr>
                                      <p:to>
                                        <p:strVal val="visible"/>
                                      </p:to>
                                    </p:set>
                                    <p:animEffect transition="in" filter="fade">
                                      <p:cBhvr>
                                        <p:cTn id="16" dur="500"/>
                                        <p:tgtEl>
                                          <p:spTgt spid="55"/>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57"/>
                                        </p:tgtEl>
                                        <p:attrNameLst>
                                          <p:attrName>style.visibility</p:attrName>
                                        </p:attrNameLst>
                                      </p:cBhvr>
                                      <p:to>
                                        <p:strVal val="visible"/>
                                      </p:to>
                                    </p:set>
                                    <p:animEffect transition="in" filter="fade">
                                      <p:cBhvr>
                                        <p:cTn id="19" dur="500"/>
                                        <p:tgtEl>
                                          <p:spTgt spid="57"/>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58"/>
                                        </p:tgtEl>
                                        <p:attrNameLst>
                                          <p:attrName>style.visibility</p:attrName>
                                        </p:attrNameLst>
                                      </p:cBhvr>
                                      <p:to>
                                        <p:strVal val="visible"/>
                                      </p:to>
                                    </p:set>
                                    <p:animEffect transition="in" filter="fade">
                                      <p:cBhvr>
                                        <p:cTn id="22" dur="500"/>
                                        <p:tgtEl>
                                          <p:spTgt spid="58"/>
                                        </p:tgtEl>
                                      </p:cBhvr>
                                    </p:animEffect>
                                  </p:childTnLst>
                                </p:cTn>
                              </p:par>
                              <p:par>
                                <p:cTn id="23" presetID="10" presetClass="entr" presetSubtype="0" fill="hold" grpId="0" nodeType="withEffect">
                                  <p:stCondLst>
                                    <p:cond delay="600"/>
                                  </p:stCondLst>
                                  <p:childTnLst>
                                    <p:set>
                                      <p:cBhvr>
                                        <p:cTn id="24" dur="1" fill="hold">
                                          <p:stCondLst>
                                            <p:cond delay="0"/>
                                          </p:stCondLst>
                                        </p:cTn>
                                        <p:tgtEl>
                                          <p:spTgt spid="65"/>
                                        </p:tgtEl>
                                        <p:attrNameLst>
                                          <p:attrName>style.visibility</p:attrName>
                                        </p:attrNameLst>
                                      </p:cBhvr>
                                      <p:to>
                                        <p:strVal val="visible"/>
                                      </p:to>
                                    </p:set>
                                    <p:animEffect transition="in" filter="fade">
                                      <p:cBhvr>
                                        <p:cTn id="25" dur="500"/>
                                        <p:tgtEl>
                                          <p:spTgt spid="65"/>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66"/>
                                        </p:tgtEl>
                                        <p:attrNameLst>
                                          <p:attrName>style.visibility</p:attrName>
                                        </p:attrNameLst>
                                      </p:cBhvr>
                                      <p:to>
                                        <p:strVal val="visible"/>
                                      </p:to>
                                    </p:set>
                                    <p:animEffect transition="in" filter="fade">
                                      <p:cBhvr>
                                        <p:cTn id="28" dur="500"/>
                                        <p:tgtEl>
                                          <p:spTgt spid="66"/>
                                        </p:tgtEl>
                                      </p:cBhvr>
                                    </p:animEffect>
                                  </p:childTnLst>
                                </p:cTn>
                              </p:par>
                              <p:par>
                                <p:cTn id="29" presetID="10" presetClass="entr" presetSubtype="0" fill="hold" grpId="0" nodeType="withEffect">
                                  <p:stCondLst>
                                    <p:cond delay="800"/>
                                  </p:stCondLst>
                                  <p:childTnLst>
                                    <p:set>
                                      <p:cBhvr>
                                        <p:cTn id="30" dur="1" fill="hold">
                                          <p:stCondLst>
                                            <p:cond delay="0"/>
                                          </p:stCondLst>
                                        </p:cTn>
                                        <p:tgtEl>
                                          <p:spTgt spid="67"/>
                                        </p:tgtEl>
                                        <p:attrNameLst>
                                          <p:attrName>style.visibility</p:attrName>
                                        </p:attrNameLst>
                                      </p:cBhvr>
                                      <p:to>
                                        <p:strVal val="visible"/>
                                      </p:to>
                                    </p:set>
                                    <p:animEffect transition="in" filter="fade">
                                      <p:cBhvr>
                                        <p:cTn id="31" dur="500"/>
                                        <p:tgtEl>
                                          <p:spTgt spid="67"/>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68"/>
                                        </p:tgtEl>
                                        <p:attrNameLst>
                                          <p:attrName>style.visibility</p:attrName>
                                        </p:attrNameLst>
                                      </p:cBhvr>
                                      <p:to>
                                        <p:strVal val="visible"/>
                                      </p:to>
                                    </p:set>
                                    <p:animEffect transition="in" filter="fade">
                                      <p:cBhvr>
                                        <p:cTn id="34" dur="500"/>
                                        <p:tgtEl>
                                          <p:spTgt spid="68"/>
                                        </p:tgtEl>
                                      </p:cBhvr>
                                    </p:animEffect>
                                  </p:childTnLst>
                                </p:cTn>
                              </p:par>
                              <p:par>
                                <p:cTn id="35" presetID="10" presetClass="entr" presetSubtype="0" fill="hold" grpId="0" nodeType="withEffect">
                                  <p:stCondLst>
                                    <p:cond delay="10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500"/>
                                        <p:tgtEl>
                                          <p:spTgt spid="69"/>
                                        </p:tgtEl>
                                      </p:cBhvr>
                                    </p:animEffect>
                                  </p:childTnLst>
                                </p:cTn>
                              </p:par>
                              <p:par>
                                <p:cTn id="38" presetID="10" presetClass="entr" presetSubtype="0" fill="hold" grpId="1" nodeType="with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fade">
                                      <p:cBhvr>
                                        <p:cTn id="40" dur="500"/>
                                        <p:tgtEl>
                                          <p:spTgt spid="44"/>
                                        </p:tgtEl>
                                      </p:cBhvr>
                                    </p:animEffect>
                                  </p:childTnLst>
                                </p:cTn>
                              </p:par>
                              <p:par>
                                <p:cTn id="41" presetID="63" presetClass="path" presetSubtype="0" decel="57143" fill="hold" grpId="0" nodeType="withEffect">
                                  <p:stCondLst>
                                    <p:cond delay="0"/>
                                  </p:stCondLst>
                                  <p:childTnLst>
                                    <p:animMotion origin="layout" path="M -4.16667E-6 2.22222E-6 L 0.3017 2.22222E-6 " pathEditMode="relative" rAng="0" ptsTypes="AA">
                                      <p:cBhvr>
                                        <p:cTn id="42" dur="3500" spd="-100000" fill="hold"/>
                                        <p:tgtEl>
                                          <p:spTgt spid="44"/>
                                        </p:tgtEl>
                                        <p:attrNameLst>
                                          <p:attrName>ppt_x</p:attrName>
                                          <p:attrName>ppt_y</p:attrName>
                                        </p:attrNameLst>
                                      </p:cBhvr>
                                      <p:rCtr x="15078" y="0"/>
                                    </p:animMotion>
                                  </p:childTnLst>
                                </p:cTn>
                              </p:par>
                              <p:par>
                                <p:cTn id="43" presetID="10" presetClass="entr" presetSubtype="0" fill="hold" grpId="1" nodeType="withEffect">
                                  <p:stCondLst>
                                    <p:cond delay="0"/>
                                  </p:stCondLst>
                                  <p:childTnLst>
                                    <p:set>
                                      <p:cBhvr>
                                        <p:cTn id="44" dur="1" fill="hold">
                                          <p:stCondLst>
                                            <p:cond delay="0"/>
                                          </p:stCondLst>
                                        </p:cTn>
                                        <p:tgtEl>
                                          <p:spTgt spid="71"/>
                                        </p:tgtEl>
                                        <p:attrNameLst>
                                          <p:attrName>style.visibility</p:attrName>
                                        </p:attrNameLst>
                                      </p:cBhvr>
                                      <p:to>
                                        <p:strVal val="visible"/>
                                      </p:to>
                                    </p:set>
                                    <p:animEffect transition="in" filter="fade">
                                      <p:cBhvr>
                                        <p:cTn id="45" dur="500"/>
                                        <p:tgtEl>
                                          <p:spTgt spid="71"/>
                                        </p:tgtEl>
                                      </p:cBhvr>
                                    </p:animEffect>
                                  </p:childTnLst>
                                </p:cTn>
                              </p:par>
                              <p:par>
                                <p:cTn id="46" presetID="63" presetClass="path" presetSubtype="0" decel="57143" fill="hold" grpId="0" nodeType="withEffect">
                                  <p:stCondLst>
                                    <p:cond delay="0"/>
                                  </p:stCondLst>
                                  <p:childTnLst>
                                    <p:animMotion origin="layout" path="M 3.54167E-6 3.33333E-6 L 0.42382 3.33333E-6 " pathEditMode="relative" rAng="0" ptsTypes="AA">
                                      <p:cBhvr>
                                        <p:cTn id="47" dur="3500" spd="-100000" fill="hold"/>
                                        <p:tgtEl>
                                          <p:spTgt spid="71"/>
                                        </p:tgtEl>
                                        <p:attrNameLst>
                                          <p:attrName>ppt_x</p:attrName>
                                          <p:attrName>ppt_y</p:attrName>
                                        </p:attrNameLst>
                                      </p:cBhvr>
                                      <p:rCtr x="2118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4" grpId="1" animBg="1"/>
      <p:bldP spid="45" grpId="0" animBg="1"/>
      <p:bldP spid="55" grpId="0" animBg="1"/>
      <p:bldP spid="57" grpId="0" animBg="1"/>
      <p:bldP spid="58" grpId="0" animBg="1"/>
      <p:bldP spid="65" grpId="0" animBg="1"/>
      <p:bldP spid="66" grpId="0" animBg="1"/>
      <p:bldP spid="67" grpId="0" animBg="1"/>
      <p:bldP spid="68" grpId="0" animBg="1"/>
      <p:bldP spid="69" grpId="0" animBg="1"/>
      <p:bldP spid="70" grpId="0" animBg="1"/>
      <p:bldP spid="71" grpId="0" animBg="1"/>
      <p:bldP spid="71" grpId="1" animBg="1"/>
    </p:bldLst>
  </p:timing>
</p:sld>
</file>

<file path=ppt/theme/theme1.xml><?xml version="1.0" encoding="utf-8"?>
<a:theme xmlns:a="http://schemas.openxmlformats.org/drawingml/2006/main" name="Office Theme">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10</Slides>
  <Notes>2</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Communicating Climate Change  Exploring the data behind the temperature rise</vt:lpstr>
      <vt:lpstr>PowerPoint Presentation</vt:lpstr>
      <vt:lpstr>PowerPoint Presentation</vt:lpstr>
      <vt:lpstr>Data Sources</vt:lpstr>
      <vt:lpstr>Methods</vt:lpstr>
      <vt:lpstr>Demo of the Website</vt:lpstr>
      <vt:lpstr>Ethical issues</vt:lpstr>
      <vt:lpstr>Future prospects</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1 - Reaktor</dc:title>
  <dc:creator>Niva Verna</dc:creator>
  <cp:revision>2</cp:revision>
  <cp:lastPrinted>2021-09-22T16:07:53Z</cp:lastPrinted>
  <dcterms:created xsi:type="dcterms:W3CDTF">2021-09-22T14:04:14Z</dcterms:created>
  <dcterms:modified xsi:type="dcterms:W3CDTF">2021-11-29T16:59:00Z</dcterms:modified>
</cp:coreProperties>
</file>

<file path=docProps/thumbnail.jpeg>
</file>